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bin" ContentType="image/jpeg"/>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bin" ContentType="image/jpeg"/>
  <Override PartName="/ppt/media/image6.bin" ContentType="image/svg+xml"/>
  <Override PartName="/ppt/media/image9.bin" ContentType="image/svg+xml"/>
  <Override PartName="/ppt/notesSlides/notesSlide3.xml" ContentType="application/vnd.openxmlformats-officedocument.presentationml.notesSlide+xml"/>
  <Override PartName="/ppt/media/image10.bin"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2.bin" ContentType="image/svg+xml"/>
  <Override PartName="/ppt/media/image13.bin" ContentType="image/jpeg"/>
  <Override PartName="/ppt/notesSlides/notesSlide6.xml" ContentType="application/vnd.openxmlformats-officedocument.presentationml.notesSlide+xml"/>
  <Override PartName="/ppt/media/image15.bin" ContentType="image/svg+xml"/>
  <Override PartName="/ppt/media/image17.bin" ContentType="image/svg+xml"/>
  <Override PartName="/ppt/media/image19.bin" ContentType="image/svg+xml"/>
  <Override PartName="/ppt/media/image21.bin" ContentType="image/svg+xml"/>
  <Override PartName="/ppt/media/image23.bin" ContentType="image/svg+xml"/>
  <Override PartName="/ppt/media/image25.bin" ContentType="image/svg+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7.bin" ContentType="image/svg+xml"/>
  <Override PartName="/ppt/media/image29.bin" ContentType="image/svg+xml"/>
  <Override PartName="/ppt/notesSlides/notesSlide9.xml" ContentType="application/vnd.openxmlformats-officedocument.presentationml.notesSlide+xml"/>
  <Override PartName="/ppt/media/image30.bin" ContentType="image/jpeg"/>
  <Override PartName="/ppt/media/image32.bin" ContentType="image/svg+xml"/>
  <Override PartName="/ppt/media/image34.bin" ContentType="image/svg+xml"/>
  <Override PartName="/ppt/media/image36.bin" ContentType="image/svg+xml"/>
  <Override PartName="/ppt/media/image38.bin" ContentType="image/svg+xml"/>
  <Override PartName="/ppt/media/image40.bin" ContentType="image/sv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2.bin" ContentType="image/svg+xml"/>
  <Override PartName="/ppt/media/image44.bin" ContentType="image/svg+xml"/>
  <Override PartName="/ppt/media/image46.bin" ContentType="image/svg+xml"/>
  <Override PartName="/ppt/media/image48.bin" ContentType="image/sv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49.bin" ContentType="image/jpeg"/>
  <Override PartName="/ppt/notesSlides/notesSlide15.xml" ContentType="application/vnd.openxmlformats-officedocument.presentationml.notesSlide+xml"/>
  <Override PartName="/ppt/media/image51.bin"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55.bin" ContentType="image/svg+xml"/>
  <Override PartName="/ppt/media/image57.bin" ContentType="image/svg+xml"/>
  <Override PartName="/ppt/media/image59.bin" ContentType="image/svg+xml"/>
  <Override PartName="/ppt/media/image61.bin" ContentType="image/svg+xml"/>
  <Override PartName="/ppt/notesSlides/notesSlide20.xml" ContentType="application/vnd.openxmlformats-officedocument.presentationml.notesSlide+xml"/>
  <Override PartName="/ppt/media/image62.bin" ContentType="image/jpeg"/>
  <Override PartName="/ppt/notesSlides/notesSlide21.xml" ContentType="application/vnd.openxmlformats-officedocument.presentationml.notesSlide+xml"/>
  <Override PartName="/ppt/media/image63.bin"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65.bin" ContentType="image/svg+xml"/>
  <Override PartName="/ppt/notesSlides/notesSlide24.xml" ContentType="application/vnd.openxmlformats-officedocument.presentationml.notesSlide+xml"/>
  <Override PartName="/ppt/media/image66.bin"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68.bin" ContentType="image/jpeg"/>
  <Override PartName="/ppt/notesSlides/notesSlide28.xml" ContentType="application/vnd.openxmlformats-officedocument.presentationml.notesSlide+xml"/>
  <Override PartName="/ppt/media/image69.bin" ContentType="image/jpeg"/>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70.bin"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72.bin" ContentType="image/jpeg"/>
  <Override PartName="/ppt/notesSlides/notesSlide35.xml" ContentType="application/vnd.openxmlformats-officedocument.presentationml.notesSlide+xml"/>
  <Override PartName="/ppt/media/image74.bin" ContentType="image/svg+xml"/>
  <Override PartName="/ppt/notesSlides/notesSlide36.xml" ContentType="application/vnd.openxmlformats-officedocument.presentationml.notesSlide+xml"/>
  <Override PartName="/ppt/media/image75.bin" ContentType="image/jpe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image79.bin" ContentType="image/sv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media/image82.bin" ContentType="image/svg+xml"/>
  <Override PartName="/ppt/media/image84.bin" ContentType="image/sv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 id="2147483661" r:id="rId2"/>
  </p:sldMasterIdLst>
  <p:notesMasterIdLst>
    <p:notesMasterId r:id="rId45"/>
  </p:notesMasterIdLst>
  <p:handoutMasterIdLst>
    <p:handoutMasterId r:id="rId46"/>
  </p:handoutMasterIdLst>
  <p:sldIdLst>
    <p:sldId id="398" r:id="rId3"/>
    <p:sldId id="400" r:id="rId4"/>
    <p:sldId id="430" r:id="rId5"/>
    <p:sldId id="764" r:id="rId6"/>
    <p:sldId id="431" r:id="rId7"/>
    <p:sldId id="755" r:id="rId8"/>
    <p:sldId id="765" r:id="rId9"/>
    <p:sldId id="584" r:id="rId10"/>
    <p:sldId id="571" r:id="rId11"/>
    <p:sldId id="572" r:id="rId12"/>
    <p:sldId id="574" r:id="rId13"/>
    <p:sldId id="585" r:id="rId14"/>
    <p:sldId id="655" r:id="rId15"/>
    <p:sldId id="808" r:id="rId16"/>
    <p:sldId id="637" r:id="rId17"/>
    <p:sldId id="790" r:id="rId18"/>
    <p:sldId id="766" r:id="rId19"/>
    <p:sldId id="652" r:id="rId20"/>
    <p:sldId id="646" r:id="rId21"/>
    <p:sldId id="800" r:id="rId22"/>
    <p:sldId id="647" r:id="rId23"/>
    <p:sldId id="767" r:id="rId24"/>
    <p:sldId id="659" r:id="rId25"/>
    <p:sldId id="680" r:id="rId26"/>
    <p:sldId id="769" r:id="rId27"/>
    <p:sldId id="690" r:id="rId28"/>
    <p:sldId id="792" r:id="rId29"/>
    <p:sldId id="691" r:id="rId30"/>
    <p:sldId id="692" r:id="rId31"/>
    <p:sldId id="725" r:id="rId32"/>
    <p:sldId id="694" r:id="rId33"/>
    <p:sldId id="695" r:id="rId34"/>
    <p:sldId id="696" r:id="rId35"/>
    <p:sldId id="699" r:id="rId36"/>
    <p:sldId id="702" r:id="rId37"/>
    <p:sldId id="704" r:id="rId38"/>
    <p:sldId id="705" r:id="rId39"/>
    <p:sldId id="745" r:id="rId40"/>
    <p:sldId id="713" r:id="rId41"/>
    <p:sldId id="717" r:id="rId42"/>
    <p:sldId id="763" r:id="rId43"/>
    <p:sldId id="786" r:id="rId44"/>
  </p:sldIdLst>
  <p:sldSz cx="12192000" cy="6858000"/>
  <p:notesSz cx="6858000" cy="9144000"/>
  <p:embeddedFontLst>
    <p:embeddedFont>
      <p:font typeface="MS Mincho" panose="02020609040205080304" pitchFamily="49" charset="-128"/>
      <p:regular r:id="rId47"/>
    </p:embeddedFont>
    <p:embeddedFont>
      <p:font typeface="ＭＳ Ｐゴシック" panose="020B0600070205080204" pitchFamily="34" charset="-128"/>
      <p:regular r:id="rId48"/>
    </p:embeddedFont>
    <p:embeddedFont>
      <p:font typeface="ＭＳ Ｐゴシック" panose="020B0600070205080204" pitchFamily="34" charset="-128"/>
      <p:regular r:id="rId48"/>
    </p:embeddedFont>
    <p:embeddedFont>
      <p:font typeface="Arial Bold" panose="020B0704020202020204" pitchFamily="34" charset="0"/>
      <p:bold r:id="rId49"/>
    </p:embeddedFont>
    <p:embeddedFont>
      <p:font typeface="Calibri" panose="020F0502020204030204" pitchFamily="34" charset="0"/>
      <p:regular r:id="rId50"/>
      <p:bold r:id="rId51"/>
      <p:italic r:id="rId52"/>
      <p:boldItalic r:id="rId53"/>
    </p:embeddedFont>
    <p:embeddedFont>
      <p:font typeface="Tahoma" panose="020B0604030504040204" pitchFamily="34" charset="0"/>
      <p:regular r:id="rId54"/>
      <p:bold r:id="rId55"/>
    </p:embeddedFont>
  </p:embeddedFontLst>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9355198-2D16-40BD-A186-0902B3D903A8}">
          <p14:sldIdLst>
            <p14:sldId id="398"/>
            <p14:sldId id="400"/>
            <p14:sldId id="430"/>
          </p14:sldIdLst>
        </p14:section>
        <p14:section name="Who is HealthPartners" id="{A0FA0612-1E04-4853-BDA3-211BCBD19447}">
          <p14:sldIdLst>
            <p14:sldId id="764"/>
            <p14:sldId id="431"/>
            <p14:sldId id="755"/>
          </p14:sldIdLst>
        </p14:section>
        <p14:section name="Medical plan coverage and benefits" id="{C27C3C0C-6EA4-4234-9886-AEAB54E3A3CA}">
          <p14:sldIdLst>
            <p14:sldId id="765"/>
            <p14:sldId id="584"/>
            <p14:sldId id="571"/>
            <p14:sldId id="572"/>
            <p14:sldId id="574"/>
            <p14:sldId id="585"/>
            <p14:sldId id="655"/>
            <p14:sldId id="808"/>
            <p14:sldId id="637"/>
            <p14:sldId id="790"/>
          </p14:sldIdLst>
        </p14:section>
        <p14:section name="Prescription coverage" id="{90D02329-BDC5-42D9-8F80-74E2E0B768D8}">
          <p14:sldIdLst>
            <p14:sldId id="766"/>
            <p14:sldId id="652"/>
            <p14:sldId id="646"/>
            <p14:sldId id="800"/>
            <p14:sldId id="647"/>
          </p14:sldIdLst>
        </p14:section>
        <p14:section name="Dental plan coverage and benefits" id="{D9CF6B08-A4BD-4C78-B60B-75C856732506}">
          <p14:sldIdLst>
            <p14:sldId id="767"/>
            <p14:sldId id="659"/>
            <p14:sldId id="680"/>
          </p14:sldIdLst>
        </p14:section>
        <p14:section name="How HealthPartners supports you" id="{2C95FD85-BD4E-4804-A6D2-7A659E68E810}">
          <p14:sldIdLst>
            <p14:sldId id="769"/>
            <p14:sldId id="690"/>
            <p14:sldId id="792"/>
            <p14:sldId id="691"/>
            <p14:sldId id="692"/>
            <p14:sldId id="725"/>
            <p14:sldId id="694"/>
            <p14:sldId id="695"/>
            <p14:sldId id="696"/>
            <p14:sldId id="699"/>
            <p14:sldId id="702"/>
            <p14:sldId id="704"/>
            <p14:sldId id="705"/>
          </p14:sldIdLst>
        </p14:section>
        <p14:section name="What happens next" id="{4592C789-5A3D-428C-B56F-AE27FE6C7320}">
          <p14:sldIdLst>
            <p14:sldId id="745"/>
            <p14:sldId id="713"/>
            <p14:sldId id="717"/>
          </p14:sldIdLst>
        </p14:section>
        <p14:section name="Who to contact" id="{CD96ED50-6D5D-4895-B9FE-64027ED02FFA}">
          <p14:sldIdLst>
            <p14:sldId id="763"/>
          </p14:sldIdLst>
        </p14:section>
        <p14:section name="Closing" id="{BEC9A4FE-4C3E-4822-930E-9CFD08ECA7F9}">
          <p14:sldIdLst>
            <p14:sldId id="786"/>
          </p14:sldIdLst>
        </p14:section>
      </p14:sectionLst>
    </p:ext>
    <p:ext uri="{EFAFB233-063F-42B5-8137-9DF3F51BA10A}">
      <p15:sldGuideLst xmlns:p15="http://schemas.microsoft.com/office/powerpoint/2012/main">
        <p15:guide id="1" pos="3817"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051"/>
    <a:srgbClr val="B7D680"/>
    <a:srgbClr val="3E6724"/>
    <a:srgbClr val="9D8BCA"/>
    <a:srgbClr val="79D7E7"/>
    <a:srgbClr val="1E99AF"/>
    <a:srgbClr val="5CB2EA"/>
    <a:srgbClr val="CD97C4"/>
    <a:srgbClr val="1776B5"/>
    <a:srgbClr val="7EC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73" autoAdjust="0"/>
    <p:restoredTop sz="93784" autoAdjust="0"/>
  </p:normalViewPr>
  <p:slideViewPr>
    <p:cSldViewPr snapToGrid="0">
      <p:cViewPr varScale="1">
        <p:scale>
          <a:sx n="104" d="100"/>
          <a:sy n="104" d="100"/>
        </p:scale>
        <p:origin x="144" y="252"/>
      </p:cViewPr>
      <p:guideLst>
        <p:guide pos="3817"/>
        <p:guide orient="horz"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5" d="100"/>
        <a:sy n="65" d="100"/>
      </p:scale>
      <p:origin x="0" y="0"/>
    </p:cViewPr>
  </p:sorter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55C4-E52F-4810-9BEF-96FA1E00A5BB}" type="datetimeFigureOut">
              <a:rPr lang="en-US" smtClean="0"/>
              <a:t>4/14/2025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B3237-2851-4DC9-9865-7658E90A74CA}" type="slidenum">
              <a:rPr lang="en-US" smtClean="0"/>
              <a:t>‹#›</a:t>
            </a:fld>
            <a:endParaRPr lang="en-US" dirty="0"/>
          </a:p>
        </p:txBody>
      </p:sp>
    </p:spTree>
    <p:extLst>
      <p:ext uri="{BB962C8B-B14F-4D97-AF65-F5344CB8AC3E}">
        <p14:creationId xmlns:p14="http://schemas.microsoft.com/office/powerpoint/2010/main" val="291147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9B3CA-2D0D-47C2-ADCA-6F431D6ECA53}" type="datetimeFigureOut">
              <a:rPr lang="en-US" smtClean="0"/>
              <a:t>4/14/2025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4DAD-DF98-44E2-A25C-0E8DEB5DEE33}" type="slidenum">
              <a:rPr lang="en-US" smtClean="0"/>
              <a:t>‹#›</a:t>
            </a:fld>
            <a:endParaRPr lang="en-US" dirty="0"/>
          </a:p>
        </p:txBody>
      </p:sp>
    </p:spTree>
    <p:extLst>
      <p:ext uri="{BB962C8B-B14F-4D97-AF65-F5344CB8AC3E}">
        <p14:creationId xmlns:p14="http://schemas.microsoft.com/office/powerpoint/2010/main" val="28980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irtuwell.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i="1" dirty="0"/>
              <a:t>I-1</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Welcome/greeting</a:t>
            </a:r>
          </a:p>
          <a:p>
            <a:pPr marL="171450" lvl="0" indent="-171450">
              <a:buFont typeface="Arial" panose="020B0604020202020204" pitchFamily="34" charset="0"/>
              <a:buChar char="•"/>
            </a:pPr>
            <a:r>
              <a:rPr lang="en-US" dirty="0"/>
              <a:t>Name</a:t>
            </a:r>
          </a:p>
          <a:p>
            <a:pPr marL="171450" lvl="0" indent="-171450">
              <a:buFont typeface="Arial" panose="020B0604020202020204" pitchFamily="34" charset="0"/>
              <a:buChar char="•"/>
            </a:pPr>
            <a:r>
              <a:rPr lang="en-US" dirty="0"/>
              <a:t>Company</a:t>
            </a:r>
          </a:p>
          <a:p>
            <a:pPr marL="171450" lvl="0" indent="-171450">
              <a:buFont typeface="Arial" panose="020B0604020202020204" pitchFamily="34" charset="0"/>
              <a:buChar char="•"/>
            </a:pPr>
            <a:r>
              <a:rPr lang="en-US" dirty="0"/>
              <a:t>Title/role</a:t>
            </a:r>
          </a:p>
          <a:p>
            <a:pPr marL="171450" lvl="0" indent="-171450">
              <a:buFont typeface="Arial" panose="020B0604020202020204" pitchFamily="34" charset="0"/>
              <a:buChar char="•"/>
            </a:pPr>
            <a:r>
              <a:rPr lang="en-US" dirty="0"/>
              <a:t>Client</a:t>
            </a:r>
            <a:endParaRPr lang="cs-CZ" dirty="0"/>
          </a:p>
        </p:txBody>
      </p:sp>
      <p:sp>
        <p:nvSpPr>
          <p:cNvPr id="4" name="Slide Number Placeholder 3"/>
          <p:cNvSpPr>
            <a:spLocks noGrp="1"/>
          </p:cNvSpPr>
          <p:nvPr>
            <p:ph type="sldNum" sz="quarter" idx="5"/>
          </p:nvPr>
        </p:nvSpPr>
        <p:spPr/>
        <p:txBody>
          <a:bodyPr/>
          <a:lstStyle/>
          <a:p>
            <a:fld id="{CD834DAD-DF98-44E2-A25C-0E8DEB5DEE33}" type="slidenum">
              <a:rPr lang="en-US" smtClean="0"/>
              <a:t>1</a:t>
            </a:fld>
            <a:endParaRPr lang="en-US" dirty="0"/>
          </a:p>
        </p:txBody>
      </p:sp>
    </p:spTree>
    <p:extLst>
      <p:ext uri="{BB962C8B-B14F-4D97-AF65-F5344CB8AC3E}">
        <p14:creationId xmlns:p14="http://schemas.microsoft.com/office/powerpoint/2010/main" val="2430933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HSA money can: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Earn interest or be invested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Pay for medical expenses before or after you reach your deductible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Roll over year after year, even if you switch jobs</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10</a:t>
            </a:fld>
            <a:endParaRPr lang="en-US" dirty="0"/>
          </a:p>
        </p:txBody>
      </p:sp>
    </p:spTree>
    <p:extLst>
      <p:ext uri="{BB962C8B-B14F-4D97-AF65-F5344CB8AC3E}">
        <p14:creationId xmlns:p14="http://schemas.microsoft.com/office/powerpoint/2010/main" val="36833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M-12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have every reason to get your preventive care to stay healthy. It’s covered 100%.</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 you’ll pay:</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Deductible, then coinsurance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plan has a deductible. That’s the amount you pay for care before your plan helps cover costs.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that, your plan splits the bill with you. That’s called coinsurance. For example, you might pay 20%, and your plan would pay the other 80%.</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Out-of-pocket maximum</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Once you reach a limit, called an out-of-pocket maximum, you don’t pay any more. Your health plan pays for all in-network care.</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11</a:t>
            </a:fld>
            <a:endParaRPr lang="en-US" dirty="0"/>
          </a:p>
        </p:txBody>
      </p:sp>
    </p:spTree>
    <p:extLst>
      <p:ext uri="{BB962C8B-B14F-4D97-AF65-F5344CB8AC3E}">
        <p14:creationId xmlns:p14="http://schemas.microsoft.com/office/powerpoint/2010/main" val="363020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M-24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Choose from the biggest network of doctors and clinics. Check for your doctor or find a new one at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openaccess</a:t>
            </a:r>
            <a:r>
              <a:rPr lang="en-US" sz="1200" b="0" i="0" u="none" strike="noStrike" kern="1200" baseline="0" dirty="0">
                <a:solidFill>
                  <a:schemeClr val="tx1"/>
                </a:solidFill>
                <a:latin typeface="+mn-lt"/>
                <a:ea typeface="+mn-ea"/>
                <a:cs typeface="+mn-cs"/>
              </a:rPr>
              <a:t>.</a:t>
            </a:r>
            <a:endParaRPr lang="en-US" sz="1200" kern="1200" baseline="0" dirty="0">
              <a:solidFill>
                <a:schemeClr val="tx1"/>
              </a:solidFill>
              <a:latin typeface="+mn-lt"/>
              <a:ea typeface="MS PGothic" pitchFamily="34" charset="-128"/>
              <a:cs typeface="ＭＳ Ｐゴシック" charset="0"/>
            </a:endParaRPr>
          </a:p>
          <a:p>
            <a:endParaRPr lang="en-PH" dirty="0"/>
          </a:p>
        </p:txBody>
      </p:sp>
      <p:sp>
        <p:nvSpPr>
          <p:cNvPr id="4" name="Slide Number Placeholder 3"/>
          <p:cNvSpPr>
            <a:spLocks noGrp="1"/>
          </p:cNvSpPr>
          <p:nvPr>
            <p:ph type="sldNum" sz="quarter" idx="5"/>
          </p:nvPr>
        </p:nvSpPr>
        <p:spPr/>
        <p:txBody>
          <a:bodyPr/>
          <a:lstStyle/>
          <a:p>
            <a:fld id="{CD834DAD-DF98-44E2-A25C-0E8DEB5DEE33}" type="slidenum">
              <a:rPr lang="en-US" smtClean="0"/>
              <a:t>12</a:t>
            </a:fld>
            <a:endParaRPr lang="en-US" dirty="0"/>
          </a:p>
        </p:txBody>
      </p:sp>
    </p:spTree>
    <p:extLst>
      <p:ext uri="{BB962C8B-B14F-4D97-AF65-F5344CB8AC3E}">
        <p14:creationId xmlns:p14="http://schemas.microsoft.com/office/powerpoint/2010/main" val="352663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M-46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Prevent problems before they start so you can enjoy the things you love. Your health plan covers in-network preventive care at 100%; you don't pay anything.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Protect your health with routine visits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Even if you’re not sick, it’s smart to go in for regular checkups and screenings. If there are any issues, you can catch them early – when treatment is most effective.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Preventive care includes: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Alcohol, tobacco and weight screenings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Blood pressure, diabetes and cholesterol tests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Colorectal, breast and cervical cancer screenings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Routine pre- and post-natal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Vaccines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Well-child visits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And more!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Visit </a:t>
            </a:r>
            <a:r>
              <a:rPr lang="en-US" sz="1200" b="1" i="0" u="none" strike="noStrike" kern="1200" baseline="0" dirty="0">
                <a:solidFill>
                  <a:schemeClr val="tx1"/>
                </a:solidFill>
                <a:latin typeface="+mn-lt"/>
                <a:ea typeface="+mn-ea"/>
                <a:cs typeface="+mn-cs"/>
              </a:rPr>
              <a:t>healthpartners.com/preventive </a:t>
            </a:r>
            <a:r>
              <a:rPr lang="en-US" sz="1200" b="0" i="0" u="none" strike="noStrike" kern="1200" baseline="0" dirty="0">
                <a:solidFill>
                  <a:schemeClr val="tx1"/>
                </a:solidFill>
                <a:latin typeface="+mn-lt"/>
                <a:ea typeface="+mn-ea"/>
                <a:cs typeface="+mn-cs"/>
              </a:rPr>
              <a:t>to find out what care is recommended for you.</a:t>
            </a:r>
          </a:p>
        </p:txBody>
      </p:sp>
      <p:sp>
        <p:nvSpPr>
          <p:cNvPr id="4" name="Slide Number Placeholder 3"/>
          <p:cNvSpPr>
            <a:spLocks noGrp="1"/>
          </p:cNvSpPr>
          <p:nvPr>
            <p:ph type="sldNum" sz="quarter" idx="5"/>
          </p:nvPr>
        </p:nvSpPr>
        <p:spPr/>
        <p:txBody>
          <a:bodyPr/>
          <a:lstStyle/>
          <a:p>
            <a:fld id="{CD834DAD-DF98-44E2-A25C-0E8DEB5DEE33}" type="slidenum">
              <a:rPr lang="en-US" smtClean="0"/>
              <a:t>13</a:t>
            </a:fld>
            <a:endParaRPr lang="en-US" dirty="0"/>
          </a:p>
        </p:txBody>
      </p:sp>
    </p:spTree>
    <p:extLst>
      <p:ext uri="{BB962C8B-B14F-4D97-AF65-F5344CB8AC3E}">
        <p14:creationId xmlns:p14="http://schemas.microsoft.com/office/powerpoint/2010/main" val="191991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M-51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Save time and money by getting treated right from your smartphone, tablet or computer. Your plan covers telemedicine care.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Virtuwell – get care anywhere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useo Sans 300"/>
              </a:rPr>
              <a:t>Get better faster. Start now and get a customized treatment plan – no appointments, video or downloads needed. Answer a few questions online to get treatment for more than 60 common conditions. Nurse practitioners give you a diagnosis, treatment plan and prescription  (if needed). </a:t>
            </a:r>
            <a:r>
              <a:rPr lang="en-US" sz="1800" dirty="0"/>
              <a:t>You'll usually pay less than an in-person visit, and you're only charged if Virtuwell can treat you. Plus follow-up care about your treatment is free</a:t>
            </a:r>
          </a:p>
          <a:p>
            <a:endParaRPr lang="en-US" sz="1800" b="0" i="0" u="none" strike="noStrike" baseline="0" dirty="0">
              <a:solidFill>
                <a:srgbClr val="000000"/>
              </a:solidFill>
              <a:latin typeface="Museo Sans 300"/>
            </a:endParaRPr>
          </a:p>
          <a:p>
            <a:r>
              <a:rPr lang="en-US" sz="1800" dirty="0"/>
              <a:t>Get better faster at </a:t>
            </a:r>
            <a:r>
              <a:rPr lang="en-US" sz="1800" b="1" dirty="0">
                <a:hlinkClick r:id="rId3">
                  <a:extLst>
                    <a:ext uri="{A12FA001-AC4F-418D-AE19-62706E023703}">
                      <ahyp:hlinkClr xmlns:ahyp="http://schemas.microsoft.com/office/drawing/2018/hyperlinkcolor" val="tx"/>
                    </a:ext>
                  </a:extLst>
                </a:hlinkClick>
              </a:rPr>
              <a:t>virtuwell.com</a:t>
            </a:r>
            <a:endParaRPr lang="en-US" sz="1800" b="1" dirty="0"/>
          </a:p>
        </p:txBody>
      </p:sp>
      <p:sp>
        <p:nvSpPr>
          <p:cNvPr id="4" name="Slide Number Placeholder 3"/>
          <p:cNvSpPr>
            <a:spLocks noGrp="1"/>
          </p:cNvSpPr>
          <p:nvPr>
            <p:ph type="sldNum" sz="quarter" idx="5"/>
          </p:nvPr>
        </p:nvSpPr>
        <p:spPr/>
        <p:txBody>
          <a:bodyPr/>
          <a:lstStyle/>
          <a:p>
            <a:fld id="{CD834DAD-DF98-44E2-A25C-0E8DEB5DEE33}" type="slidenum">
              <a:rPr lang="en-US" smtClean="0"/>
              <a:t>14</a:t>
            </a:fld>
            <a:endParaRPr lang="en-US" dirty="0"/>
          </a:p>
        </p:txBody>
      </p:sp>
    </p:spTree>
    <p:extLst>
      <p:ext uri="{BB962C8B-B14F-4D97-AF65-F5344CB8AC3E}">
        <p14:creationId xmlns:p14="http://schemas.microsoft.com/office/powerpoint/2010/main" val="71843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M-52</a:t>
            </a:r>
          </a:p>
          <a:p>
            <a:endParaRPr lang="en-US" sz="1200" b="0" i="0" u="none" strike="noStrike" kern="1200" baseline="0" dirty="0">
              <a:solidFill>
                <a:schemeClr val="tx1"/>
              </a:solidFill>
              <a:latin typeface="+mn-lt"/>
              <a:ea typeface="+mn-ea"/>
              <a:cs typeface="+mn-cs"/>
            </a:endParaRPr>
          </a:p>
          <a:p>
            <a:r>
              <a:rPr lang="en-US" sz="1200" b="0" dirty="0">
                <a:solidFill>
                  <a:schemeClr val="bg1"/>
                </a:solidFill>
              </a:rPr>
              <a:t>Get care for common conditions at home, in the office or on the go. With Doctor On Demand, you can speak to a provider from your smartphone.</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Doctor On Demand</a:t>
            </a:r>
            <a:endParaRPr lang="en-US" sz="1200" b="0" i="0" u="none" strike="noStrike" kern="1200" baseline="0" dirty="0">
              <a:solidFill>
                <a:schemeClr val="tx1"/>
              </a:solidFill>
              <a:latin typeface="+mn-lt"/>
              <a:ea typeface="+mn-ea"/>
              <a:cs typeface="+mn-cs"/>
            </a:endParaRPr>
          </a:p>
          <a:p>
            <a:r>
              <a:rPr lang="en-US" sz="1800" b="0" i="0" u="none" strike="noStrike" baseline="0" dirty="0">
                <a:solidFill>
                  <a:srgbClr val="000000"/>
                </a:solidFill>
                <a:latin typeface="Museo Sans 300"/>
              </a:rPr>
              <a:t>Live video visits with a doctor include assessment, diagnosis and prescriptions, plus urgent care for cold &amp; flu, skin conditions and allergies. When you create a free member account, your cost is always shown up front, without any surprise bills later. Register at </a:t>
            </a:r>
            <a:r>
              <a:rPr lang="en-US" sz="1800" b="1" i="0" u="none" strike="noStrike" baseline="0" dirty="0">
                <a:solidFill>
                  <a:srgbClr val="000000"/>
                </a:solidFill>
                <a:latin typeface="Museo Sans 700"/>
              </a:rPr>
              <a:t>doctorondemand.com</a:t>
            </a:r>
            <a:r>
              <a:rPr lang="en-US" sz="1800" b="0" i="0" u="none" strike="noStrike" baseline="0" dirty="0">
                <a:solidFill>
                  <a:srgbClr val="000000"/>
                </a:solidFill>
                <a:latin typeface="Museo Sans 300"/>
              </a:rPr>
              <a: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15</a:t>
            </a:fld>
            <a:endParaRPr lang="en-US" dirty="0"/>
          </a:p>
        </p:txBody>
      </p:sp>
    </p:spTree>
    <p:extLst>
      <p:ext uri="{BB962C8B-B14F-4D97-AF65-F5344CB8AC3E}">
        <p14:creationId xmlns:p14="http://schemas.microsoft.com/office/powerpoint/2010/main" val="202868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M-62</a:t>
            </a:r>
          </a:p>
          <a:p>
            <a:endParaRPr lang="en-US" sz="1200" b="0" i="0" u="none" strike="noStrike" kern="1200" baseline="0" dirty="0">
              <a:solidFill>
                <a:schemeClr val="tx1"/>
              </a:solidFill>
              <a:latin typeface="+mn-lt"/>
              <a:ea typeface="+mn-ea"/>
              <a:cs typeface="+mn-cs"/>
            </a:endParaRPr>
          </a:p>
          <a:p>
            <a:r>
              <a:rPr lang="en-US" sz="1200" b="0" dirty="0">
                <a:solidFill>
                  <a:schemeClr val="bg1"/>
                </a:solidFill>
              </a:rPr>
              <a:t>Choose phone, video or mobile app to connect with a provider and save a trip to the clinic. </a:t>
            </a:r>
          </a:p>
          <a:p>
            <a:endParaRPr lang="en-US" sz="1200" b="1" i="0" u="none" strike="noStrike" kern="1200" baseline="0" dirty="0">
              <a:solidFill>
                <a:schemeClr val="tx1"/>
              </a:solidFill>
              <a:latin typeface="+mn-lt"/>
              <a:ea typeface="+mn-ea"/>
              <a:cs typeface="+mn-cs"/>
            </a:endParaRPr>
          </a:p>
          <a:p>
            <a:r>
              <a:rPr lang="en-US" sz="1800" b="1" i="0" u="none" strike="noStrike" baseline="0" dirty="0">
                <a:solidFill>
                  <a:srgbClr val="5F469D"/>
                </a:solidFill>
                <a:latin typeface="Museo Sans 700"/>
              </a:rPr>
              <a:t>Teladoc</a:t>
            </a:r>
            <a:endParaRPr lang="en-US" sz="1800" b="0" i="0" u="none" strike="noStrike" baseline="0" dirty="0">
              <a:solidFill>
                <a:srgbClr val="5F469D"/>
              </a:solidFill>
              <a:latin typeface="Museo Sans 700"/>
            </a:endParaRPr>
          </a:p>
          <a:p>
            <a:pPr marR="800"/>
            <a:r>
              <a:rPr lang="en-US" sz="1800" b="0" i="0" u="none" strike="noStrike" baseline="0" dirty="0">
                <a:solidFill>
                  <a:srgbClr val="000000"/>
                </a:solidFill>
                <a:latin typeface="Museo Sans 300"/>
              </a:rPr>
              <a:t>Fill out a brief medical history to connect with medical experts by phone, video or mobile app. Whether it’s a prescription sent to the pharmacy of your choice, guidance to move forward or a review of a preexisting condition, they’re ready to help. Get started at </a:t>
            </a:r>
            <a:r>
              <a:rPr lang="en-US" sz="1800" b="1" i="0" u="none" strike="noStrike" baseline="0" dirty="0">
                <a:solidFill>
                  <a:srgbClr val="000000"/>
                </a:solidFill>
                <a:latin typeface="Museo Sans 700"/>
              </a:rPr>
              <a:t>teladoc.com</a:t>
            </a:r>
            <a:r>
              <a:rPr lang="en-US" sz="1800" b="0" i="0" u="none" strike="noStrike" baseline="0" dirty="0">
                <a:solidFill>
                  <a:srgbClr val="000000"/>
                </a:solidFill>
                <a:latin typeface="Museo Sans 300"/>
              </a:rPr>
              <a: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16</a:t>
            </a:fld>
            <a:endParaRPr lang="en-US" dirty="0"/>
          </a:p>
        </p:txBody>
      </p:sp>
    </p:spTree>
    <p:extLst>
      <p:ext uri="{BB962C8B-B14F-4D97-AF65-F5344CB8AC3E}">
        <p14:creationId xmlns:p14="http://schemas.microsoft.com/office/powerpoint/2010/main" val="17748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17</a:t>
            </a:fld>
            <a:endParaRPr lang="en-US" dirty="0"/>
          </a:p>
        </p:txBody>
      </p:sp>
    </p:spTree>
    <p:extLst>
      <p:ext uri="{BB962C8B-B14F-4D97-AF65-F5344CB8AC3E}">
        <p14:creationId xmlns:p14="http://schemas.microsoft.com/office/powerpoint/2010/main" val="309656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baseline="0" dirty="0"/>
              <a:t>P-2</a:t>
            </a:r>
          </a:p>
          <a:p>
            <a:endParaRPr lang="en-US" b="0" baseline="0" dirty="0"/>
          </a:p>
          <a:p>
            <a:r>
              <a:rPr lang="en-US" b="0" baseline="0" dirty="0"/>
              <a:t>Knowing what you’ll pay for your medicine is important. Use these tools and resources to understand your costs and get support if your medicine isn’t working for you.</a:t>
            </a:r>
          </a:p>
          <a:p>
            <a:endParaRPr lang="en-US" b="0" baseline="0" dirty="0"/>
          </a:p>
          <a:p>
            <a:r>
              <a:rPr lang="en-US" b="1" baseline="0" dirty="0"/>
              <a:t>Check your formulary</a:t>
            </a:r>
          </a:p>
          <a:p>
            <a:r>
              <a:rPr lang="en-US" b="0" baseline="0" dirty="0"/>
              <a:t>A formulary, also called a drug list, tells you what medicines are covered by your health plan and generally how much you’ll pay. You’ll also learn if there are any requirements before you can start a medicine.</a:t>
            </a:r>
          </a:p>
          <a:p>
            <a:r>
              <a:rPr lang="en-US" b="0" baseline="0" dirty="0"/>
              <a:t>Your formulary is called </a:t>
            </a:r>
            <a:r>
              <a:rPr lang="en-US" b="0" baseline="0" dirty="0" err="1"/>
              <a:t>PreferredRx</a:t>
            </a:r>
            <a:r>
              <a:rPr lang="en-US" b="0" baseline="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Go to </a:t>
            </a:r>
            <a:r>
              <a:rPr lang="en-US" b="1" baseline="0" dirty="0"/>
              <a:t>healthpartners.com/</a:t>
            </a:r>
            <a:r>
              <a:rPr lang="en-US" b="1" baseline="0" dirty="0" err="1"/>
              <a:t>preferredrx</a:t>
            </a:r>
            <a:r>
              <a:rPr lang="en-US" b="0" baseline="0" dirty="0"/>
              <a:t>.</a:t>
            </a:r>
          </a:p>
          <a:p>
            <a:pPr marL="228600" indent="-228600">
              <a:buFont typeface="+mj-lt"/>
              <a:buAutoNum type="arabicPeriod"/>
            </a:pPr>
            <a:r>
              <a:rPr lang="en-US" b="0" baseline="0" dirty="0"/>
              <a:t>Search by the name or type of medicine.</a:t>
            </a:r>
          </a:p>
          <a:p>
            <a:pPr marL="228600" indent="-228600">
              <a:buFont typeface="+mj-lt"/>
              <a:buAutoNum type="arabicPeriod"/>
            </a:pPr>
            <a:r>
              <a:rPr lang="en-US" b="0" baseline="0" dirty="0"/>
              <a:t>Use your Summary of Benefits and Coverage (SBC) in your enrollment materials to understand how each type of medicine is covered.</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18</a:t>
            </a:fld>
            <a:endParaRPr lang="en-US" dirty="0"/>
          </a:p>
        </p:txBody>
      </p:sp>
    </p:spTree>
    <p:extLst>
      <p:ext uri="{BB962C8B-B14F-4D97-AF65-F5344CB8AC3E}">
        <p14:creationId xmlns:p14="http://schemas.microsoft.com/office/powerpoint/2010/main" val="1169696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i="1" dirty="0"/>
              <a:t>P-3</a:t>
            </a:r>
          </a:p>
          <a:p>
            <a:pPr>
              <a:defRPr/>
            </a:pPr>
            <a:endParaRPr lang="en-US" b="1" dirty="0"/>
          </a:p>
          <a:p>
            <a:pPr>
              <a:defRPr/>
            </a:pPr>
            <a:r>
              <a:rPr lang="en-US" b="1" dirty="0"/>
              <a:t>Try generics</a:t>
            </a:r>
          </a:p>
          <a:p>
            <a:pPr>
              <a:defRPr/>
            </a:pPr>
            <a:r>
              <a:rPr lang="en-US" dirty="0"/>
              <a:t>Generics are just as safe and effective as brand-name medicines, made with the same active ingredients, but they cost a lot less. S</a:t>
            </a:r>
            <a:r>
              <a:rPr lang="en-US" baseline="0" dirty="0"/>
              <a:t>ave money by</a:t>
            </a:r>
            <a:r>
              <a:rPr lang="en-US" dirty="0"/>
              <a:t> talking</a:t>
            </a:r>
            <a:r>
              <a:rPr lang="en-US" baseline="0" dirty="0"/>
              <a:t> </a:t>
            </a:r>
            <a:r>
              <a:rPr lang="en-US" dirty="0"/>
              <a:t>to your doctor or pharmacist about switching to a generic medicine.</a:t>
            </a:r>
          </a:p>
          <a:p>
            <a:pPr>
              <a:defRPr/>
            </a:pPr>
            <a:endParaRPr lang="en-US" dirty="0"/>
          </a:p>
          <a:p>
            <a:pPr>
              <a:defRPr/>
            </a:pPr>
            <a:r>
              <a:rPr lang="en-US" b="1" dirty="0"/>
              <a:t>Search for the lowest cost</a:t>
            </a:r>
          </a:p>
          <a:p>
            <a:pPr>
              <a:defRPr/>
            </a:pPr>
            <a:r>
              <a:rPr lang="en-US" dirty="0"/>
              <a:t>Shopping for the lowest price medicine is easier than comparing prices for airline travel. You can use the prescription shopping tool to:</a:t>
            </a:r>
          </a:p>
          <a:p>
            <a:pPr marL="171450" indent="-171450">
              <a:buFont typeface="Arial" panose="020B0604020202020204" pitchFamily="34" charset="0"/>
              <a:buChar char="•"/>
              <a:defRPr/>
            </a:pPr>
            <a:r>
              <a:rPr lang="en-US" dirty="0"/>
              <a:t>Find the lowest cost for your medicine</a:t>
            </a:r>
          </a:p>
          <a:p>
            <a:pPr marL="171450" indent="-171450">
              <a:buFont typeface="Arial" panose="020B0604020202020204" pitchFamily="34" charset="0"/>
              <a:buChar char="•"/>
              <a:defRPr/>
            </a:pPr>
            <a:r>
              <a:rPr lang="en-US" dirty="0"/>
              <a:t>Compare current prices at pharmacies near you</a:t>
            </a:r>
          </a:p>
          <a:p>
            <a:pPr marL="171450" indent="-171450">
              <a:buFont typeface="Arial" panose="020B0604020202020204" pitchFamily="34" charset="0"/>
              <a:buChar char="•"/>
              <a:defRPr/>
            </a:pPr>
            <a:r>
              <a:rPr lang="en-US" dirty="0"/>
              <a:t>Understand what medicines are covered by your health plan</a:t>
            </a:r>
          </a:p>
          <a:p>
            <a:pPr marL="171450" indent="-171450">
              <a:buFont typeface="Arial" panose="020B0604020202020204" pitchFamily="34" charset="0"/>
              <a:buChar char="•"/>
              <a:defRPr/>
            </a:pPr>
            <a:r>
              <a:rPr lang="en-US" dirty="0"/>
              <a:t>Transfer prescriptions to the lowest cost pharmacy</a:t>
            </a:r>
          </a:p>
          <a:p>
            <a:pPr marL="171450" indent="-171450">
              <a:buFont typeface="Arial" panose="020B0604020202020204" pitchFamily="34" charset="0"/>
              <a:buChar char="•"/>
              <a:defRPr/>
            </a:pPr>
            <a:r>
              <a:rPr lang="en-US" dirty="0"/>
              <a:t>Know if you have available refills</a:t>
            </a:r>
          </a:p>
          <a:p>
            <a:pPr marL="171450" indent="-171450">
              <a:buFont typeface="Arial" panose="020B0604020202020204" pitchFamily="34" charset="0"/>
              <a:buChar char="•"/>
              <a:defRPr/>
            </a:pPr>
            <a:r>
              <a:rPr lang="en-US" dirty="0"/>
              <a:t>See if you have a prior authorization and when it expires</a:t>
            </a:r>
          </a:p>
          <a:p>
            <a:pPr marL="171450" indent="-171450">
              <a:buFont typeface="Arial" panose="020B0604020202020204" pitchFamily="34" charset="0"/>
              <a:buChar char="•"/>
              <a:defRPr/>
            </a:pPr>
            <a:r>
              <a:rPr lang="en-US" dirty="0"/>
              <a:t>Download tax reports of what you spent last year</a:t>
            </a:r>
          </a:p>
          <a:p>
            <a:pPr>
              <a:defRPr/>
            </a:pPr>
            <a:r>
              <a:rPr lang="en-US" dirty="0"/>
              <a:t>Members can get started at </a:t>
            </a:r>
            <a:r>
              <a:rPr lang="en-US" b="1" dirty="0"/>
              <a:t>healthpartners.com/pharmacy</a:t>
            </a:r>
            <a:r>
              <a:rPr lang="en-US" dirty="0"/>
              <a:t>.</a:t>
            </a:r>
          </a:p>
          <a:p>
            <a:pPr>
              <a:defRPr/>
            </a:pPr>
            <a:endParaRPr lang="en-US" dirty="0"/>
          </a:p>
          <a:p>
            <a:r>
              <a:rPr lang="en-US" sz="1200" b="1" i="0" u="none" strike="noStrike" kern="1200" baseline="0" dirty="0">
                <a:solidFill>
                  <a:schemeClr val="tx1"/>
                </a:solidFill>
                <a:latin typeface="+mn-lt"/>
                <a:ea typeface="+mn-ea"/>
                <a:cs typeface="+mn-cs"/>
              </a:rPr>
              <a:t>Talk with a pharmacy navigator</a:t>
            </a:r>
          </a:p>
          <a:p>
            <a:r>
              <a:rPr lang="en-US" sz="1200" b="0" i="0" u="none" strike="noStrike" kern="1200" baseline="0" dirty="0">
                <a:solidFill>
                  <a:schemeClr val="tx1"/>
                </a:solidFill>
                <a:latin typeface="+mn-lt"/>
                <a:ea typeface="+mn-ea"/>
                <a:cs typeface="+mn-cs"/>
              </a:rPr>
              <a:t>One call will give you answers to your questions around benefits, coverage, costs, formularies and more. Call Member Services at the number on the back of your member ID card. Ask to talk with a pharmacy navigator.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Meet with a pharmacist</a:t>
            </a:r>
          </a:p>
          <a:p>
            <a:r>
              <a:rPr lang="en-US" sz="1200" b="0" i="0" u="none" strike="noStrike" kern="1200" baseline="0" dirty="0">
                <a:solidFill>
                  <a:schemeClr val="tx1"/>
                </a:solidFill>
                <a:latin typeface="+mn-lt"/>
                <a:ea typeface="+mn-ea"/>
                <a:cs typeface="+mn-cs"/>
              </a:rPr>
              <a:t>In a one-on-one visit, a pharmacist will review your medicines with you to make sure they’re working and are right for you. Plus, it’s free. Visit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mtminfo</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learn more.</a:t>
            </a:r>
            <a:endParaRPr lang="en-US" baseline="0" dirty="0"/>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19</a:t>
            </a:fld>
            <a:endParaRPr lang="en-US" dirty="0"/>
          </a:p>
        </p:txBody>
      </p:sp>
    </p:spTree>
    <p:extLst>
      <p:ext uri="{BB962C8B-B14F-4D97-AF65-F5344CB8AC3E}">
        <p14:creationId xmlns:p14="http://schemas.microsoft.com/office/powerpoint/2010/main" val="4815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I-2</a:t>
            </a:r>
          </a:p>
          <a:p>
            <a:endParaRPr lang="en-US" baseline="0" dirty="0"/>
          </a:p>
          <a:p>
            <a:r>
              <a:rPr lang="en-US" baseline="0" dirty="0"/>
              <a:t>Hide this slide when presenting live -- Right click on the thumbnail of the slide on the left of your screen and select “Hide Slide”</a:t>
            </a:r>
          </a:p>
        </p:txBody>
      </p:sp>
      <p:sp>
        <p:nvSpPr>
          <p:cNvPr id="4" name="Slide Number Placeholder 3"/>
          <p:cNvSpPr>
            <a:spLocks noGrp="1"/>
          </p:cNvSpPr>
          <p:nvPr>
            <p:ph type="sldNum" sz="quarter" idx="5"/>
          </p:nvPr>
        </p:nvSpPr>
        <p:spPr/>
        <p:txBody>
          <a:bodyPr/>
          <a:lstStyle/>
          <a:p>
            <a:fld id="{CD834DAD-DF98-44E2-A25C-0E8DEB5DEE33}" type="slidenum">
              <a:rPr lang="en-US" smtClean="0"/>
              <a:t>2</a:t>
            </a:fld>
            <a:endParaRPr lang="en-US" dirty="0"/>
          </a:p>
        </p:txBody>
      </p:sp>
    </p:spTree>
    <p:extLst>
      <p:ext uri="{BB962C8B-B14F-4D97-AF65-F5344CB8AC3E}">
        <p14:creationId xmlns:p14="http://schemas.microsoft.com/office/powerpoint/2010/main" val="247102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P-6 HealthPartners Prescription Shopping Tool video</a:t>
            </a:r>
          </a:p>
          <a:p>
            <a:endParaRPr lang="en-US" sz="1200" b="0" i="0" u="none" strike="noStrike" kern="1200" baseline="0" dirty="0">
              <a:solidFill>
                <a:schemeClr val="tx1"/>
              </a:solidFill>
              <a:latin typeface="+mn-lt"/>
              <a:ea typeface="+mn-ea"/>
              <a:cs typeface="+mn-cs"/>
            </a:endParaRPr>
          </a:p>
          <a:p>
            <a:r>
              <a:rPr lang="en-US" dirty="0"/>
              <a:t>Manage your medications with the Rx Shopping Tool</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Your prescriptions are essential for your health. And keeping track of them should be easy.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From refills to costs, there’s a lot of information you need to know to ensure you have the medicine you need, when you need it.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With our online Prescription Shopping Tool, you can finally manage all of your prescriptions with ease. </a:t>
            </a:r>
          </a:p>
          <a:p>
            <a:r>
              <a:rPr lang="en-US" sz="1800" b="0" i="0" u="none" strike="noStrike" baseline="0" dirty="0">
                <a:solidFill>
                  <a:srgbClr val="000000"/>
                </a:solidFill>
                <a:latin typeface="Calibri" panose="020F0502020204030204" pitchFamily="34" charset="0"/>
              </a:rPr>
              <a:t>Just sign in to see what medicines are covered by your health plan and compare local pharmacy prices so you can be confident you’re getting the best deal.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If you find a pharmacy that’s more affordable than your current one, easily switch your prescription to that new location. 	</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And when you’re starting to run low on your medicine, check to make sure you have refills available and that your prior authorization is up to date. So you don’t ever have to go a day without your medication. </a:t>
            </a:r>
          </a:p>
          <a:p>
            <a:r>
              <a:rPr lang="en-US" sz="1800" b="0" i="0" u="none" strike="noStrike" baseline="0" dirty="0">
                <a:solidFill>
                  <a:srgbClr val="000000"/>
                </a:solidFill>
                <a:latin typeface="Calibri" panose="020F0502020204030204" pitchFamily="34" charset="0"/>
              </a:rPr>
              <a:t>Healthcare should be straightforward. And so should managing your prescriptions.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For questions, call the Member Services number on the back of your ID card or enrollment materials and ask to speak with a Pharmacy Navigator.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Learn more and get started at </a:t>
            </a:r>
            <a:r>
              <a:rPr lang="en-US" sz="1800" b="1" i="0" u="none" strike="noStrike" baseline="0" dirty="0">
                <a:solidFill>
                  <a:srgbClr val="000000"/>
                </a:solidFill>
                <a:latin typeface="Calibri" panose="020F0502020204030204" pitchFamily="34" charset="0"/>
              </a:rPr>
              <a:t>healthpartners.com/pharmacy</a:t>
            </a:r>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20</a:t>
            </a:fld>
            <a:endParaRPr lang="en-US" dirty="0"/>
          </a:p>
        </p:txBody>
      </p:sp>
    </p:spTree>
    <p:extLst>
      <p:ext uri="{BB962C8B-B14F-4D97-AF65-F5344CB8AC3E}">
        <p14:creationId xmlns:p14="http://schemas.microsoft.com/office/powerpoint/2010/main" val="12864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P-4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Skip the trip to the pharmacy. Get your prescriptions mailed to your home with </a:t>
            </a:r>
            <a:r>
              <a:rPr lang="en-US" sz="1200" b="0" i="0" u="none" strike="noStrike" kern="1200" baseline="0" dirty="0" err="1">
                <a:solidFill>
                  <a:schemeClr val="tx1"/>
                </a:solidFill>
                <a:latin typeface="+mn-lt"/>
                <a:ea typeface="+mn-ea"/>
                <a:cs typeface="+mn-cs"/>
              </a:rPr>
              <a:t>WellDyneRx</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5 great things about mail order </a:t>
            </a: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dirty="0"/>
              <a:t>1. It’s easy to set up a refill or </a:t>
            </a:r>
            <a:r>
              <a:rPr lang="en-US" sz="1200" dirty="0" err="1"/>
              <a:t>autorefill</a:t>
            </a:r>
            <a:r>
              <a:rPr lang="en-US" sz="1200" dirty="0"/>
              <a:t> online.</a:t>
            </a:r>
          </a:p>
          <a:p>
            <a:pPr marL="228600" indent="-228600">
              <a:buFont typeface="+mj-lt"/>
              <a:buAutoNum type="arabicPeriod"/>
            </a:pPr>
            <a:r>
              <a:rPr lang="en-US" sz="1200" dirty="0"/>
              <a:t>Track your package every step of the way.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Save money with 90-day supplies and free standard shipping.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Get your package delivered safely and discreetly within 7-10 days.</a:t>
            </a:r>
          </a:p>
          <a:p>
            <a:pPr marL="228600" indent="-228600">
              <a:buFont typeface="+mj-lt"/>
              <a:buAutoNum type="arabicPeriod"/>
            </a:pPr>
            <a:r>
              <a:rPr lang="en-US" sz="1200" dirty="0"/>
              <a:t>We’re here to help with your order 24/7.</a:t>
            </a:r>
          </a:p>
          <a:p>
            <a:pPr marL="0" indent="0">
              <a:buFont typeface="+mj-lt"/>
              <a:buNone/>
            </a:pPr>
            <a:endParaRPr lang="en-US" sz="1200" b="0" i="0" u="none" strike="noStrike" kern="1200" baseline="0" dirty="0">
              <a:solidFill>
                <a:schemeClr val="tx1"/>
              </a:solidFill>
              <a:latin typeface="+mn-lt"/>
              <a:ea typeface="+mn-ea"/>
              <a:cs typeface="+mn-cs"/>
            </a:endParaRPr>
          </a:p>
          <a:p>
            <a:pPr marL="0" indent="0">
              <a:buFont typeface="+mj-lt"/>
              <a:buNone/>
            </a:pPr>
            <a:r>
              <a:rPr lang="en-US" sz="1200" b="1" i="0" u="none" strike="noStrike" kern="1200" baseline="0" dirty="0">
                <a:solidFill>
                  <a:schemeClr val="tx1"/>
                </a:solidFill>
                <a:latin typeface="+mn-lt"/>
                <a:ea typeface="+mn-ea"/>
                <a:cs typeface="+mn-cs"/>
              </a:rPr>
              <a:t>TIP: </a:t>
            </a:r>
            <a:r>
              <a:rPr lang="en-US" sz="1200" b="0" i="0" u="none" strike="noStrike" kern="1200" baseline="0" dirty="0">
                <a:solidFill>
                  <a:schemeClr val="tx1"/>
                </a:solidFill>
                <a:latin typeface="+mn-lt"/>
                <a:ea typeface="+mn-ea"/>
                <a:cs typeface="+mn-cs"/>
              </a:rPr>
              <a:t>You can track the status of your order every step of the way, from receipt and processing to shipping and delivery. To check the status of your order, sign into your online account or call our </a:t>
            </a:r>
            <a:r>
              <a:rPr lang="en-US" sz="1200" b="0" i="0" u="none" strike="noStrike" kern="1200" baseline="0" dirty="0" err="1">
                <a:solidFill>
                  <a:schemeClr val="tx1"/>
                </a:solidFill>
                <a:latin typeface="+mn-lt"/>
                <a:ea typeface="+mn-ea"/>
                <a:cs typeface="+mn-cs"/>
              </a:rPr>
              <a:t>resposnive</a:t>
            </a:r>
            <a:r>
              <a:rPr lang="en-US" sz="1200" b="0" i="0" u="none" strike="noStrike" kern="1200" baseline="0" dirty="0">
                <a:solidFill>
                  <a:schemeClr val="tx1"/>
                </a:solidFill>
                <a:latin typeface="+mn-lt"/>
                <a:ea typeface="+mn-ea"/>
                <a:cs typeface="+mn-cs"/>
              </a:rPr>
              <a:t> phone system.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get started visit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mailorder</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or call</a:t>
            </a:r>
            <a:r>
              <a:rPr lang="en-US" sz="1200" b="1" i="0" u="none" strike="noStrike" kern="1200" baseline="0" dirty="0">
                <a:solidFill>
                  <a:schemeClr val="tx1"/>
                </a:solidFill>
                <a:latin typeface="+mn-lt"/>
                <a:ea typeface="+mn-ea"/>
                <a:cs typeface="+mn-cs"/>
              </a:rPr>
              <a:t> 800-591-0011</a:t>
            </a:r>
            <a:r>
              <a:rPr lang="en-US" sz="1200" b="0" i="0" u="none" strike="noStrike" kern="1200" baseline="0" dirty="0">
                <a:solidFill>
                  <a:schemeClr val="tx1"/>
                </a:solidFill>
                <a:latin typeface="+mn-lt"/>
                <a:ea typeface="+mn-ea"/>
                <a:cs typeface="+mn-cs"/>
              </a:rPr>
              <a:t>.</a:t>
            </a:r>
            <a:endParaRPr lang="en-US" b="0" dirty="0"/>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21</a:t>
            </a:fld>
            <a:endParaRPr lang="en-US" dirty="0"/>
          </a:p>
        </p:txBody>
      </p:sp>
    </p:spTree>
    <p:extLst>
      <p:ext uri="{BB962C8B-B14F-4D97-AF65-F5344CB8AC3E}">
        <p14:creationId xmlns:p14="http://schemas.microsoft.com/office/powerpoint/2010/main" val="332363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22</a:t>
            </a:fld>
            <a:endParaRPr lang="en-US" dirty="0"/>
          </a:p>
        </p:txBody>
      </p:sp>
    </p:spTree>
    <p:extLst>
      <p:ext uri="{BB962C8B-B14F-4D97-AF65-F5344CB8AC3E}">
        <p14:creationId xmlns:p14="http://schemas.microsoft.com/office/powerpoint/2010/main" val="377083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D-2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healthy mouth may help decrease the risk of diabetes, heart attacks and strokes. That’s why our dental plans cover 100% of all in-network preventive care.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 your plan pays for</a:t>
            </a:r>
          </a:p>
          <a:p>
            <a:r>
              <a:rPr lang="en-US" sz="1200" b="0" i="0" u="none" strike="noStrike" kern="1200" baseline="0" dirty="0">
                <a:solidFill>
                  <a:schemeClr val="tx1"/>
                </a:solidFill>
                <a:latin typeface="+mn-lt"/>
                <a:ea typeface="+mn-ea"/>
                <a:cs typeface="+mn-cs"/>
              </a:rPr>
              <a:t>Preventive care is covered at no cost to you when you see a network dentist. </a:t>
            </a:r>
          </a:p>
          <a:p>
            <a:r>
              <a:rPr lang="en-US" sz="1200" b="0" i="0" u="none" strike="noStrike" kern="1200" baseline="0" dirty="0">
                <a:solidFill>
                  <a:schemeClr val="tx1"/>
                </a:solidFill>
                <a:latin typeface="+mn-lt"/>
                <a:ea typeface="+mn-ea"/>
                <a:cs typeface="+mn-cs"/>
              </a:rPr>
              <a:t>It also helps cover: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HealthPartners MouthWise Matters – extra exams, gum care and cleaning covered 100% if you’re pregnant, or if you have diabetes and are at risk of gum disease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cost of other dental care at the amounts shown in your Summary of Benefits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 you’ll pay</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Deductible or coinsurance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Things like getting a cavity filled might cost a deductible – the amount you have to pay before your plan helps with the cost.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There's also coinsurance, which is a percent of the bill.</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Annual maximum</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dental plan max is a bit different than your medical plan. It's the most your plan will pay for dental care each year. You’re in charge of the rest.</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23</a:t>
            </a:fld>
            <a:endParaRPr lang="en-US" dirty="0"/>
          </a:p>
        </p:txBody>
      </p:sp>
    </p:spTree>
    <p:extLst>
      <p:ext uri="{BB962C8B-B14F-4D97-AF65-F5344CB8AC3E}">
        <p14:creationId xmlns:p14="http://schemas.microsoft.com/office/powerpoint/2010/main" val="422498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D-23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a:spcBef>
                <a:spcPts val="600"/>
              </a:spcBef>
            </a:pPr>
            <a:r>
              <a:rPr lang="en-US" sz="1200" b="0" dirty="0">
                <a:solidFill>
                  <a:schemeClr val="bg1"/>
                </a:solidFill>
              </a:rPr>
              <a:t>Your dental health has an impact on your overall health. And when your dental health needs extra care, MouthWise Matters provides added benefits for people who are pregnant or living with diabetes.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 it covers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those living with diabetes or who are pregnant, MouthWise Matters covers: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100% of in-network services to help control gum disease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Extra dental checkups and cleanings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Root </a:t>
            </a:r>
            <a:r>
              <a:rPr lang="en-US" sz="1200" b="0" i="0" u="none" strike="noStrike" kern="1200" baseline="0" dirty="0" err="1">
                <a:solidFill>
                  <a:schemeClr val="tx1"/>
                </a:solidFill>
                <a:latin typeface="+mn-lt"/>
                <a:ea typeface="+mn-ea"/>
                <a:cs typeface="+mn-cs"/>
              </a:rPr>
              <a:t>planing</a:t>
            </a:r>
            <a:r>
              <a:rPr lang="en-US" sz="1200" b="0" i="0" u="none" strike="noStrike" kern="1200" baseline="0" dirty="0">
                <a:solidFill>
                  <a:schemeClr val="tx1"/>
                </a:solidFill>
                <a:latin typeface="+mn-lt"/>
                <a:ea typeface="+mn-ea"/>
                <a:cs typeface="+mn-cs"/>
              </a:rPr>
              <a:t> and scaling – a deep cleaning for your teeth</a:t>
            </a:r>
          </a:p>
          <a:p>
            <a:r>
              <a:rPr lang="en-US" sz="1200" b="0" i="0" u="none" strike="noStrike" kern="1200" baseline="0" dirty="0">
                <a:solidFill>
                  <a:schemeClr val="tx1"/>
                </a:solidFill>
                <a:latin typeface="+mn-lt"/>
                <a:ea typeface="+mn-ea"/>
                <a:cs typeface="+mn-cs"/>
              </a:rPr>
              <a:t>All other services, like fillings and root canals, are covered according to your Summary of Benefits.</a:t>
            </a:r>
          </a:p>
        </p:txBody>
      </p:sp>
      <p:sp>
        <p:nvSpPr>
          <p:cNvPr id="4" name="Slide Number Placeholder 3"/>
          <p:cNvSpPr>
            <a:spLocks noGrp="1"/>
          </p:cNvSpPr>
          <p:nvPr>
            <p:ph type="sldNum" sz="quarter" idx="5"/>
          </p:nvPr>
        </p:nvSpPr>
        <p:spPr/>
        <p:txBody>
          <a:bodyPr/>
          <a:lstStyle/>
          <a:p>
            <a:fld id="{CD834DAD-DF98-44E2-A25C-0E8DEB5DEE33}" type="slidenum">
              <a:rPr lang="en-US" smtClean="0"/>
              <a:t>24</a:t>
            </a:fld>
            <a:endParaRPr lang="en-US" dirty="0"/>
          </a:p>
        </p:txBody>
      </p:sp>
    </p:spTree>
    <p:extLst>
      <p:ext uri="{BB962C8B-B14F-4D97-AF65-F5344CB8AC3E}">
        <p14:creationId xmlns:p14="http://schemas.microsoft.com/office/powerpoint/2010/main" val="3916359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25</a:t>
            </a:fld>
            <a:endParaRPr lang="en-US" dirty="0"/>
          </a:p>
        </p:txBody>
      </p:sp>
    </p:spTree>
    <p:extLst>
      <p:ext uri="{BB962C8B-B14F-4D97-AF65-F5344CB8AC3E}">
        <p14:creationId xmlns:p14="http://schemas.microsoft.com/office/powerpoint/2010/main" val="1005618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E-2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When you have a question about your plan, you have tools at your fingertips to give you the quick answers you need. A HealthPartners online account and the </a:t>
            </a:r>
            <a:r>
              <a:rPr lang="en-US" sz="1200" b="1" i="0" u="none" strike="noStrike" kern="1200" baseline="0" dirty="0">
                <a:solidFill>
                  <a:schemeClr val="tx1"/>
                </a:solidFill>
                <a:latin typeface="+mn-lt"/>
                <a:ea typeface="+mn-ea"/>
                <a:cs typeface="+mn-cs"/>
              </a:rPr>
              <a:t>HealthPartners</a:t>
            </a:r>
            <a:r>
              <a:rPr lang="en-US" sz="1200" b="0" i="0" u="none" strike="noStrike" kern="1200" baseline="0" dirty="0">
                <a:solidFill>
                  <a:schemeClr val="tx1"/>
                </a:solidFill>
                <a:latin typeface="+mn-lt"/>
                <a:ea typeface="+mn-ea"/>
                <a:cs typeface="+mn-cs"/>
              </a:rPr>
              <a:t> mobile app give you real-time access to your personal health plan information in one place.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Members use their online account and mobile app to do things like searching for providers in your network, pulling up your member ID card when at the clinic, or checking your plan balances. You can also visit my dashboard for personalized preventive care reminders and helpful tips about your plan.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 all this and more at our website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or on the </a:t>
            </a:r>
            <a:r>
              <a:rPr lang="en-US" sz="1200" b="1" i="0" u="none" strike="noStrike" kern="1200" baseline="0" dirty="0">
                <a:solidFill>
                  <a:schemeClr val="tx1"/>
                </a:solidFill>
                <a:latin typeface="+mn-lt"/>
                <a:ea typeface="+mn-ea"/>
                <a:cs typeface="+mn-cs"/>
              </a:rPr>
              <a:t>HealthPartners </a:t>
            </a:r>
            <a:r>
              <a:rPr lang="en-US" sz="1200" b="0" i="0" u="none" strike="noStrike" kern="1200" baseline="0" dirty="0">
                <a:solidFill>
                  <a:schemeClr val="tx1"/>
                </a:solidFill>
                <a:latin typeface="+mn-lt"/>
                <a:ea typeface="+mn-ea"/>
                <a:cs typeface="+mn-cs"/>
              </a:rPr>
              <a:t>app.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Don't have an account yet? It's quick and easy to sign up – you'll just need your member ID card.</a:t>
            </a:r>
          </a:p>
        </p:txBody>
      </p:sp>
      <p:sp>
        <p:nvSpPr>
          <p:cNvPr id="4" name="Slide Number Placeholder 3"/>
          <p:cNvSpPr>
            <a:spLocks noGrp="1"/>
          </p:cNvSpPr>
          <p:nvPr>
            <p:ph type="sldNum" sz="quarter" idx="5"/>
          </p:nvPr>
        </p:nvSpPr>
        <p:spPr/>
        <p:txBody>
          <a:bodyPr/>
          <a:lstStyle/>
          <a:p>
            <a:fld id="{CD834DAD-DF98-44E2-A25C-0E8DEB5DEE33}" type="slidenum">
              <a:rPr lang="en-US" smtClean="0"/>
              <a:t>26</a:t>
            </a:fld>
            <a:endParaRPr lang="en-US" dirty="0"/>
          </a:p>
        </p:txBody>
      </p:sp>
    </p:spTree>
    <p:extLst>
      <p:ext uri="{BB962C8B-B14F-4D97-AF65-F5344CB8AC3E}">
        <p14:creationId xmlns:p14="http://schemas.microsoft.com/office/powerpoint/2010/main" val="408716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E-21 HealthPartners Web and Mobile Tools Video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an online account and mobile app, you’ll have access to the important information you need – no matter where you are.</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Signing up is simple and once you’re logged in, you can easily see your plan benefits, find nearby providers, check out cost estimates and recent claims. It’s everything you need to manage your health plan – all in one place. Download the app and get connected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healthpartners.com</a:t>
            </a:r>
          </a:p>
        </p:txBody>
      </p:sp>
      <p:sp>
        <p:nvSpPr>
          <p:cNvPr id="4" name="Slide Number Placeholder 3"/>
          <p:cNvSpPr>
            <a:spLocks noGrp="1"/>
          </p:cNvSpPr>
          <p:nvPr>
            <p:ph type="sldNum" sz="quarter" idx="5"/>
          </p:nvPr>
        </p:nvSpPr>
        <p:spPr/>
        <p:txBody>
          <a:bodyPr/>
          <a:lstStyle/>
          <a:p>
            <a:fld id="{CD834DAD-DF98-44E2-A25C-0E8DEB5DEE33}" type="slidenum">
              <a:rPr lang="en-US" smtClean="0"/>
              <a:t>27</a:t>
            </a:fld>
            <a:endParaRPr lang="en-US" dirty="0"/>
          </a:p>
        </p:txBody>
      </p:sp>
    </p:spTree>
    <p:extLst>
      <p:ext uri="{BB962C8B-B14F-4D97-AF65-F5344CB8AC3E}">
        <p14:creationId xmlns:p14="http://schemas.microsoft.com/office/powerpoint/2010/main" val="843085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E-5</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HealthPartners supports you in living your best life. Which is why we offer FREE programs to improve your health and well-being.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Start by taking your health assessment. You can complete the assessment online, anywhere. It takes about 15-minutes and is completely confidential. You’ll get a better picture of things you’re doing well, problem areas and what you can do to be healthier.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From there, you can pick a well-being activity that fits your goals. Want to wake up more refreshed? Bounce back from stress better? Take control of your weight? You’ve got lots of options to choose from.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We’re ready to help you take control of your health. Get started by signing in at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livingwell</a:t>
            </a:r>
            <a:r>
              <a:rPr lang="en-US" sz="1200" b="0" i="0" u="none" strike="noStrike" kern="1200" baseline="0" dirty="0">
                <a:solidFill>
                  <a:schemeClr val="tx1"/>
                </a:solidFill>
                <a:latin typeface="+mn-lt"/>
                <a:ea typeface="+mn-ea"/>
                <a:cs typeface="+mn-cs"/>
              </a:rPr>
              <a:t>. If this is your first time, you’ll need to create an account – have your member ID card ready.</a:t>
            </a:r>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28</a:t>
            </a:fld>
            <a:endParaRPr lang="en-US" dirty="0"/>
          </a:p>
        </p:txBody>
      </p:sp>
    </p:spTree>
    <p:extLst>
      <p:ext uri="{BB962C8B-B14F-4D97-AF65-F5344CB8AC3E}">
        <p14:creationId xmlns:p14="http://schemas.microsoft.com/office/powerpoint/2010/main" val="2769612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E-6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HealthPartners members have FREE programs and resources available to them to improve their health and live better. For example, our dieticians have crafted a variety of recipes to help you eat better, including family-friendly recipes that kids will enjoy making too.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Find free support to achieve your goals at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livingwell</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5"/>
          </p:nvPr>
        </p:nvSpPr>
        <p:spPr/>
        <p:txBody>
          <a:bodyPr/>
          <a:lstStyle/>
          <a:p>
            <a:fld id="{CD834DAD-DF98-44E2-A25C-0E8DEB5DEE33}" type="slidenum">
              <a:rPr lang="en-US" smtClean="0"/>
              <a:t>29</a:t>
            </a:fld>
            <a:endParaRPr lang="en-US" dirty="0"/>
          </a:p>
        </p:txBody>
      </p:sp>
    </p:spTree>
    <p:extLst>
      <p:ext uri="{BB962C8B-B14F-4D97-AF65-F5344CB8AC3E}">
        <p14:creationId xmlns:p14="http://schemas.microsoft.com/office/powerpoint/2010/main" val="99103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I-3</a:t>
            </a:r>
          </a:p>
          <a:p>
            <a:endParaRPr lang="en-US" dirty="0"/>
          </a:p>
          <a:p>
            <a:r>
              <a:rPr lang="en-US" dirty="0"/>
              <a:t>Outline</a:t>
            </a:r>
            <a:r>
              <a:rPr lang="en-US" baseline="0" dirty="0"/>
              <a:t> of key points of presentation</a:t>
            </a:r>
          </a:p>
          <a:p>
            <a:endParaRPr lang="en-US" baseline="0" dirty="0"/>
          </a:p>
          <a:p>
            <a:r>
              <a:rPr lang="en-US" baseline="0" dirty="0"/>
              <a:t>Instructions for how to submit questions and how/when they will be answered. For example, should participants write questions in the chat function? And they’ll all be answered at the end of the of the presentation?</a:t>
            </a:r>
          </a:p>
          <a:p>
            <a:endParaRPr lang="en-US" baseline="0" dirty="0"/>
          </a:p>
          <a:p>
            <a:r>
              <a:rPr lang="en-US" baseline="0" dirty="0"/>
              <a:t>Instructions for how to access/view the recording, if there will be one.</a:t>
            </a:r>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3</a:t>
            </a:fld>
            <a:endParaRPr lang="en-US" dirty="0"/>
          </a:p>
        </p:txBody>
      </p:sp>
    </p:spTree>
    <p:extLst>
      <p:ext uri="{BB962C8B-B14F-4D97-AF65-F5344CB8AC3E}">
        <p14:creationId xmlns:p14="http://schemas.microsoft.com/office/powerpoint/2010/main" val="221996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E-7</a:t>
            </a:r>
          </a:p>
          <a:p>
            <a:endParaRPr lang="en-US" sz="1200" b="0" i="0" u="none" strike="noStrike" kern="1200" baseline="0" dirty="0">
              <a:solidFill>
                <a:schemeClr val="tx1"/>
              </a:solidFill>
              <a:latin typeface="+mn-lt"/>
              <a:ea typeface="+mn-ea"/>
              <a:cs typeface="+mn-cs"/>
            </a:endParaRPr>
          </a:p>
          <a:p>
            <a:r>
              <a:rPr lang="en-US" b="0" i="0" dirty="0">
                <a:solidFill>
                  <a:srgbClr val="222222"/>
                </a:solidFill>
                <a:effectLst/>
                <a:highlight>
                  <a:srgbClr val="F6F6F6"/>
                </a:highlight>
                <a:latin typeface="ProximaNova-Regular"/>
              </a:rPr>
              <a:t>Get help from a health coach Work with a health coach to set goals around tobacco use and vaping that fit your lifestyle. You’ll get support and encouragement to reach your goals and live nicotine free. - Medicine to support quitting Your health plan might pay for medicines to help you quit. Visit healthpartners.com/formulary to view your options. - Online support Use Pivot, an app-based coaching and tobacco cessation resource. Visit pivot.co/HealthPartners to get started.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understand how difficult it can be to stop tobacco and vape use. Our health coaches have experience fighting tough addictions. Together, you can set goals around reducing your tobacco use and vaping, that fit your life. You decide when to schedule phone calls or email your health coach. You’ll get help to work at your pace to beat cravings, relieve stress and cope with tempting situations. Your coach will give you the support and encouragement you need to reach your goals. So you can live nicotine free and feel great.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Get started by calling a health coach at the number shown. Or visit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livingwell</a:t>
            </a:r>
            <a:r>
              <a:rPr lang="en-US" sz="1200" b="0" i="0" u="none" strike="noStrike" kern="1200" baseline="0" dirty="0">
                <a:solidFill>
                  <a:schemeClr val="tx1"/>
                </a:solidFill>
                <a:latin typeface="+mn-lt"/>
                <a:ea typeface="+mn-ea"/>
                <a:cs typeface="+mn-cs"/>
              </a:rPr>
              <a:t> when you’re ready for more help.</a:t>
            </a:r>
          </a:p>
        </p:txBody>
      </p:sp>
      <p:sp>
        <p:nvSpPr>
          <p:cNvPr id="4" name="Slide Number Placeholder 3"/>
          <p:cNvSpPr>
            <a:spLocks noGrp="1"/>
          </p:cNvSpPr>
          <p:nvPr>
            <p:ph type="sldNum" sz="quarter" idx="5"/>
          </p:nvPr>
        </p:nvSpPr>
        <p:spPr/>
        <p:txBody>
          <a:bodyPr/>
          <a:lstStyle/>
          <a:p>
            <a:fld id="{CD834DAD-DF98-44E2-A25C-0E8DEB5DEE33}" type="slidenum">
              <a:rPr lang="en-US" smtClean="0"/>
              <a:t>30</a:t>
            </a:fld>
            <a:endParaRPr lang="en-US" dirty="0"/>
          </a:p>
        </p:txBody>
      </p:sp>
    </p:spTree>
    <p:extLst>
      <p:ext uri="{BB962C8B-B14F-4D97-AF65-F5344CB8AC3E}">
        <p14:creationId xmlns:p14="http://schemas.microsoft.com/office/powerpoint/2010/main" val="1440202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you love to work out with the help of a trainer or in a group fitness class? But can’t, or don’t want to, go to the gym? HealthPartners has partnered with </a:t>
            </a:r>
            <a:r>
              <a:rPr lang="en-US" sz="1200" b="0" i="0" kern="1200" baseline="0" dirty="0" err="1">
                <a:solidFill>
                  <a:schemeClr val="tx1"/>
                </a:solidFill>
                <a:effectLst/>
                <a:latin typeface="+mn-lt"/>
                <a:ea typeface="+mn-ea"/>
                <a:cs typeface="+mn-cs"/>
              </a:rPr>
              <a:t>Wellbeats</a:t>
            </a:r>
            <a:r>
              <a:rPr lang="en-US" sz="1200" b="0" i="0" kern="1200" baseline="0" dirty="0">
                <a:solidFill>
                  <a:schemeClr val="tx1"/>
                </a:solidFill>
                <a:effectLst/>
                <a:latin typeface="+mn-lt"/>
                <a:ea typeface="+mn-ea"/>
                <a:cs typeface="+mn-cs"/>
              </a:rPr>
              <a:t> to offer you FREE </a:t>
            </a:r>
            <a:r>
              <a:rPr lang="en-US" sz="1200" b="0" i="0" kern="1200" dirty="0">
                <a:solidFill>
                  <a:schemeClr val="tx1"/>
                </a:solidFill>
                <a:effectLst/>
                <a:latin typeface="+mn-lt"/>
                <a:ea typeface="+mn-ea"/>
                <a:cs typeface="+mn-cs"/>
              </a:rPr>
              <a:t>on-demand workouts and challenges to do</a:t>
            </a:r>
            <a:r>
              <a:rPr lang="en-US" sz="1200" b="0" i="0" kern="1200" baseline="0" dirty="0">
                <a:solidFill>
                  <a:schemeClr val="tx1"/>
                </a:solidFill>
                <a:effectLst/>
                <a:latin typeface="+mn-lt"/>
                <a:ea typeface="+mn-ea"/>
                <a:cs typeface="+mn-cs"/>
              </a:rPr>
              <a:t> when and where you like</a:t>
            </a:r>
            <a:r>
              <a:rPr lang="en-US" sz="1200" b="0" i="0" kern="1200" dirty="0">
                <a:solidFill>
                  <a:schemeClr val="tx1"/>
                </a:solidFill>
                <a:effectLst/>
                <a:latin typeface="+mn-lt"/>
                <a:ea typeface="+mn-ea"/>
                <a:cs typeface="+mn-cs"/>
              </a:rPr>
              <a:t>. Friendly, certified virtual trainers offer a variety of classes for every age, interest and ability. From office</a:t>
            </a:r>
            <a:r>
              <a:rPr lang="en-US" sz="1200" b="0" i="0" kern="1200" baseline="0" dirty="0">
                <a:solidFill>
                  <a:schemeClr val="tx1"/>
                </a:solidFill>
                <a:effectLst/>
                <a:latin typeface="+mn-lt"/>
                <a:ea typeface="+mn-ea"/>
                <a:cs typeface="+mn-cs"/>
              </a:rPr>
              <a:t> breaks to yoga to strength training, meditation and more. You can get p</a:t>
            </a:r>
            <a:r>
              <a:rPr lang="en-US" sz="1200" b="0" i="0" kern="1200" dirty="0">
                <a:solidFill>
                  <a:schemeClr val="tx1"/>
                </a:solidFill>
                <a:effectLst/>
                <a:latin typeface="+mn-lt"/>
                <a:ea typeface="+mn-ea"/>
                <a:cs typeface="+mn-cs"/>
              </a:rPr>
              <a:t>ersonalized recommendations based on your well-being preferences and goals.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Get started signing in to your HealthPartners online account</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selecting the </a:t>
            </a:r>
            <a:r>
              <a:rPr lang="en-US" sz="1200" b="0" i="1" u="none" strike="noStrike" kern="1200" baseline="0" dirty="0">
                <a:solidFill>
                  <a:schemeClr val="tx1"/>
                </a:solidFill>
                <a:latin typeface="+mn-lt"/>
                <a:ea typeface="+mn-ea"/>
                <a:cs typeface="+mn-cs"/>
              </a:rPr>
              <a:t>Living Well </a:t>
            </a:r>
            <a:r>
              <a:rPr lang="en-US" sz="1200" b="0" i="0" u="none" strike="noStrike" kern="1200" baseline="0" dirty="0">
                <a:solidFill>
                  <a:schemeClr val="tx1"/>
                </a:solidFill>
                <a:latin typeface="+mn-lt"/>
                <a:ea typeface="+mn-ea"/>
                <a:cs typeface="+mn-cs"/>
              </a:rPr>
              <a:t>tab. Don't have an account yet? It's quick and easy to sign up – you'll just need your member ID card.</a:t>
            </a:r>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31</a:t>
            </a:fld>
            <a:endParaRPr lang="en-US" dirty="0"/>
          </a:p>
        </p:txBody>
      </p:sp>
    </p:spTree>
    <p:extLst>
      <p:ext uri="{BB962C8B-B14F-4D97-AF65-F5344CB8AC3E}">
        <p14:creationId xmlns:p14="http://schemas.microsoft.com/office/powerpoint/2010/main" val="4076301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E-9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HealthPartners members get special savings on many products and services – all designed to help you live healthy every day.</a:t>
            </a:r>
          </a:p>
          <a:p>
            <a:endParaRPr lang="en-US" dirty="0"/>
          </a:p>
          <a:p>
            <a:r>
              <a:rPr lang="en-US" dirty="0"/>
              <a:t>Save money just</a:t>
            </a:r>
            <a:r>
              <a:rPr lang="en-US" baseline="0" dirty="0"/>
              <a:t> by showing your member ID on things like eyewear, healthy eating delivery services and hearing aids. Even discounts with select pet insurance providers. So you can rest easy knowing your furry family is protected too.</a:t>
            </a:r>
          </a:p>
          <a:p>
            <a:endParaRPr lang="en-US" baseline="0" dirty="0"/>
          </a:p>
          <a:p>
            <a:r>
              <a:rPr lang="en-US" baseline="0" dirty="0"/>
              <a:t>We offer discounts through The </a:t>
            </a:r>
            <a:r>
              <a:rPr lang="en-US" baseline="0" dirty="0" err="1"/>
              <a:t>Active&amp;Fit</a:t>
            </a:r>
            <a:r>
              <a:rPr lang="en-US" baseline="0" dirty="0"/>
              <a:t> Direct program.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defTabSz="914400">
              <a:spcAft>
                <a:spcPts val="1600"/>
              </a:spcAft>
              <a:buClr>
                <a:schemeClr val="accent2"/>
              </a:buClr>
              <a:defRPr/>
            </a:pP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Active&amp;Fit</a:t>
            </a:r>
            <a:r>
              <a:rPr lang="en-US" sz="1200" b="0" i="0" kern="1200" dirty="0">
                <a:solidFill>
                  <a:schemeClr val="tx1"/>
                </a:solidFill>
                <a:effectLst/>
                <a:latin typeface="+mn-lt"/>
                <a:ea typeface="+mn-ea"/>
                <a:cs typeface="+mn-cs"/>
              </a:rPr>
              <a:t> Direct™ program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a fitness membership program that o</a:t>
            </a:r>
            <a:r>
              <a:rPr lang="en-US" sz="1200" dirty="0"/>
              <a:t>ffers access to more than 12,000 fitness centers nationwide and over 9,000 on-demand fitness videos for a flat monthly fee </a:t>
            </a:r>
          </a:p>
          <a:p>
            <a:endParaRPr lang="en-US" dirty="0"/>
          </a:p>
          <a:p>
            <a:r>
              <a:rPr lang="en-US" dirty="0"/>
              <a:t>Visit </a:t>
            </a:r>
            <a:r>
              <a:rPr lang="en-US" b="1" dirty="0"/>
              <a:t>healthpartners.com/</a:t>
            </a:r>
            <a:r>
              <a:rPr lang="en-US" b="1" baseline="0" dirty="0"/>
              <a:t>di</a:t>
            </a:r>
            <a:r>
              <a:rPr lang="en-US" b="1" dirty="0"/>
              <a:t>scounts</a:t>
            </a:r>
            <a:r>
              <a:rPr lang="en-US" dirty="0"/>
              <a:t> to see all participating retailers and discounts.</a:t>
            </a:r>
          </a:p>
        </p:txBody>
      </p:sp>
      <p:sp>
        <p:nvSpPr>
          <p:cNvPr id="4" name="Slide Number Placeholder 3"/>
          <p:cNvSpPr>
            <a:spLocks noGrp="1"/>
          </p:cNvSpPr>
          <p:nvPr>
            <p:ph type="sldNum" sz="quarter" idx="5"/>
          </p:nvPr>
        </p:nvSpPr>
        <p:spPr/>
        <p:txBody>
          <a:bodyPr/>
          <a:lstStyle/>
          <a:p>
            <a:fld id="{CD834DAD-DF98-44E2-A25C-0E8DEB5DEE33}" type="slidenum">
              <a:rPr lang="en-US" smtClean="0"/>
              <a:t>32</a:t>
            </a:fld>
            <a:endParaRPr lang="en-US" dirty="0"/>
          </a:p>
        </p:txBody>
      </p:sp>
    </p:spTree>
    <p:extLst>
      <p:ext uri="{BB962C8B-B14F-4D97-AF65-F5344CB8AC3E}">
        <p14:creationId xmlns:p14="http://schemas.microsoft.com/office/powerpoint/2010/main" val="3060504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E-10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deserve a reward for working out. When you go to the gym at least 12 times each month HealthPartners can save you up to $20 on your gym membership.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earn your discount, start by searching for your gym or finding a new one at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frequentfitness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Next, show your member ID card at the front desk when you sign up, or the next time you go in. </a:t>
            </a:r>
          </a:p>
          <a:p>
            <a:r>
              <a:rPr lang="en-US" sz="1200" b="0" i="0" u="none" strike="noStrike" kern="1200" baseline="0" dirty="0">
                <a:solidFill>
                  <a:schemeClr val="tx1"/>
                </a:solidFill>
                <a:latin typeface="+mn-lt"/>
                <a:ea typeface="+mn-ea"/>
                <a:cs typeface="+mn-cs"/>
              </a:rPr>
              <a:t>Make sure you work out at least 12 times each month. </a:t>
            </a:r>
          </a:p>
          <a:p>
            <a:r>
              <a:rPr lang="en-US" sz="1200" b="0" i="0" u="none" strike="noStrike" kern="1200" baseline="0" dirty="0">
                <a:solidFill>
                  <a:schemeClr val="tx1"/>
                </a:solidFill>
                <a:latin typeface="+mn-lt"/>
                <a:ea typeface="+mn-ea"/>
                <a:cs typeface="+mn-cs"/>
              </a:rPr>
              <a:t>Then, wait to get paid – your gym membership account will be reimbursed six to eight weeks after your monthly workouts.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If you don’t meet the 12 visit requirement one month, no problem. The discount starts over each month and you have a new chance reach the 12 visit goal each month.</a:t>
            </a:r>
          </a:p>
        </p:txBody>
      </p:sp>
      <p:sp>
        <p:nvSpPr>
          <p:cNvPr id="4" name="Slide Number Placeholder 3"/>
          <p:cNvSpPr>
            <a:spLocks noGrp="1"/>
          </p:cNvSpPr>
          <p:nvPr>
            <p:ph type="sldNum" sz="quarter" idx="5"/>
          </p:nvPr>
        </p:nvSpPr>
        <p:spPr/>
        <p:txBody>
          <a:bodyPr/>
          <a:lstStyle/>
          <a:p>
            <a:fld id="{CD834DAD-DF98-44E2-A25C-0E8DEB5DEE33}" type="slidenum">
              <a:rPr lang="en-US" smtClean="0"/>
              <a:t>33</a:t>
            </a:fld>
            <a:endParaRPr lang="en-US" dirty="0"/>
          </a:p>
        </p:txBody>
      </p:sp>
    </p:spTree>
    <p:extLst>
      <p:ext uri="{BB962C8B-B14F-4D97-AF65-F5344CB8AC3E}">
        <p14:creationId xmlns:p14="http://schemas.microsoft.com/office/powerpoint/2010/main" val="1701262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E-13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Chronic and rare health conditions like diabetes, asthma, heart disease, and rheumatoid arthritis can make tasks that used to be easy, much harder. Having personalized support can help. A HealthPartners condition management support specialist is a great addition to your health care team. Through phone calls and other communications, we’ll support you in feeling your best and meeting your personal health goals. It’s all confidential and NO COST for HealthPartners members.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condition management support specialist  will help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Answer questions and provide resources about your condition </a:t>
            </a:r>
          </a:p>
          <a:p>
            <a:pPr marL="171450" indent="-171450">
              <a:buFont typeface="Arial" panose="020B0604020202020204" pitchFamily="34" charset="0"/>
              <a:buChar char="•"/>
            </a:pPr>
            <a:r>
              <a:rPr lang="en-US" sz="1200" dirty="0"/>
              <a:t>Navigate appointments, treatments and medicine refills, and help you understand your insurance coverage and costs </a:t>
            </a:r>
          </a:p>
          <a:p>
            <a:pPr marL="171450" indent="-171450">
              <a:buFont typeface="Arial" panose="020B0604020202020204" pitchFamily="34" charset="0"/>
              <a:buChar char="•"/>
            </a:pPr>
            <a:r>
              <a:rPr lang="en-US" sz="1200" dirty="0"/>
              <a:t>Coordinate care, treatment and communication among different doctors and specialists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And more</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Visit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nursesupport</a:t>
            </a:r>
            <a:r>
              <a:rPr lang="en-US" sz="1200" b="0" i="0" u="none" strike="noStrike" kern="1200" baseline="0" dirty="0">
                <a:solidFill>
                  <a:schemeClr val="tx1"/>
                </a:solidFill>
                <a:latin typeface="+mn-lt"/>
                <a:ea typeface="+mn-ea"/>
                <a:cs typeface="+mn-cs"/>
              </a:rPr>
              <a:t> to learn more about our condition management services or request that a nurse contact you.</a:t>
            </a:r>
          </a:p>
        </p:txBody>
      </p:sp>
      <p:sp>
        <p:nvSpPr>
          <p:cNvPr id="4" name="Slide Number Placeholder 3"/>
          <p:cNvSpPr>
            <a:spLocks noGrp="1"/>
          </p:cNvSpPr>
          <p:nvPr>
            <p:ph type="sldNum" sz="quarter" idx="5"/>
          </p:nvPr>
        </p:nvSpPr>
        <p:spPr/>
        <p:txBody>
          <a:bodyPr/>
          <a:lstStyle/>
          <a:p>
            <a:fld id="{CD834DAD-DF98-44E2-A25C-0E8DEB5DEE33}" type="slidenum">
              <a:rPr lang="en-US" smtClean="0"/>
              <a:t>34</a:t>
            </a:fld>
            <a:endParaRPr lang="en-US" dirty="0"/>
          </a:p>
        </p:txBody>
      </p:sp>
    </p:spTree>
    <p:extLst>
      <p:ext uri="{BB962C8B-B14F-4D97-AF65-F5344CB8AC3E}">
        <p14:creationId xmlns:p14="http://schemas.microsoft.com/office/powerpoint/2010/main" val="2599920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E-16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Particularly as the environment around us impacts our lives, HealthPartners is here to support the whole you, including your emotional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no cost resources are designed to connect you with information, specialists and support to get you back on the road to feeling and living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b="0" i="0" dirty="0">
                <a:solidFill>
                  <a:srgbClr val="222222"/>
                </a:solidFill>
                <a:effectLst/>
                <a:highlight>
                  <a:srgbClr val="F6F6F6"/>
                </a:highlight>
                <a:latin typeface="ProximaNova-Regular"/>
              </a:rPr>
              <a:t>Self guided resources included with your plan </a:t>
            </a:r>
          </a:p>
          <a:p>
            <a:pPr marL="171450" indent="-171450">
              <a:buFont typeface="Arial" panose="020B0604020202020204" pitchFamily="34" charset="0"/>
              <a:buChar char="•"/>
            </a:pPr>
            <a:r>
              <a:rPr lang="en-US" b="0" i="0" dirty="0">
                <a:solidFill>
                  <a:srgbClr val="222222"/>
                </a:solidFill>
                <a:effectLst/>
                <a:highlight>
                  <a:srgbClr val="F6F6F6"/>
                </a:highlight>
                <a:latin typeface="ProximaNova-Regular"/>
              </a:rPr>
              <a:t>Mental Health Hub – Connect to information, tools and support for you and your family. </a:t>
            </a:r>
          </a:p>
          <a:p>
            <a:pPr marL="171450" indent="-171450">
              <a:buFont typeface="Arial" panose="020B0604020202020204" pitchFamily="34" charset="0"/>
              <a:buChar char="•"/>
            </a:pPr>
            <a:r>
              <a:rPr lang="en-US" b="0" i="0" dirty="0">
                <a:solidFill>
                  <a:srgbClr val="222222"/>
                </a:solidFill>
                <a:effectLst/>
                <a:highlight>
                  <a:srgbClr val="F6F6F6"/>
                </a:highlight>
                <a:latin typeface="ProximaNova-Regular"/>
              </a:rPr>
              <a:t>Living Well – Discover personalized activities for building healthier habits, reducing stress and improving your mood. </a:t>
            </a:r>
          </a:p>
          <a:p>
            <a:pPr marL="171450" indent="-171450">
              <a:buFont typeface="Arial" panose="020B0604020202020204" pitchFamily="34" charset="0"/>
              <a:buChar char="•"/>
            </a:pPr>
            <a:r>
              <a:rPr lang="en-US" b="0" i="0" dirty="0">
                <a:solidFill>
                  <a:srgbClr val="222222"/>
                </a:solidFill>
                <a:effectLst/>
                <a:highlight>
                  <a:srgbClr val="F6F6F6"/>
                </a:highlight>
                <a:latin typeface="ProximaNova-Regular"/>
              </a:rPr>
              <a:t>myStrength – goal-based activities, articles and videos to help you with stress, anxiety, depression and more.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Visit </a:t>
            </a:r>
            <a:r>
              <a:rPr lang="en-US" sz="1200" b="1" i="0" u="none" strike="noStrike" kern="1200" baseline="0" dirty="0">
                <a:solidFill>
                  <a:schemeClr val="tx1"/>
                </a:solidFill>
                <a:latin typeface="+mn-lt"/>
                <a:ea typeface="+mn-ea"/>
                <a:cs typeface="+mn-cs"/>
              </a:rPr>
              <a:t>healthpartners.com/resilience</a:t>
            </a:r>
            <a:r>
              <a:rPr lang="en-US" sz="1200" b="0" i="0" u="none" strike="noStrike" kern="1200" baseline="0" dirty="0">
                <a:solidFill>
                  <a:schemeClr val="tx1"/>
                </a:solidFill>
                <a:latin typeface="+mn-lt"/>
                <a:ea typeface="+mn-ea"/>
                <a:cs typeface="+mn-cs"/>
              </a:rPr>
              <a:t> for more information and resources.</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if you need more support, but aren’t sure how your benefits will cover your care, our Behavioral health navigators can help. Give them a call.</a:t>
            </a:r>
          </a:p>
        </p:txBody>
      </p:sp>
      <p:sp>
        <p:nvSpPr>
          <p:cNvPr id="4" name="Slide Number Placeholder 3"/>
          <p:cNvSpPr>
            <a:spLocks noGrp="1"/>
          </p:cNvSpPr>
          <p:nvPr>
            <p:ph type="sldNum" sz="quarter" idx="5"/>
          </p:nvPr>
        </p:nvSpPr>
        <p:spPr/>
        <p:txBody>
          <a:bodyPr/>
          <a:lstStyle/>
          <a:p>
            <a:fld id="{CD834DAD-DF98-44E2-A25C-0E8DEB5DEE33}" type="slidenum">
              <a:rPr lang="en-US" smtClean="0"/>
              <a:t>35</a:t>
            </a:fld>
            <a:endParaRPr lang="en-US" dirty="0"/>
          </a:p>
        </p:txBody>
      </p:sp>
    </p:spTree>
    <p:extLst>
      <p:ext uri="{BB962C8B-B14F-4D97-AF65-F5344CB8AC3E}">
        <p14:creationId xmlns:p14="http://schemas.microsoft.com/office/powerpoint/2010/main" val="2981630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E-19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There’s no doubt HealthPartners supports your health here at home. But what if you’re traveling abroad or just out of town for the weekend? Thanks to Assist America, your HealthPartners plan also provides the support you need when you’re more than 100 miles from home.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Assist America is available 24/7 to help you with unexpected healthcare emergencies. They can help:</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Coordinate your transport to care facilities or back home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Fill lost prescriptions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Find good doctors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Get you admitted to the hospital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They can even help with travel logistics like: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Pre-trip immunization and visa requirements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Tracking down lost luggage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Translator referrals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And more!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add the Assist America app and ID to your packing list before you leave. Visit </a:t>
            </a:r>
            <a:r>
              <a:rPr lang="en-US" sz="1200" b="1" i="0" u="none" strike="noStrike" kern="1200" baseline="0" dirty="0">
                <a:solidFill>
                  <a:schemeClr val="tx1"/>
                </a:solidFill>
                <a:latin typeface="+mn-lt"/>
                <a:ea typeface="+mn-ea"/>
                <a:cs typeface="+mn-cs"/>
              </a:rPr>
              <a:t>healthpartners.com/</a:t>
            </a:r>
            <a:r>
              <a:rPr lang="en-US" sz="1200" b="1" i="0" u="none" strike="noStrike" kern="1200" baseline="0" dirty="0" err="1">
                <a:solidFill>
                  <a:schemeClr val="tx1"/>
                </a:solidFill>
                <a:latin typeface="+mn-lt"/>
                <a:ea typeface="+mn-ea"/>
                <a:cs typeface="+mn-cs"/>
              </a:rPr>
              <a:t>getcareeverywhere</a:t>
            </a:r>
            <a:r>
              <a:rPr lang="en-US" sz="1200" b="0" i="0" u="none" strike="noStrike" kern="1200" baseline="0" dirty="0">
                <a:solidFill>
                  <a:schemeClr val="tx1"/>
                </a:solidFill>
                <a:latin typeface="+mn-lt"/>
                <a:ea typeface="+mn-ea"/>
                <a:cs typeface="+mn-cs"/>
              </a:rPr>
              <a:t> to get started.</a:t>
            </a:r>
          </a:p>
        </p:txBody>
      </p:sp>
      <p:sp>
        <p:nvSpPr>
          <p:cNvPr id="4" name="Slide Number Placeholder 3"/>
          <p:cNvSpPr>
            <a:spLocks noGrp="1"/>
          </p:cNvSpPr>
          <p:nvPr>
            <p:ph type="sldNum" sz="quarter" idx="5"/>
          </p:nvPr>
        </p:nvSpPr>
        <p:spPr/>
        <p:txBody>
          <a:bodyPr/>
          <a:lstStyle/>
          <a:p>
            <a:fld id="{CD834DAD-DF98-44E2-A25C-0E8DEB5DEE33}" type="slidenum">
              <a:rPr lang="en-US" smtClean="0"/>
              <a:t>36</a:t>
            </a:fld>
            <a:endParaRPr lang="en-US" dirty="0"/>
          </a:p>
        </p:txBody>
      </p:sp>
    </p:spTree>
    <p:extLst>
      <p:ext uri="{BB962C8B-B14F-4D97-AF65-F5344CB8AC3E}">
        <p14:creationId xmlns:p14="http://schemas.microsoft.com/office/powerpoint/2010/main" val="2331050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E-20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It’s tempting to rush to the emergency room when conditions are rough. But your plan covers a range of options that are faster and cost less. Knowing the differences between the options can help you choose where to get the right care for the best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Find clinics and hospitals by signing into your online account at </a:t>
            </a:r>
            <a:r>
              <a:rPr lang="en-US" sz="1200" b="1" i="0" u="none" strike="noStrike" kern="1200" baseline="0" dirty="0">
                <a:solidFill>
                  <a:schemeClr val="tx1"/>
                </a:solidFill>
                <a:latin typeface="+mn-lt"/>
                <a:ea typeface="+mn-ea"/>
                <a:cs typeface="+mn-cs"/>
              </a:rPr>
              <a:t>healthpartners.com</a:t>
            </a:r>
            <a:r>
              <a:rPr lang="en-US" sz="1200" b="0" i="0" u="none" strike="noStrike" kern="1200" baseline="0" dirty="0">
                <a:solidFill>
                  <a:schemeClr val="tx1"/>
                </a:solidFill>
                <a:latin typeface="+mn-lt"/>
                <a:ea typeface="+mn-ea"/>
                <a:cs typeface="+mn-cs"/>
              </a:rPr>
              <a:t> or the HealthPartners mobile app. Still not sure where to go? HealthPartners CareLine can help you figure out the best place based on the urgency of your care needs.</a:t>
            </a:r>
          </a:p>
        </p:txBody>
      </p:sp>
      <p:sp>
        <p:nvSpPr>
          <p:cNvPr id="4" name="Slide Number Placeholder 3"/>
          <p:cNvSpPr>
            <a:spLocks noGrp="1"/>
          </p:cNvSpPr>
          <p:nvPr>
            <p:ph type="sldNum" sz="quarter" idx="5"/>
          </p:nvPr>
        </p:nvSpPr>
        <p:spPr/>
        <p:txBody>
          <a:bodyPr/>
          <a:lstStyle/>
          <a:p>
            <a:fld id="{CD834DAD-DF98-44E2-A25C-0E8DEB5DEE33}" type="slidenum">
              <a:rPr lang="en-US" smtClean="0"/>
              <a:t>37</a:t>
            </a:fld>
            <a:endParaRPr lang="en-US" dirty="0"/>
          </a:p>
        </p:txBody>
      </p:sp>
    </p:spTree>
    <p:extLst>
      <p:ext uri="{BB962C8B-B14F-4D97-AF65-F5344CB8AC3E}">
        <p14:creationId xmlns:p14="http://schemas.microsoft.com/office/powerpoint/2010/main" val="971768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834DAD-DF98-44E2-A25C-0E8DEB5DEE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736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9305" rtl="0" eaLnBrk="1" fontAlgn="auto" latinLnBrk="0" hangingPunct="1">
              <a:lnSpc>
                <a:spcPct val="100000"/>
              </a:lnSpc>
              <a:spcBef>
                <a:spcPts val="0"/>
              </a:spcBef>
              <a:spcAft>
                <a:spcPts val="0"/>
              </a:spcAft>
              <a:buClrTx/>
              <a:buSzTx/>
              <a:buFontTx/>
              <a:buNone/>
              <a:tabLst/>
              <a:defRPr/>
            </a:pPr>
            <a:r>
              <a:rPr lang="en-US" i="1" u="none" dirty="0"/>
              <a:t>N-2</a:t>
            </a:r>
          </a:p>
          <a:p>
            <a:pPr marL="0" marR="0" lvl="0" indent="0" algn="l" defTabSz="929305" rtl="0" eaLnBrk="1" fontAlgn="auto" latinLnBrk="0" hangingPunct="1">
              <a:lnSpc>
                <a:spcPct val="100000"/>
              </a:lnSpc>
              <a:spcBef>
                <a:spcPts val="0"/>
              </a:spcBef>
              <a:spcAft>
                <a:spcPts val="0"/>
              </a:spcAft>
              <a:buClrTx/>
              <a:buSzTx/>
              <a:buFontTx/>
              <a:buNone/>
              <a:tabLst/>
              <a:defRPr/>
            </a:pPr>
            <a:endParaRPr lang="en-US" dirty="0"/>
          </a:p>
          <a:p>
            <a:pPr marL="0" marR="0" lvl="0" indent="0" algn="l" defTabSz="929305" rtl="0" eaLnBrk="1" fontAlgn="auto" latinLnBrk="0" hangingPunct="1">
              <a:lnSpc>
                <a:spcPct val="100000"/>
              </a:lnSpc>
              <a:spcBef>
                <a:spcPts val="0"/>
              </a:spcBef>
              <a:spcAft>
                <a:spcPts val="0"/>
              </a:spcAft>
              <a:buClrTx/>
              <a:buSzTx/>
              <a:buFontTx/>
              <a:buNone/>
              <a:tabLst/>
              <a:defRPr/>
            </a:pPr>
            <a:r>
              <a:rPr lang="en-US" dirty="0"/>
              <a:t>For anyone enrolling in a new plan, you’ll get a new ID card.</a:t>
            </a:r>
            <a:r>
              <a:rPr lang="en-US" baseline="0" dirty="0"/>
              <a:t> Here’</a:t>
            </a:r>
            <a:r>
              <a:rPr lang="en-US" dirty="0"/>
              <a:t>s a sample of what a card looks like.</a:t>
            </a:r>
            <a:r>
              <a:rPr lang="en-US" baseline="0" dirty="0"/>
              <a:t> If you ever have questions about your plan, our Member Services number is easily listed on the back. </a:t>
            </a:r>
          </a:p>
          <a:p>
            <a:pPr marL="0" marR="0" lvl="0" indent="0" algn="l" defTabSz="929305"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29305" rtl="0" eaLnBrk="1" fontAlgn="auto" latinLnBrk="0" hangingPunct="1">
              <a:lnSpc>
                <a:spcPct val="100000"/>
              </a:lnSpc>
              <a:spcBef>
                <a:spcPts val="0"/>
              </a:spcBef>
              <a:spcAft>
                <a:spcPts val="0"/>
              </a:spcAft>
              <a:buClrTx/>
              <a:buSzTx/>
              <a:buFontTx/>
              <a:buNone/>
              <a:tabLst/>
              <a:defRPr/>
            </a:pPr>
            <a:r>
              <a:rPr lang="en-US" baseline="0" dirty="0"/>
              <a:t>Your provider will take a copy of your card so they can submit your claim to us. If they aren’t familiar with HealthPartners, let them know you have national coverage through our relationship with Cigna. Or just have them call us directly.</a:t>
            </a:r>
            <a:r>
              <a:rPr lang="en-US" sz="1200" b="0" i="0" u="none" strike="noStrike" kern="1200" baseline="0" dirty="0">
                <a:solidFill>
                  <a:schemeClr val="tx1"/>
                </a:solidFill>
                <a:latin typeface="+mn-lt"/>
                <a:ea typeface="+mn-ea"/>
                <a:cs typeface="+mn-cs"/>
              </a:rPr>
              <a:t> </a:t>
            </a:r>
            <a:endParaRPr lang="en-US" baseline="0" dirty="0"/>
          </a:p>
          <a:p>
            <a:pPr defTabSz="929305">
              <a:defRPr/>
            </a:pPr>
            <a:endParaRPr lang="en-US" baseline="0" dirty="0"/>
          </a:p>
          <a:p>
            <a:pPr defTabSz="929305">
              <a:defRPr/>
            </a:pPr>
            <a:r>
              <a:rPr lang="en-US" dirty="0"/>
              <a:t>Each person on the plan will get their own ID card.</a:t>
            </a:r>
            <a:r>
              <a:rPr lang="en-US" baseline="0" dirty="0"/>
              <a:t> And because no one likes carrying more cards in their wallet, ID cards are also accessible on your computer or phone through your </a:t>
            </a:r>
            <a:r>
              <a:rPr lang="en-US" b="0" baseline="0" dirty="0"/>
              <a:t>HealthPartners</a:t>
            </a:r>
            <a:r>
              <a:rPr lang="en-US" b="1" baseline="0" dirty="0"/>
              <a:t> </a:t>
            </a:r>
            <a:r>
              <a:rPr lang="en-US" baseline="0" dirty="0"/>
              <a:t>online account or the </a:t>
            </a:r>
            <a:r>
              <a:rPr lang="en-US" b="1" baseline="0" dirty="0"/>
              <a:t>HealthPartners</a:t>
            </a:r>
            <a:r>
              <a:rPr lang="en-US" baseline="0" dirty="0"/>
              <a:t> mobile app. With the app you can even fax the card to your clinic when you check in for an appointment.</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39</a:t>
            </a:fld>
            <a:endParaRPr lang="en-US" dirty="0"/>
          </a:p>
        </p:txBody>
      </p:sp>
    </p:spTree>
    <p:extLst>
      <p:ext uri="{BB962C8B-B14F-4D97-AF65-F5344CB8AC3E}">
        <p14:creationId xmlns:p14="http://schemas.microsoft.com/office/powerpoint/2010/main" val="148922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4</a:t>
            </a:fld>
            <a:endParaRPr lang="en-US" dirty="0"/>
          </a:p>
        </p:txBody>
      </p:sp>
    </p:spTree>
    <p:extLst>
      <p:ext uri="{BB962C8B-B14F-4D97-AF65-F5344CB8AC3E}">
        <p14:creationId xmlns:p14="http://schemas.microsoft.com/office/powerpoint/2010/main" val="3814383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N-6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Walking you through your open enrollment decisions and making sure you understand your health plan is just the first way we help you stay healthy. We want to stay connected all year long! First, make sure your first employer has your correct contact information so they can mail you your ID card and keep you up to date. </a:t>
            </a:r>
            <a:r>
              <a:rPr lang="en-US" dirty="0"/>
              <a:t>If you already have a member ID card, now’s a great time to set up your HealthPartners online account and download the HealthPartners mobile app. Visit </a:t>
            </a:r>
            <a:r>
              <a:rPr lang="en-US" b="1" dirty="0"/>
              <a:t>healthpartners.com/</a:t>
            </a:r>
            <a:r>
              <a:rPr lang="en-US" b="1" dirty="0" err="1"/>
              <a:t>signupnow</a:t>
            </a:r>
            <a:r>
              <a:rPr lang="en-US" dirty="0"/>
              <a:t>. Not</a:t>
            </a:r>
            <a:r>
              <a:rPr lang="en-US" baseline="0" dirty="0"/>
              <a:t> only do you get 24/7 online access to your personal plan information, we’ll also periodically send you tips and reminders about your health.</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And we can’t say it enough – our Member Services team loves to help. Give us a call if you have questions about your plan or even if you just want to get to know your plan a little better.</a:t>
            </a:r>
          </a:p>
        </p:txBody>
      </p:sp>
      <p:sp>
        <p:nvSpPr>
          <p:cNvPr id="4" name="Slide Number Placeholder 3"/>
          <p:cNvSpPr>
            <a:spLocks noGrp="1"/>
          </p:cNvSpPr>
          <p:nvPr>
            <p:ph type="sldNum" sz="quarter" idx="5"/>
          </p:nvPr>
        </p:nvSpPr>
        <p:spPr/>
        <p:txBody>
          <a:bodyPr/>
          <a:lstStyle/>
          <a:p>
            <a:fld id="{CD834DAD-DF98-44E2-A25C-0E8DEB5DEE33}" type="slidenum">
              <a:rPr lang="en-US" smtClean="0"/>
              <a:t>40</a:t>
            </a:fld>
            <a:endParaRPr lang="en-US" dirty="0"/>
          </a:p>
        </p:txBody>
      </p:sp>
    </p:spTree>
    <p:extLst>
      <p:ext uri="{BB962C8B-B14F-4D97-AF65-F5344CB8AC3E}">
        <p14:creationId xmlns:p14="http://schemas.microsoft.com/office/powerpoint/2010/main" val="3912936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C-1</a:t>
            </a:r>
          </a:p>
          <a:p>
            <a:r>
              <a:rPr lang="en-US" sz="1200" b="0" i="0" u="none" strike="noStrike" kern="1200" baseline="0" dirty="0">
                <a:solidFill>
                  <a:schemeClr val="tx1"/>
                </a:solidFill>
                <a:latin typeface="+mn-lt"/>
                <a:ea typeface="+mn-ea"/>
                <a:cs typeface="+mn-cs"/>
              </a:rPr>
              <a:t>When you need to talk to someone, we have teams ready to help.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top-rated Member Services team is dedicated to answering questions about all things related to your plan – whether you want to know how much your plan will cover a service, if a provider is in your network, or what a ‘network’ even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have a particularly complex need, Member Services can transfer you to staff further specialized in care coordination and guidance, such as our Nurse, pharmacy or behavioral health navigators.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when you have a question about your health and aren’t sure where to start, our </a:t>
            </a:r>
            <a:r>
              <a:rPr lang="en-US" sz="1200" b="0" i="0" u="none" strike="noStrike" kern="1200" baseline="0" dirty="0" err="1">
                <a:solidFill>
                  <a:schemeClr val="tx1"/>
                </a:solidFill>
                <a:latin typeface="+mn-lt"/>
                <a:ea typeface="+mn-ea"/>
                <a:cs typeface="+mn-cs"/>
              </a:rPr>
              <a:t>CareLine</a:t>
            </a:r>
            <a:r>
              <a:rPr lang="en-US" sz="1200" b="0" i="0" u="none" strike="noStrike" kern="1200" baseline="0" dirty="0">
                <a:solidFill>
                  <a:schemeClr val="tx1"/>
                </a:solidFill>
                <a:latin typeface="+mn-lt"/>
                <a:ea typeface="+mn-ea"/>
                <a:cs typeface="+mn-cs"/>
              </a:rPr>
              <a:t> nurses will answer your call, 24 hours a day, 7 days a week. They can help you decide if you need to rush to the doctor, or if you can treat your symptoms at home, and how.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need for you to write these numbers down now, because they’re always within reach. You can easily find the Member Services and </a:t>
            </a:r>
            <a:r>
              <a:rPr lang="en-US" sz="1200" b="0" i="0" u="none" strike="noStrike" kern="1200" baseline="0" dirty="0" err="1">
                <a:solidFill>
                  <a:schemeClr val="tx1"/>
                </a:solidFill>
                <a:latin typeface="+mn-lt"/>
                <a:ea typeface="+mn-ea"/>
                <a:cs typeface="+mn-cs"/>
              </a:rPr>
              <a:t>CareLine</a:t>
            </a:r>
            <a:r>
              <a:rPr lang="en-US" sz="1200" b="0" i="0" u="none" strike="noStrike" kern="1200" baseline="0" dirty="0">
                <a:solidFill>
                  <a:schemeClr val="tx1"/>
                </a:solidFill>
                <a:latin typeface="+mn-lt"/>
                <a:ea typeface="+mn-ea"/>
                <a:cs typeface="+mn-cs"/>
              </a:rPr>
              <a:t> phone numbers on your member ID card.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834DAD-DF98-44E2-A25C-0E8DEB5DEE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470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42</a:t>
            </a:fld>
            <a:endParaRPr lang="en-US" dirty="0"/>
          </a:p>
        </p:txBody>
      </p:sp>
    </p:spTree>
    <p:extLst>
      <p:ext uri="{BB962C8B-B14F-4D97-AF65-F5344CB8AC3E}">
        <p14:creationId xmlns:p14="http://schemas.microsoft.com/office/powerpoint/2010/main" val="32544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effectLst/>
                <a:latin typeface="+mn-lt"/>
                <a:ea typeface="MS Mincho" panose="02020609040205080304" pitchFamily="49" charset="-128"/>
                <a:cs typeface="Times New Roman" panose="02020603050405020304" pitchFamily="18" charset="0"/>
              </a:rPr>
              <a:t>A-2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MS Mincho" panose="02020609040205080304" pitchFamily="49" charset="-128"/>
                <a:cs typeface="Times New Roman" panose="02020603050405020304" pitchFamily="18" charset="0"/>
              </a:rPr>
              <a:t>HealthPartners is more than a health insurance company.</a:t>
            </a:r>
            <a:r>
              <a:rPr lang="en-US" sz="1200" baseline="0" dirty="0">
                <a:solidFill>
                  <a:schemeClr val="tx1"/>
                </a:solidFill>
                <a:effectLst/>
                <a:latin typeface="+mn-lt"/>
                <a:ea typeface="MS Mincho" panose="02020609040205080304" pitchFamily="49" charset="-128"/>
                <a:cs typeface="Times New Roman" panose="02020603050405020304" pitchFamily="18" charset="0"/>
              </a:rPr>
              <a:t> We’re </a:t>
            </a:r>
            <a:r>
              <a:rPr lang="en-US" sz="1200" dirty="0">
                <a:solidFill>
                  <a:schemeClr val="tx1"/>
                </a:solidFill>
                <a:effectLst/>
                <a:latin typeface="+mn-lt"/>
                <a:ea typeface="MS Mincho" panose="02020609040205080304" pitchFamily="49" charset="-128"/>
                <a:cs typeface="Times New Roman" panose="02020603050405020304" pitchFamily="18" charset="0"/>
              </a:rPr>
              <a:t>26,000 people devoted to caring for you the same way we’d care for our closest friends and family. </a:t>
            </a:r>
            <a:r>
              <a:rPr lang="en-US" dirty="0"/>
              <a:t>HealthPartners</a:t>
            </a:r>
            <a:r>
              <a:rPr lang="en-US" baseline="0" dirty="0"/>
              <a:t> health insurance plans, health care system and research institution are focused on making health care simpler and more affordable for our community. We value each of our 1.8 million members and 1.2 million patients as part of that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MS Mincho" panose="02020609040205080304" pitchFamily="49" charset="-128"/>
                <a:cs typeface="Times New Roman" panose="02020603050405020304" pitchFamily="18" charset="0"/>
              </a:rPr>
              <a:t>HealthPartners has more</a:t>
            </a:r>
            <a:r>
              <a:rPr lang="en-US" sz="1200" baseline="0" dirty="0">
                <a:solidFill>
                  <a:schemeClr val="tx1"/>
                </a:solidFill>
                <a:effectLst/>
                <a:latin typeface="+mn-lt"/>
                <a:ea typeface="MS Mincho" panose="02020609040205080304" pitchFamily="49" charset="-128"/>
                <a:cs typeface="Times New Roman" panose="02020603050405020304" pitchFamily="18" charset="0"/>
              </a:rPr>
              <a:t> than 60 years of experience supporting members with their care and coverage. </a:t>
            </a:r>
            <a:r>
              <a:rPr lang="en-US" baseline="0" dirty="0"/>
              <a:t>We’re honored to partner with you on your health. And we’re proud that our members have recognized us for our exceptional customer satisfaction with repeated top ratings from the </a:t>
            </a:r>
            <a:r>
              <a:rPr lang="en-US" sz="1200" b="0" i="0" kern="1200" dirty="0">
                <a:solidFill>
                  <a:schemeClr val="tx1"/>
                </a:solidFill>
                <a:effectLst/>
                <a:latin typeface="+mn-lt"/>
                <a:ea typeface="+mn-ea"/>
                <a:cs typeface="+mn-cs"/>
              </a:rPr>
              <a:t>National Committee for Quality Assurance (NCQA)</a:t>
            </a:r>
            <a:r>
              <a:rPr lang="en-US" baseline="0" dirty="0"/>
              <a:t>, Consumer Assessment of Healthcare Providers &amp; Systems (CAHPS) and Healthcare Effectiveness Data and Information Set (HEDIS).</a:t>
            </a:r>
          </a:p>
          <a:p>
            <a:endParaRPr lang="en-US" baseline="0" dirty="0"/>
          </a:p>
          <a:p>
            <a:pPr defTabSz="949426"/>
            <a:r>
              <a:rPr lang="en-US" sz="1200" dirty="0">
                <a:solidFill>
                  <a:schemeClr val="tx1"/>
                </a:solidFill>
                <a:effectLst/>
                <a:latin typeface="+mn-lt"/>
                <a:ea typeface="MS Mincho" panose="02020609040205080304" pitchFamily="49" charset="-128"/>
                <a:cs typeface="Times New Roman" panose="02020603050405020304" pitchFamily="18" charset="0"/>
              </a:rPr>
              <a:t>We’re </a:t>
            </a:r>
            <a:r>
              <a:rPr lang="en-US" sz="1200" baseline="0" dirty="0">
                <a:solidFill>
                  <a:schemeClr val="tx1"/>
                </a:solidFill>
                <a:effectLst/>
                <a:latin typeface="+mn-lt"/>
                <a:ea typeface="MS Mincho" panose="02020609040205080304" pitchFamily="49" charset="-128"/>
                <a:cs typeface="Times New Roman" panose="02020603050405020304" pitchFamily="18" charset="0"/>
              </a:rPr>
              <a:t>headquartered in Minnesota</a:t>
            </a:r>
            <a:r>
              <a:rPr lang="en-US" sz="1200" dirty="0">
                <a:solidFill>
                  <a:schemeClr val="tx1"/>
                </a:solidFill>
                <a:latin typeface="+mn-lt"/>
                <a:ea typeface="MS Mincho" panose="02020609040205080304" pitchFamily="49" charset="-128"/>
                <a:cs typeface="Times New Roman" panose="02020603050405020304" pitchFamily="18" charset="0"/>
              </a:rPr>
              <a:t> and </a:t>
            </a:r>
            <a:r>
              <a:rPr lang="en-US" sz="1200" dirty="0">
                <a:solidFill>
                  <a:schemeClr val="tx1"/>
                </a:solidFill>
                <a:effectLst/>
                <a:latin typeface="+mn-lt"/>
                <a:ea typeface="MS Mincho" panose="02020609040205080304" pitchFamily="49" charset="-128"/>
                <a:cs typeface="Times New Roman" panose="02020603050405020304" pitchFamily="18" charset="0"/>
              </a:rPr>
              <a:t>provide nationwide medical, dental and pharmacy coverage through our work</a:t>
            </a:r>
            <a:r>
              <a:rPr lang="en-US" sz="1200" baseline="0" dirty="0">
                <a:solidFill>
                  <a:schemeClr val="tx1"/>
                </a:solidFill>
                <a:effectLst/>
                <a:latin typeface="+mn-lt"/>
                <a:ea typeface="MS Mincho" panose="02020609040205080304" pitchFamily="49" charset="-128"/>
                <a:cs typeface="Times New Roman" panose="02020603050405020304" pitchFamily="18" charset="0"/>
              </a:rPr>
              <a:t> </a:t>
            </a:r>
            <a:r>
              <a:rPr lang="en-US" sz="1200" dirty="0">
                <a:solidFill>
                  <a:schemeClr val="tx1"/>
                </a:solidFill>
                <a:effectLst/>
                <a:latin typeface="+mn-lt"/>
                <a:ea typeface="MS Mincho" panose="02020609040205080304" pitchFamily="49" charset="-128"/>
                <a:cs typeface="Times New Roman" panose="02020603050405020304" pitchFamily="18" charset="0"/>
              </a:rPr>
              <a:t>with Cigna.</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5</a:t>
            </a:fld>
            <a:endParaRPr lang="en-US" dirty="0"/>
          </a:p>
        </p:txBody>
      </p:sp>
    </p:spTree>
    <p:extLst>
      <p:ext uri="{BB962C8B-B14F-4D97-AF65-F5344CB8AC3E}">
        <p14:creationId xmlns:p14="http://schemas.microsoft.com/office/powerpoint/2010/main" val="277744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A-6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more you know about your plan, the easier it is to make good decisions for your health and wallet. We’re happy you’re trusting HealthPartners. Here are some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Understand your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You’ll likely see these terms during enrollment and throughout the year. Knowing how these costs work with your plan will help you avoid unexpected charges.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Premium</a:t>
            </a:r>
            <a:r>
              <a:rPr lang="en-US" sz="1200" b="0" i="0" u="none" strike="noStrike" kern="1200" baseline="0" dirty="0">
                <a:solidFill>
                  <a:schemeClr val="tx1"/>
                </a:solidFill>
                <a:latin typeface="+mn-lt"/>
                <a:ea typeface="+mn-ea"/>
                <a:cs typeface="+mn-cs"/>
              </a:rPr>
              <a:t> – how much you pay for your plan, usually taken out of your paycheck.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Deductible</a:t>
            </a:r>
            <a:r>
              <a:rPr lang="en-US" sz="1200" b="0" i="0" u="none" strike="noStrike" kern="1200" baseline="0" dirty="0">
                <a:solidFill>
                  <a:schemeClr val="tx1"/>
                </a:solidFill>
                <a:latin typeface="+mn-lt"/>
                <a:ea typeface="+mn-ea"/>
                <a:cs typeface="+mn-cs"/>
              </a:rPr>
              <a:t> – the amount you’re responsible to pay for care before your plan helps cover costs, not including your premium.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Copay</a:t>
            </a:r>
            <a:r>
              <a:rPr lang="en-US" sz="1200" b="0" i="0" u="none" strike="noStrike" kern="1200" baseline="0" dirty="0">
                <a:solidFill>
                  <a:schemeClr val="tx1"/>
                </a:solidFill>
                <a:latin typeface="+mn-lt"/>
                <a:ea typeface="+mn-ea"/>
                <a:cs typeface="+mn-cs"/>
              </a:rPr>
              <a:t> – a set amount you pay each time you visit the doctor or get a prescription.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Coinsurance</a:t>
            </a:r>
            <a:r>
              <a:rPr lang="en-US" sz="1200" b="0" i="0" u="none" strike="noStrike" kern="1200" baseline="0" dirty="0">
                <a:solidFill>
                  <a:schemeClr val="tx1"/>
                </a:solidFill>
                <a:latin typeface="+mn-lt"/>
                <a:ea typeface="+mn-ea"/>
                <a:cs typeface="+mn-cs"/>
              </a:rPr>
              <a:t> – a percent of the bill you pay. Your plan covers the 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Out-of-pocket maximum </a:t>
            </a:r>
            <a:r>
              <a:rPr lang="en-US" sz="1200" b="0" i="0" u="none" strike="noStrike" kern="1200" baseline="0" dirty="0">
                <a:solidFill>
                  <a:schemeClr val="tx1"/>
                </a:solidFill>
                <a:latin typeface="+mn-lt"/>
                <a:ea typeface="+mn-ea"/>
                <a:cs typeface="+mn-cs"/>
              </a:rPr>
              <a:t>– the most you’ll pay for covered care each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Allowed amount </a:t>
            </a:r>
            <a:r>
              <a:rPr lang="en-US" sz="1200" b="0" i="0" u="none" strike="noStrike" kern="1200" baseline="0" dirty="0">
                <a:solidFill>
                  <a:schemeClr val="tx1"/>
                </a:solidFill>
                <a:latin typeface="+mn-lt"/>
                <a:ea typeface="+mn-ea"/>
                <a:cs typeface="+mn-cs"/>
              </a:rPr>
              <a:t>– </a:t>
            </a:r>
            <a:r>
              <a:rPr lang="en-US" b="0" i="0" dirty="0">
                <a:solidFill>
                  <a:srgbClr val="222222"/>
                </a:solidFill>
                <a:effectLst/>
                <a:highlight>
                  <a:srgbClr val="F6F6F6"/>
                </a:highlight>
                <a:latin typeface="ProximaNova-Regular"/>
              </a:rPr>
              <a:t>the maximum amount your plan will pay for a covered service. Also called an eligible expense, payment allowance or negotiated rate.</a:t>
            </a: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Summary of Benefits and Coverage (SBC)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lists the services your plan covers and how much.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Visit </a:t>
            </a:r>
            <a:r>
              <a:rPr lang="en-US" sz="1200" b="1" kern="1200" dirty="0">
                <a:solidFill>
                  <a:schemeClr val="tx1"/>
                </a:solidFill>
                <a:effectLst/>
                <a:latin typeface="+mn-lt"/>
                <a:ea typeface="+mn-ea"/>
                <a:cs typeface="+mn-cs"/>
              </a:rPr>
              <a:t>healthpartners.com/hp/insurance/glossary </a:t>
            </a:r>
            <a:r>
              <a:rPr lang="en-US" sz="1200" kern="1200" dirty="0">
                <a:solidFill>
                  <a:schemeClr val="tx1"/>
                </a:solidFill>
                <a:effectLst/>
                <a:latin typeface="+mn-lt"/>
                <a:ea typeface="+mn-ea"/>
                <a:cs typeface="+mn-cs"/>
              </a:rPr>
              <a:t>to learn more about health plan terms.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Know what’s covered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service is covered, it means your health plan will pay for some or all of the cost. Every plan is different. Your online account allows you to check that your care is covered – and the amount you’ll pay – before you make an appointment. Use these tools to learn what’s covered by your health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Summary of Benefits and Coverage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doctor search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list of covered drugs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Chat with a Member Services representative</a:t>
            </a: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Check out your extras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Your health plan does more than just process claims. Learn more about some of the perks, special programs and discounts you have available to help you live your best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Use your online account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With an online account, you can get up-to-date personal health plan information in one simple place. You can: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22021"/>
                </a:solidFill>
                <a:latin typeface="Arial"/>
              </a:rPr>
              <a:t>Find guidance with personalized alerts and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See claims and how much you could owe.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Search for doctors in your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Check your spending amounts.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View your member ID card.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Get cost estimates for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22021"/>
                </a:solidFill>
                <a:latin typeface="Arial"/>
              </a:rPr>
              <a:t>Review your formulary (drug list) and compare prescription </a:t>
            </a:r>
            <a:r>
              <a:rPr kumimoji="0" lang="en-US" sz="1200" b="0" i="0" u="none" strike="noStrike" kern="1200" cap="none" spc="0" normalizeH="0" baseline="0" noProof="0" dirty="0">
                <a:ln>
                  <a:noFill/>
                </a:ln>
                <a:solidFill>
                  <a:srgbClr val="222021"/>
                </a:solidFill>
                <a:effectLst/>
                <a:uLnTx/>
                <a:uFillTx/>
                <a:latin typeface="Arial"/>
                <a:ea typeface="+mn-ea"/>
                <a:cs typeface="+mn-cs"/>
              </a:rPr>
              <a:t>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Manage your health on the go with the HealthPartners mobile app.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can help you make choices you'll feel good about.</a:t>
            </a:r>
          </a:p>
          <a:p>
            <a:r>
              <a:rPr lang="en-US" sz="1200" b="1" i="0" u="none" strike="noStrike" kern="1200" baseline="0" dirty="0">
                <a:solidFill>
                  <a:schemeClr val="tx1"/>
                </a:solidFill>
                <a:latin typeface="+mn-lt"/>
                <a:ea typeface="+mn-ea"/>
                <a:cs typeface="+mn-cs"/>
              </a:rPr>
              <a:t>Call us </a:t>
            </a:r>
            <a:r>
              <a:rPr lang="en-US" sz="1200" b="0" i="0" u="none" strike="noStrike" kern="1200" baseline="0" dirty="0">
                <a:solidFill>
                  <a:schemeClr val="tx1"/>
                </a:solidFill>
                <a:latin typeface="+mn-lt"/>
                <a:ea typeface="+mn-ea"/>
                <a:cs typeface="+mn-cs"/>
              </a:rPr>
              <a:t>with questions at </a:t>
            </a:r>
            <a:r>
              <a:rPr lang="en-US" sz="1200" b="1" i="0" u="none" strike="noStrike" kern="1200" baseline="0" dirty="0">
                <a:solidFill>
                  <a:schemeClr val="tx1"/>
                </a:solidFill>
                <a:latin typeface="+mn-lt"/>
                <a:ea typeface="+mn-ea"/>
                <a:cs typeface="+mn-cs"/>
              </a:rPr>
              <a:t>952-883-5000 </a:t>
            </a:r>
            <a:r>
              <a:rPr lang="en-US" sz="1200" b="0" i="0" u="none" strike="noStrike" kern="1200" baseline="0" dirty="0">
                <a:solidFill>
                  <a:schemeClr val="tx1"/>
                </a:solidFill>
                <a:latin typeface="+mn-lt"/>
                <a:ea typeface="+mn-ea"/>
                <a:cs typeface="+mn-cs"/>
              </a:rPr>
              <a:t>or </a:t>
            </a:r>
            <a:r>
              <a:rPr lang="en-US" sz="1200" b="1" i="0" u="none" strike="noStrike" kern="1200" baseline="0" dirty="0">
                <a:solidFill>
                  <a:schemeClr val="tx1"/>
                </a:solidFill>
                <a:latin typeface="+mn-lt"/>
                <a:ea typeface="+mn-ea"/>
                <a:cs typeface="+mn-cs"/>
              </a:rPr>
              <a:t>800-883-2177</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Sign in </a:t>
            </a:r>
            <a:r>
              <a:rPr lang="en-US" sz="1200" b="0" i="0" u="none" strike="noStrike" kern="1200" baseline="0" dirty="0">
                <a:solidFill>
                  <a:schemeClr val="tx1"/>
                </a:solidFill>
                <a:latin typeface="+mn-lt"/>
                <a:ea typeface="+mn-ea"/>
                <a:cs typeface="+mn-cs"/>
              </a:rPr>
              <a:t>or create an account at </a:t>
            </a:r>
            <a:r>
              <a:rPr lang="en-US" sz="1200" b="1" i="0" u="none" strike="noStrike" kern="1200" baseline="0" dirty="0">
                <a:solidFill>
                  <a:schemeClr val="tx1"/>
                </a:solidFill>
                <a:latin typeface="+mn-lt"/>
                <a:ea typeface="+mn-ea"/>
                <a:cs typeface="+mn-cs"/>
              </a:rPr>
              <a:t>healthpartners.com</a:t>
            </a:r>
          </a:p>
          <a:p>
            <a:endParaRPr lang="en-US" sz="1200" b="1" i="0" u="none" strike="noStrike" kern="1200" baseline="0" dirty="0">
              <a:solidFill>
                <a:schemeClr val="tx1"/>
              </a:solidFill>
              <a:latin typeface="+mn-lt"/>
              <a:ea typeface="+mn-ea"/>
              <a:cs typeface="+mn-cs"/>
            </a:endParaRPr>
          </a:p>
          <a:p>
            <a:r>
              <a:rPr kumimoji="0" lang="en-US" sz="1200" b="0" i="0" u="none" strike="noStrike" kern="1200" cap="none" spc="0" normalizeH="0" baseline="0" noProof="0" dirty="0">
                <a:ln>
                  <a:noFill/>
                </a:ln>
                <a:effectLst/>
                <a:uLnTx/>
                <a:uFillTx/>
                <a:latin typeface="Arial"/>
                <a:ea typeface="+mn-ea"/>
                <a:cs typeface="+mn-cs"/>
              </a:rPr>
              <a:t>We want to stay connected, too. Don’t forget to share your up-to-date contact information with your employer so we can reach you.</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834DAD-DF98-44E2-A25C-0E8DEB5DEE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8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7</a:t>
            </a:fld>
            <a:endParaRPr lang="en-US" dirty="0"/>
          </a:p>
        </p:txBody>
      </p:sp>
    </p:spTree>
    <p:extLst>
      <p:ext uri="{BB962C8B-B14F-4D97-AF65-F5344CB8AC3E}">
        <p14:creationId xmlns:p14="http://schemas.microsoft.com/office/powerpoint/2010/main" val="281114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health savings account (HSA) can help cover your medical costs throughout the year using pretax money.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 you’ll pay:</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Deductible, then coinsurance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plan has a deductible. That’s a set amount you pay before your plan helps you cover costs.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you reach your deductible, you may pay coinsurance, which is a percent of the bill.</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Out-of-pocket maximum</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out-of-pocket maximum puts a limit on what you pay during the year. Once you reach the max, your health plan pays for all in-network care.</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Empower</a:t>
            </a:r>
            <a:r>
              <a:rPr lang="en-US" sz="1200" b="1" i="0" u="none" strike="noStrike" kern="1200" baseline="30000" dirty="0" err="1">
                <a:solidFill>
                  <a:schemeClr val="tx1"/>
                </a:solidFill>
                <a:latin typeface="+mn-lt"/>
                <a:ea typeface="+mn-ea"/>
                <a:cs typeface="+mn-cs"/>
              </a:rPr>
              <a:t>SM</a:t>
            </a:r>
            <a:r>
              <a:rPr lang="en-US" sz="1200" b="1" i="0" u="none" strike="noStrike" kern="1200" baseline="3000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HSA plan highlights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plan allows you to contribute money to an HSA – on your own or through direct deposit. You can determine what to put into this account by adding up what you spent on health care expenses last year to get an idea of how much to put in next year. </a:t>
            </a:r>
          </a:p>
          <a:p>
            <a:r>
              <a:rPr lang="en-US" sz="1200" b="1" i="0" u="none" strike="noStrike" kern="1200" baseline="0" dirty="0">
                <a:solidFill>
                  <a:schemeClr val="tx1"/>
                </a:solidFill>
                <a:latin typeface="+mn-lt"/>
                <a:ea typeface="+mn-ea"/>
                <a:cs typeface="+mn-cs"/>
              </a:rPr>
              <a:t>TIP: </a:t>
            </a:r>
            <a:r>
              <a:rPr lang="en-US" sz="1200" b="0" i="0" u="none" strike="noStrike" kern="1200" baseline="0" dirty="0">
                <a:solidFill>
                  <a:schemeClr val="tx1"/>
                </a:solidFill>
                <a:latin typeface="+mn-lt"/>
                <a:ea typeface="+mn-ea"/>
                <a:cs typeface="+mn-cs"/>
              </a:rPr>
              <a:t>Put some of the money you’re saving on premiums into your HSA before taxes are taken out.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8</a:t>
            </a:fld>
            <a:endParaRPr lang="en-US" dirty="0"/>
          </a:p>
        </p:txBody>
      </p:sp>
    </p:spTree>
    <p:extLst>
      <p:ext uri="{BB962C8B-B14F-4D97-AF65-F5344CB8AC3E}">
        <p14:creationId xmlns:p14="http://schemas.microsoft.com/office/powerpoint/2010/main" val="259474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can use your HSA to pay for things like: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Doctor visits and lab fees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Prescription and select over-the-counter medicines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Dental care and braces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Vision care and LASIK surgery</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9</a:t>
            </a:fld>
            <a:endParaRPr lang="en-US" dirty="0"/>
          </a:p>
        </p:txBody>
      </p:sp>
    </p:spTree>
    <p:extLst>
      <p:ext uri="{BB962C8B-B14F-4D97-AF65-F5344CB8AC3E}">
        <p14:creationId xmlns:p14="http://schemas.microsoft.com/office/powerpoint/2010/main" val="547744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609600" y="2162302"/>
            <a:ext cx="5733143" cy="1156944"/>
          </a:xfrm>
          <a:prstGeom prst="rect">
            <a:avLst/>
          </a:prstGeom>
        </p:spPr>
        <p:txBody>
          <a:bodyPr lIns="0" tIns="0" rIns="0" bIns="0" anchor="b" anchorCtr="0">
            <a:noAutofit/>
          </a:bodyPr>
          <a:lstStyle>
            <a:lvl1pPr algn="l">
              <a:lnSpc>
                <a:spcPts val="4400"/>
              </a:lnSpc>
              <a:defRPr sz="4800" b="1" cap="none" baseline="0">
                <a:solidFill>
                  <a:schemeClr val="accent2"/>
                </a:solidFill>
                <a:latin typeface="+mn-lt"/>
              </a:defRPr>
            </a:lvl1pPr>
          </a:lstStyle>
          <a:p>
            <a:r>
              <a:rPr lang="en-US" dirty="0"/>
              <a:t>Cover Slide 1</a:t>
            </a:r>
          </a:p>
        </p:txBody>
      </p:sp>
      <p:sp>
        <p:nvSpPr>
          <p:cNvPr id="105" name="Subtitle 2"/>
          <p:cNvSpPr>
            <a:spLocks noGrp="1"/>
          </p:cNvSpPr>
          <p:nvPr>
            <p:ph type="subTitle" idx="1" hasCustomPrompt="1"/>
          </p:nvPr>
        </p:nvSpPr>
        <p:spPr>
          <a:xfrm>
            <a:off x="609600" y="3517255"/>
            <a:ext cx="6417009" cy="290483"/>
          </a:xfrm>
          <a:prstGeom prst="rect">
            <a:avLst/>
          </a:prstGeom>
        </p:spPr>
        <p:txBody>
          <a:bodyPr lIns="0" tIns="0" rIns="0" bIns="0">
            <a:noAutofit/>
          </a:bodyPr>
          <a:lstStyle>
            <a:lvl1pPr marL="0" indent="0" algn="l">
              <a:lnSpc>
                <a:spcPct val="100000"/>
              </a:lnSpc>
              <a:spcBef>
                <a:spcPts val="0"/>
              </a:spcBef>
              <a:buNone/>
              <a:defRPr sz="1800" spc="300">
                <a:solidFill>
                  <a:schemeClr val="tx2">
                    <a:lumMod val="60000"/>
                    <a:lumOff val="40000"/>
                  </a:schemeClr>
                </a:solidFill>
                <a:latin typeface="+mn-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Subtitle</a:t>
            </a:r>
          </a:p>
        </p:txBody>
      </p:sp>
      <p:grpSp>
        <p:nvGrpSpPr>
          <p:cNvPr id="12" name="Group 11">
            <a:extLst>
              <a:ext uri="{FF2B5EF4-FFF2-40B4-BE49-F238E27FC236}">
                <a16:creationId xmlns:a16="http://schemas.microsoft.com/office/drawing/2014/main" id="{FCBE648F-7E2C-4FBD-8FE7-3383C258CD0E}"/>
              </a:ext>
            </a:extLst>
          </p:cNvPr>
          <p:cNvGrpSpPr/>
          <p:nvPr userDrawn="1"/>
        </p:nvGrpSpPr>
        <p:grpSpPr>
          <a:xfrm>
            <a:off x="9096831" y="4616149"/>
            <a:ext cx="3095169" cy="2241851"/>
            <a:chOff x="9096831" y="4616149"/>
            <a:chExt cx="3095169" cy="2241851"/>
          </a:xfrm>
        </p:grpSpPr>
        <p:sp>
          <p:nvSpPr>
            <p:cNvPr id="13" name="Oval 12">
              <a:extLst>
                <a:ext uri="{FF2B5EF4-FFF2-40B4-BE49-F238E27FC236}">
                  <a16:creationId xmlns:a16="http://schemas.microsoft.com/office/drawing/2014/main" id="{42035F3D-DB25-45F3-B11C-956F3866113B}"/>
                </a:ext>
              </a:extLst>
            </p:cNvPr>
            <p:cNvSpPr/>
            <p:nvPr/>
          </p:nvSpPr>
          <p:spPr>
            <a:xfrm>
              <a:off x="9096831" y="4616150"/>
              <a:ext cx="1513575" cy="151357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B3E8A4-359D-4359-8DD2-1FD564BAB72B}"/>
                </a:ext>
              </a:extLst>
            </p:cNvPr>
            <p:cNvSpPr/>
            <p:nvPr/>
          </p:nvSpPr>
          <p:spPr>
            <a:xfrm>
              <a:off x="10968712" y="4616149"/>
              <a:ext cx="1223288" cy="1513576"/>
            </a:xfrm>
            <a:custGeom>
              <a:avLst/>
              <a:gdLst>
                <a:gd name="connsiteX0" fmla="*/ 756788 w 1223288"/>
                <a:gd name="connsiteY0" fmla="*/ 0 h 1513576"/>
                <a:gd name="connsiteX1" fmla="*/ 1179915 w 1223288"/>
                <a:gd name="connsiteY1" fmla="*/ 129248 h 1513576"/>
                <a:gd name="connsiteX2" fmla="*/ 1223288 w 1223288"/>
                <a:gd name="connsiteY2" fmla="*/ 165034 h 1513576"/>
                <a:gd name="connsiteX3" fmla="*/ 1223288 w 1223288"/>
                <a:gd name="connsiteY3" fmla="*/ 1348543 h 1513576"/>
                <a:gd name="connsiteX4" fmla="*/ 1179915 w 1223288"/>
                <a:gd name="connsiteY4" fmla="*/ 1384329 h 1513576"/>
                <a:gd name="connsiteX5" fmla="*/ 756788 w 1223288"/>
                <a:gd name="connsiteY5" fmla="*/ 1513576 h 1513576"/>
                <a:gd name="connsiteX6" fmla="*/ 0 w 1223288"/>
                <a:gd name="connsiteY6" fmla="*/ 756788 h 1513576"/>
                <a:gd name="connsiteX7" fmla="*/ 756788 w 1223288"/>
                <a:gd name="connsiteY7" fmla="*/ 0 h 151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288" h="1513576">
                  <a:moveTo>
                    <a:pt x="756788" y="0"/>
                  </a:moveTo>
                  <a:cubicBezTo>
                    <a:pt x="913524" y="0"/>
                    <a:pt x="1059131" y="47648"/>
                    <a:pt x="1179915" y="129248"/>
                  </a:cubicBezTo>
                  <a:lnTo>
                    <a:pt x="1223288" y="165034"/>
                  </a:lnTo>
                  <a:lnTo>
                    <a:pt x="1223288" y="1348543"/>
                  </a:lnTo>
                  <a:lnTo>
                    <a:pt x="1179915" y="1384329"/>
                  </a:lnTo>
                  <a:cubicBezTo>
                    <a:pt x="1059131" y="1465929"/>
                    <a:pt x="913524" y="1513576"/>
                    <a:pt x="756788" y="1513576"/>
                  </a:cubicBezTo>
                  <a:cubicBezTo>
                    <a:pt x="338826" y="1513576"/>
                    <a:pt x="0" y="1174750"/>
                    <a:pt x="0" y="756788"/>
                  </a:cubicBezTo>
                  <a:cubicBezTo>
                    <a:pt x="0" y="338826"/>
                    <a:pt x="338826" y="0"/>
                    <a:pt x="7567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B5A0273-1CD0-41B2-8A02-F266A2E88A63}"/>
                </a:ext>
              </a:extLst>
            </p:cNvPr>
            <p:cNvSpPr/>
            <p:nvPr/>
          </p:nvSpPr>
          <p:spPr>
            <a:xfrm>
              <a:off x="9206371" y="6488031"/>
              <a:ext cx="1294496" cy="369969"/>
            </a:xfrm>
            <a:custGeom>
              <a:avLst/>
              <a:gdLst>
                <a:gd name="connsiteX0" fmla="*/ 647248 w 1294496"/>
                <a:gd name="connsiteY0" fmla="*/ 0 h 369969"/>
                <a:gd name="connsiteX1" fmla="*/ 1274788 w 1294496"/>
                <a:gd name="connsiteY1" fmla="*/ 333661 h 369969"/>
                <a:gd name="connsiteX2" fmla="*/ 1294496 w 1294496"/>
                <a:gd name="connsiteY2" fmla="*/ 369969 h 369969"/>
                <a:gd name="connsiteX3" fmla="*/ 0 w 1294496"/>
                <a:gd name="connsiteY3" fmla="*/ 369969 h 369969"/>
                <a:gd name="connsiteX4" fmla="*/ 19708 w 1294496"/>
                <a:gd name="connsiteY4" fmla="*/ 333661 h 369969"/>
                <a:gd name="connsiteX5" fmla="*/ 647248 w 1294496"/>
                <a:gd name="connsiteY5" fmla="*/ 0 h 36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496" h="369969">
                  <a:moveTo>
                    <a:pt x="647248" y="0"/>
                  </a:moveTo>
                  <a:cubicBezTo>
                    <a:pt x="908474" y="0"/>
                    <a:pt x="1138788" y="132354"/>
                    <a:pt x="1274788" y="333661"/>
                  </a:cubicBezTo>
                  <a:lnTo>
                    <a:pt x="1294496" y="369969"/>
                  </a:lnTo>
                  <a:lnTo>
                    <a:pt x="0" y="369969"/>
                  </a:lnTo>
                  <a:lnTo>
                    <a:pt x="19708" y="333661"/>
                  </a:lnTo>
                  <a:cubicBezTo>
                    <a:pt x="155708" y="132354"/>
                    <a:pt x="386022" y="0"/>
                    <a:pt x="6472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D395B2B-97DA-4F19-9B45-D814206C31E3}"/>
                </a:ext>
              </a:extLst>
            </p:cNvPr>
            <p:cNvSpPr/>
            <p:nvPr/>
          </p:nvSpPr>
          <p:spPr>
            <a:xfrm>
              <a:off x="11078252" y="6488031"/>
              <a:ext cx="1113748" cy="369969"/>
            </a:xfrm>
            <a:custGeom>
              <a:avLst/>
              <a:gdLst>
                <a:gd name="connsiteX0" fmla="*/ 647248 w 1113748"/>
                <a:gd name="connsiteY0" fmla="*/ 0 h 369969"/>
                <a:gd name="connsiteX1" fmla="*/ 1007978 w 1113748"/>
                <a:gd name="connsiteY1" fmla="*/ 91341 h 369969"/>
                <a:gd name="connsiteX2" fmla="*/ 1113748 w 1113748"/>
                <a:gd name="connsiteY2" fmla="*/ 166507 h 369969"/>
                <a:gd name="connsiteX3" fmla="*/ 1113748 w 1113748"/>
                <a:gd name="connsiteY3" fmla="*/ 369969 h 369969"/>
                <a:gd name="connsiteX4" fmla="*/ 0 w 1113748"/>
                <a:gd name="connsiteY4" fmla="*/ 369969 h 369969"/>
                <a:gd name="connsiteX5" fmla="*/ 19708 w 1113748"/>
                <a:gd name="connsiteY5" fmla="*/ 333661 h 369969"/>
                <a:gd name="connsiteX6" fmla="*/ 647248 w 1113748"/>
                <a:gd name="connsiteY6" fmla="*/ 0 h 36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748" h="369969">
                  <a:moveTo>
                    <a:pt x="647248" y="0"/>
                  </a:moveTo>
                  <a:cubicBezTo>
                    <a:pt x="777861" y="0"/>
                    <a:pt x="900746" y="33089"/>
                    <a:pt x="1007978" y="91341"/>
                  </a:cubicBezTo>
                  <a:lnTo>
                    <a:pt x="1113748" y="166507"/>
                  </a:lnTo>
                  <a:lnTo>
                    <a:pt x="1113748" y="369969"/>
                  </a:lnTo>
                  <a:lnTo>
                    <a:pt x="0" y="369969"/>
                  </a:lnTo>
                  <a:lnTo>
                    <a:pt x="19708" y="333661"/>
                  </a:lnTo>
                  <a:cubicBezTo>
                    <a:pt x="155708" y="132354"/>
                    <a:pt x="386022" y="0"/>
                    <a:pt x="64724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icture Placeholder 2">
            <a:extLst>
              <a:ext uri="{FF2B5EF4-FFF2-40B4-BE49-F238E27FC236}">
                <a16:creationId xmlns:a16="http://schemas.microsoft.com/office/drawing/2014/main" id="{4D0CAEB1-3F8D-42DB-83DD-FED40FB2C65E}"/>
              </a:ext>
            </a:extLst>
          </p:cNvPr>
          <p:cNvSpPr>
            <a:spLocks noGrp="1"/>
          </p:cNvSpPr>
          <p:nvPr>
            <p:ph type="pic" sz="quarter" idx="10" hasCustomPrompt="1"/>
          </p:nvPr>
        </p:nvSpPr>
        <p:spPr>
          <a:xfrm>
            <a:off x="609601" y="522515"/>
            <a:ext cx="3837272" cy="920016"/>
          </a:xfrm>
        </p:spPr>
        <p:txBody>
          <a:bodyPr/>
          <a:lstStyle>
            <a:lvl1pPr>
              <a:defRPr/>
            </a:lvl1pPr>
          </a:lstStyle>
          <a:p>
            <a:r>
              <a:rPr lang="en-GB" dirty="0"/>
              <a:t>Logo</a:t>
            </a:r>
            <a:endParaRPr lang="en-US" dirty="0"/>
          </a:p>
        </p:txBody>
      </p:sp>
      <p:sp>
        <p:nvSpPr>
          <p:cNvPr id="17" name="Picture Placeholder 2">
            <a:extLst>
              <a:ext uri="{FF2B5EF4-FFF2-40B4-BE49-F238E27FC236}">
                <a16:creationId xmlns:a16="http://schemas.microsoft.com/office/drawing/2014/main" id="{27BB08A8-E17B-481B-8B5B-B20D63BE0833}"/>
              </a:ext>
            </a:extLst>
          </p:cNvPr>
          <p:cNvSpPr>
            <a:spLocks noGrp="1"/>
          </p:cNvSpPr>
          <p:nvPr>
            <p:ph type="pic" sz="quarter" idx="11" hasCustomPrompt="1"/>
          </p:nvPr>
        </p:nvSpPr>
        <p:spPr>
          <a:xfrm>
            <a:off x="609600" y="4005747"/>
            <a:ext cx="3207657" cy="1220804"/>
          </a:xfrm>
        </p:spPr>
        <p:txBody>
          <a:bodyPr anchor="ctr" anchorCtr="0"/>
          <a:lstStyle>
            <a:lvl1pPr algn="ctr">
              <a:defRPr sz="1800">
                <a:solidFill>
                  <a:schemeClr val="bg1">
                    <a:lumMod val="75000"/>
                  </a:schemeClr>
                </a:solidFill>
              </a:defRPr>
            </a:lvl1pPr>
          </a:lstStyle>
          <a:p>
            <a:r>
              <a:rPr lang="en-GB" dirty="0"/>
              <a:t>Client logo</a:t>
            </a:r>
            <a:endParaRPr lang="en-US" dirty="0"/>
          </a:p>
        </p:txBody>
      </p:sp>
      <p:pic>
        <p:nvPicPr>
          <p:cNvPr id="18" name="Picture 17">
            <a:extLst>
              <a:ext uri="{FF2B5EF4-FFF2-40B4-BE49-F238E27FC236}">
                <a16:creationId xmlns:a16="http://schemas.microsoft.com/office/drawing/2014/main" id="{D32137ED-9428-21A3-E042-5B7C37153984}"/>
              </a:ext>
            </a:extLst>
          </p:cNvPr>
          <p:cNvPicPr>
            <a:picLocks noChangeAspect="1"/>
          </p:cNvPicPr>
          <p:nvPr userDrawn="1"/>
        </p:nvPicPr>
        <p:blipFill>
          <a:blip r:embed="rId2"/>
          <a:srcRect l="11631" r="11631"/>
          <a:stretch/>
        </p:blipFill>
        <p:spPr>
          <a:xfrm>
            <a:off x="6754599" y="581238"/>
            <a:ext cx="5437401" cy="3583364"/>
          </a:xfrm>
          <a:custGeom>
            <a:avLst/>
            <a:gdLst>
              <a:gd name="connsiteX0" fmla="*/ 1791909 w 5437401"/>
              <a:gd name="connsiteY0" fmla="*/ 0 h 3583364"/>
              <a:gd name="connsiteX1" fmla="*/ 5395948 w 5437401"/>
              <a:gd name="connsiteY1" fmla="*/ 0 h 3583364"/>
              <a:gd name="connsiteX2" fmla="*/ 5437401 w 5437401"/>
              <a:gd name="connsiteY2" fmla="*/ 2093 h 3583364"/>
              <a:gd name="connsiteX3" fmla="*/ 5437401 w 5437401"/>
              <a:gd name="connsiteY3" fmla="*/ 3581271 h 3583364"/>
              <a:gd name="connsiteX4" fmla="*/ 5395948 w 5437401"/>
              <a:gd name="connsiteY4" fmla="*/ 3583364 h 3583364"/>
              <a:gd name="connsiteX5" fmla="*/ 1791909 w 5437401"/>
              <a:gd name="connsiteY5" fmla="*/ 3583364 h 3583364"/>
              <a:gd name="connsiteX6" fmla="*/ 0 w 5437401"/>
              <a:gd name="connsiteY6" fmla="*/ 1791683 h 3583364"/>
              <a:gd name="connsiteX7" fmla="*/ 1791909 w 5437401"/>
              <a:gd name="connsiteY7" fmla="*/ 0 h 358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7401" h="3583364">
                <a:moveTo>
                  <a:pt x="1791909" y="0"/>
                </a:moveTo>
                <a:lnTo>
                  <a:pt x="5395948" y="0"/>
                </a:lnTo>
                <a:lnTo>
                  <a:pt x="5437401" y="2093"/>
                </a:lnTo>
                <a:lnTo>
                  <a:pt x="5437401" y="3581271"/>
                </a:lnTo>
                <a:lnTo>
                  <a:pt x="5395948" y="3583364"/>
                </a:lnTo>
                <a:lnTo>
                  <a:pt x="1791909" y="3583364"/>
                </a:lnTo>
                <a:cubicBezTo>
                  <a:pt x="802265" y="3583364"/>
                  <a:pt x="0" y="2781202"/>
                  <a:pt x="0" y="1791683"/>
                </a:cubicBezTo>
                <a:cubicBezTo>
                  <a:pt x="0" y="802163"/>
                  <a:pt x="802265" y="0"/>
                  <a:pt x="1791909" y="0"/>
                </a:cubicBezTo>
                <a:close/>
              </a:path>
            </a:pathLst>
          </a:custGeom>
        </p:spPr>
      </p:pic>
    </p:spTree>
    <p:extLst>
      <p:ext uri="{BB962C8B-B14F-4D97-AF65-F5344CB8AC3E}">
        <p14:creationId xmlns:p14="http://schemas.microsoft.com/office/powerpoint/2010/main" val="231934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63" presetClass="path" presetSubtype="0" accel="50000" decel="50000" fill="hold" grpId="1" nodeType="withEffect">
                                  <p:stCondLst>
                                    <p:cond delay="250"/>
                                  </p:stCondLst>
                                  <p:childTnLst>
                                    <p:animMotion origin="layout" path="M -0.42383 2.96296E-6 L -1.66667E-6 2.96296E-6 " pathEditMode="relative" rAng="0" ptsTypes="AA">
                                      <p:cBhvr>
                                        <p:cTn id="9" dur="1250" fill="hold"/>
                                        <p:tgtEl>
                                          <p:spTgt spid="3"/>
                                        </p:tgtEl>
                                        <p:attrNameLst>
                                          <p:attrName>ppt_x</p:attrName>
                                          <p:attrName>ppt_y</p:attrName>
                                        </p:attrNameLst>
                                      </p:cBhvr>
                                      <p:rCtr x="21198" y="0"/>
                                    </p:animMotion>
                                  </p:childTnLst>
                                </p:cTn>
                              </p:par>
                              <p:par>
                                <p:cTn id="10" presetID="10" presetClass="entr" presetSubtype="0" fill="hold" grpId="0" nodeType="withEffect">
                                  <p:stCondLst>
                                    <p:cond delay="12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750"/>
                                        <p:tgtEl>
                                          <p:spTgt spid="104"/>
                                        </p:tgtEl>
                                      </p:cBhvr>
                                    </p:animEffect>
                                  </p:childTnLst>
                                </p:cTn>
                              </p:par>
                              <p:par>
                                <p:cTn id="13" presetID="63" presetClass="path" presetSubtype="0" accel="50000" decel="50000" fill="hold" grpId="1" nodeType="withEffect">
                                  <p:stCondLst>
                                    <p:cond delay="750"/>
                                  </p:stCondLst>
                                  <p:childTnLst>
                                    <p:animMotion origin="layout" path="M -0.42383 2.96296E-6 L 3.95833E-6 2.96296E-6 " pathEditMode="relative" rAng="0" ptsTypes="AA">
                                      <p:cBhvr>
                                        <p:cTn id="14" dur="1250" fill="hold"/>
                                        <p:tgtEl>
                                          <p:spTgt spid="104"/>
                                        </p:tgtEl>
                                        <p:attrNameLst>
                                          <p:attrName>ppt_x</p:attrName>
                                          <p:attrName>ppt_y</p:attrName>
                                        </p:attrNameLst>
                                      </p:cBhvr>
                                      <p:rCtr x="21185" y="0"/>
                                    </p:animMotion>
                                  </p:childTnLst>
                                </p:cTn>
                              </p:par>
                              <p:par>
                                <p:cTn id="15" presetID="10" presetClass="entr" presetSubtype="0" fill="hold" grpId="0"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750"/>
                                        <p:tgtEl>
                                          <p:spTgt spid="105"/>
                                        </p:tgtEl>
                                      </p:cBhvr>
                                    </p:animEffect>
                                  </p:childTnLst>
                                </p:cTn>
                              </p:par>
                              <p:par>
                                <p:cTn id="18" presetID="63" presetClass="path" presetSubtype="0" accel="50000" decel="50000" fill="hold" grpId="1" nodeType="withEffect">
                                  <p:stCondLst>
                                    <p:cond delay="750"/>
                                  </p:stCondLst>
                                  <p:childTnLst>
                                    <p:animMotion origin="layout" path="M -0.42383 2.22222E-6 L -1.04167E-6 2.22222E-6 " pathEditMode="relative" rAng="0" ptsTypes="AA">
                                      <p:cBhvr>
                                        <p:cTn id="19" dur="1250" fill="hold"/>
                                        <p:tgtEl>
                                          <p:spTgt spid="105"/>
                                        </p:tgtEl>
                                        <p:attrNameLst>
                                          <p:attrName>ppt_x</p:attrName>
                                          <p:attrName>ppt_y</p:attrName>
                                        </p:attrNameLst>
                                      </p:cBhvr>
                                      <p:rCtr x="21185" y="0"/>
                                    </p:animMotion>
                                  </p:childTnLst>
                                </p:cTn>
                              </p:par>
                              <p:par>
                                <p:cTn id="20" presetID="10" presetClass="entr" presetSubtype="0" fill="hold" grpId="0" nodeType="withEffect">
                                  <p:stCondLst>
                                    <p:cond delay="1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750"/>
                                        <p:tgtEl>
                                          <p:spTgt spid="17"/>
                                        </p:tgtEl>
                                      </p:cBhvr>
                                    </p:animEffect>
                                  </p:childTnLst>
                                </p:cTn>
                              </p:par>
                              <p:par>
                                <p:cTn id="23" presetID="63" presetClass="path" presetSubtype="0" accel="50000" decel="50000" fill="hold" grpId="1" nodeType="withEffect">
                                  <p:stCondLst>
                                    <p:cond delay="1000"/>
                                  </p:stCondLst>
                                  <p:childTnLst>
                                    <p:animMotion origin="layout" path="M -0.42383 3.33333E-6 L -4.16667E-7 3.33333E-6 " pathEditMode="relative" rAng="0" ptsTypes="AA">
                                      <p:cBhvr>
                                        <p:cTn id="24" dur="1250" fill="hold"/>
                                        <p:tgtEl>
                                          <p:spTgt spid="17"/>
                                        </p:tgtEl>
                                        <p:attrNameLst>
                                          <p:attrName>ppt_x</p:attrName>
                                          <p:attrName>ppt_y</p:attrName>
                                        </p:attrNameLst>
                                      </p:cBhvr>
                                      <p:rCtr x="21198" y="0"/>
                                    </p:animMotion>
                                  </p:childTnLst>
                                </p:cTn>
                              </p:par>
                              <p:par>
                                <p:cTn id="25" presetID="10" presetClass="entr" presetSubtype="0" fill="hold"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4" grpId="1"/>
      <p:bldP spid="105" grpId="0">
        <p:tmplLst>
          <p:tmpl>
            <p:tnLst>
              <p:par>
                <p:cTn presetID="10" presetClass="entr" presetSubtype="0" fill="hold" nodeType="withEffect">
                  <p:stCondLst>
                    <p:cond delay="1250"/>
                  </p:stCondLst>
                  <p:childTnLst>
                    <p:set>
                      <p:cBhvr>
                        <p:cTn dur="1" fill="hold">
                          <p:stCondLst>
                            <p:cond delay="0"/>
                          </p:stCondLst>
                        </p:cTn>
                        <p:tgtEl>
                          <p:spTgt spid="105"/>
                        </p:tgtEl>
                        <p:attrNameLst>
                          <p:attrName>style.visibility</p:attrName>
                        </p:attrNameLst>
                      </p:cBhvr>
                      <p:to>
                        <p:strVal val="visible"/>
                      </p:to>
                    </p:set>
                    <p:animEffect transition="in" filter="fade">
                      <p:cBhvr>
                        <p:cTn dur="750"/>
                        <p:tgtEl>
                          <p:spTgt spid="105"/>
                        </p:tgtEl>
                      </p:cBhvr>
                    </p:animEffect>
                  </p:childTnLst>
                </p:cTn>
              </p:par>
            </p:tnLst>
          </p:tmpl>
        </p:tmplLst>
      </p:bldP>
      <p:bldP spid="105" grpId="1">
        <p:tmplLst>
          <p:tmpl>
            <p:tnLst>
              <p:par>
                <p:cTn presetID="63" presetClass="path" presetSubtype="0" accel="50000" decel="50000" fill="hold" nodeType="withEffect">
                  <p:stCondLst>
                    <p:cond delay="750"/>
                  </p:stCondLst>
                  <p:childTnLst>
                    <p:animMotion origin="layout" path="M -0.42383 2.22222E-6 L -1.04167E-6 2.22222E-6 " pathEditMode="relative" rAng="0" ptsTypes="AA">
                      <p:cBhvr>
                        <p:cTn dur="1250" fill="hold"/>
                        <p:tgtEl>
                          <p:spTgt spid="105"/>
                        </p:tgtEl>
                        <p:attrNameLst>
                          <p:attrName>ppt_x</p:attrName>
                          <p:attrName>ppt_y</p:attrName>
                        </p:attrNameLst>
                      </p:cBhvr>
                      <p:rCtr x="21185" y="0"/>
                    </p:animMotion>
                  </p:childTnLst>
                </p:cTn>
              </p:par>
            </p:tnLst>
          </p:tmpl>
        </p:tmplLst>
      </p:bldP>
      <p:bldP spid="3" grpId="0"/>
      <p:bldP spid="3" grpId="1"/>
      <p:bldP spid="17" grpId="0"/>
      <p:bldP spid="17"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dirty="0"/>
          </a:p>
        </p:txBody>
      </p:sp>
      <p:grpSp>
        <p:nvGrpSpPr>
          <p:cNvPr id="27" name="Group 26">
            <a:extLst>
              <a:ext uri="{FF2B5EF4-FFF2-40B4-BE49-F238E27FC236}">
                <a16:creationId xmlns:a16="http://schemas.microsoft.com/office/drawing/2014/main" id="{12A2B935-4455-4EA9-A6DE-76BA68DA3FD6}"/>
              </a:ext>
            </a:extLst>
          </p:cNvPr>
          <p:cNvGrpSpPr/>
          <p:nvPr userDrawn="1"/>
        </p:nvGrpSpPr>
        <p:grpSpPr>
          <a:xfrm rot="5400000">
            <a:off x="-3276597" y="3276600"/>
            <a:ext cx="6858001" cy="304807"/>
            <a:chOff x="0" y="6264264"/>
            <a:chExt cx="12192000" cy="593736"/>
          </a:xfrm>
        </p:grpSpPr>
        <p:sp>
          <p:nvSpPr>
            <p:cNvPr id="28" name="Rectangle 27">
              <a:extLst>
                <a:ext uri="{FF2B5EF4-FFF2-40B4-BE49-F238E27FC236}">
                  <a16:creationId xmlns:a16="http://schemas.microsoft.com/office/drawing/2014/main" id="{28DE59C4-28CF-40BB-9699-204D4BEEF37D}"/>
                </a:ext>
              </a:extLst>
            </p:cNvPr>
            <p:cNvSpPr/>
            <p:nvPr userDrawn="1"/>
          </p:nvSpPr>
          <p:spPr>
            <a:xfrm>
              <a:off x="0" y="6264274"/>
              <a:ext cx="12192000" cy="593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3BBC717-1FF2-4FFB-9F4E-09535CE971AB}"/>
                </a:ext>
              </a:extLst>
            </p:cNvPr>
            <p:cNvSpPr/>
            <p:nvPr userDrawn="1"/>
          </p:nvSpPr>
          <p:spPr>
            <a:xfrm>
              <a:off x="1067673" y="6264274"/>
              <a:ext cx="4017866" cy="593726"/>
            </a:xfrm>
            <a:custGeom>
              <a:avLst/>
              <a:gdLst>
                <a:gd name="connsiteX0" fmla="*/ 380069 w 4017866"/>
                <a:gd name="connsiteY0" fmla="*/ 0 h 593726"/>
                <a:gd name="connsiteX1" fmla="*/ 3637797 w 4017866"/>
                <a:gd name="connsiteY1" fmla="*/ 0 h 593726"/>
                <a:gd name="connsiteX2" fmla="*/ 3694522 w 4017866"/>
                <a:gd name="connsiteY2" fmla="*/ 62413 h 593726"/>
                <a:gd name="connsiteX3" fmla="*/ 3929688 w 4017866"/>
                <a:gd name="connsiteY3" fmla="*/ 410679 h 593726"/>
                <a:gd name="connsiteX4" fmla="*/ 4017866 w 4017866"/>
                <a:gd name="connsiteY4" fmla="*/ 593726 h 593726"/>
                <a:gd name="connsiteX5" fmla="*/ 0 w 4017866"/>
                <a:gd name="connsiteY5" fmla="*/ 593726 h 593726"/>
                <a:gd name="connsiteX6" fmla="*/ 88178 w 4017866"/>
                <a:gd name="connsiteY6" fmla="*/ 410679 h 593726"/>
                <a:gd name="connsiteX7" fmla="*/ 323344 w 4017866"/>
                <a:gd name="connsiteY7" fmla="*/ 62413 h 593726"/>
                <a:gd name="connsiteX8" fmla="*/ 380069 w 4017866"/>
                <a:gd name="connsiteY8"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866" h="593726">
                  <a:moveTo>
                    <a:pt x="380069" y="0"/>
                  </a:moveTo>
                  <a:lnTo>
                    <a:pt x="3637797" y="0"/>
                  </a:lnTo>
                  <a:lnTo>
                    <a:pt x="3694522" y="62413"/>
                  </a:lnTo>
                  <a:cubicBezTo>
                    <a:pt x="3783556" y="170297"/>
                    <a:pt x="3862433" y="286873"/>
                    <a:pt x="3929688" y="410679"/>
                  </a:cubicBezTo>
                  <a:lnTo>
                    <a:pt x="4017866" y="593726"/>
                  </a:lnTo>
                  <a:lnTo>
                    <a:pt x="0" y="593726"/>
                  </a:lnTo>
                  <a:lnTo>
                    <a:pt x="88178" y="410679"/>
                  </a:lnTo>
                  <a:cubicBezTo>
                    <a:pt x="155434" y="286873"/>
                    <a:pt x="234310" y="170297"/>
                    <a:pt x="323344" y="62413"/>
                  </a:cubicBezTo>
                  <a:lnTo>
                    <a:pt x="380069"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Freeform: Shape 29">
              <a:extLst>
                <a:ext uri="{FF2B5EF4-FFF2-40B4-BE49-F238E27FC236}">
                  <a16:creationId xmlns:a16="http://schemas.microsoft.com/office/drawing/2014/main" id="{D572FB40-4D83-4CDE-8C24-D5221A4C00C5}"/>
                </a:ext>
              </a:extLst>
            </p:cNvPr>
            <p:cNvSpPr/>
            <p:nvPr userDrawn="1"/>
          </p:nvSpPr>
          <p:spPr>
            <a:xfrm>
              <a:off x="4705471" y="6264274"/>
              <a:ext cx="6121351" cy="593726"/>
            </a:xfrm>
            <a:custGeom>
              <a:avLst/>
              <a:gdLst>
                <a:gd name="connsiteX0" fmla="*/ 0 w 6121351"/>
                <a:gd name="connsiteY0" fmla="*/ 0 h 593726"/>
                <a:gd name="connsiteX1" fmla="*/ 6121351 w 6121351"/>
                <a:gd name="connsiteY1" fmla="*/ 0 h 593726"/>
                <a:gd name="connsiteX2" fmla="*/ 5527626 w 6121351"/>
                <a:gd name="connsiteY2" fmla="*/ 593726 h 593726"/>
                <a:gd name="connsiteX3" fmla="*/ 380069 w 6121351"/>
                <a:gd name="connsiteY3" fmla="*/ 593726 h 593726"/>
                <a:gd name="connsiteX4" fmla="*/ 291891 w 6121351"/>
                <a:gd name="connsiteY4" fmla="*/ 410679 h 593726"/>
                <a:gd name="connsiteX5" fmla="*/ 56725 w 6121351"/>
                <a:gd name="connsiteY5" fmla="*/ 62413 h 593726"/>
                <a:gd name="connsiteX6" fmla="*/ 0 w 6121351"/>
                <a:gd name="connsiteY6"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351" h="593726">
                  <a:moveTo>
                    <a:pt x="0" y="0"/>
                  </a:moveTo>
                  <a:lnTo>
                    <a:pt x="6121351" y="0"/>
                  </a:lnTo>
                  <a:lnTo>
                    <a:pt x="5527626" y="593726"/>
                  </a:lnTo>
                  <a:lnTo>
                    <a:pt x="380069" y="593726"/>
                  </a:lnTo>
                  <a:lnTo>
                    <a:pt x="291891" y="410679"/>
                  </a:lnTo>
                  <a:cubicBezTo>
                    <a:pt x="224636" y="286873"/>
                    <a:pt x="145759" y="170297"/>
                    <a:pt x="56725" y="6241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2D2F3979-52DC-49B7-A209-F2616DD254A5}"/>
                </a:ext>
              </a:extLst>
            </p:cNvPr>
            <p:cNvSpPr/>
            <p:nvPr userDrawn="1"/>
          </p:nvSpPr>
          <p:spPr>
            <a:xfrm>
              <a:off x="9645690" y="6264274"/>
              <a:ext cx="2546310" cy="593726"/>
            </a:xfrm>
            <a:custGeom>
              <a:avLst/>
              <a:gdLst>
                <a:gd name="connsiteX0" fmla="*/ 593725 w 2546310"/>
                <a:gd name="connsiteY0" fmla="*/ 0 h 593726"/>
                <a:gd name="connsiteX1" fmla="*/ 2546310 w 2546310"/>
                <a:gd name="connsiteY1" fmla="*/ 0 h 593726"/>
                <a:gd name="connsiteX2" fmla="*/ 2546310 w 2546310"/>
                <a:gd name="connsiteY2" fmla="*/ 593726 h 593726"/>
                <a:gd name="connsiteX3" fmla="*/ 0 w 2546310"/>
                <a:gd name="connsiteY3" fmla="*/ 593726 h 593726"/>
                <a:gd name="connsiteX4" fmla="*/ 593725 w 2546310"/>
                <a:gd name="connsiteY4" fmla="*/ 0 h 5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10" h="593726">
                  <a:moveTo>
                    <a:pt x="593725" y="0"/>
                  </a:moveTo>
                  <a:lnTo>
                    <a:pt x="2546310" y="0"/>
                  </a:lnTo>
                  <a:lnTo>
                    <a:pt x="2546310" y="593726"/>
                  </a:lnTo>
                  <a:lnTo>
                    <a:pt x="0" y="593726"/>
                  </a:lnTo>
                  <a:lnTo>
                    <a:pt x="593725"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32" name="Group 31">
            <a:extLst>
              <a:ext uri="{FF2B5EF4-FFF2-40B4-BE49-F238E27FC236}">
                <a16:creationId xmlns:a16="http://schemas.microsoft.com/office/drawing/2014/main" id="{F707F54D-16C7-4DB0-A54F-4B95AF481433}"/>
              </a:ext>
            </a:extLst>
          </p:cNvPr>
          <p:cNvGrpSpPr/>
          <p:nvPr userDrawn="1"/>
        </p:nvGrpSpPr>
        <p:grpSpPr>
          <a:xfrm>
            <a:off x="-1" y="-1"/>
            <a:ext cx="304797" cy="304797"/>
            <a:chOff x="-1" y="-1"/>
            <a:chExt cx="304797" cy="304797"/>
          </a:xfrm>
        </p:grpSpPr>
        <p:sp>
          <p:nvSpPr>
            <p:cNvPr id="33" name="Rectangle 32">
              <a:extLst>
                <a:ext uri="{FF2B5EF4-FFF2-40B4-BE49-F238E27FC236}">
                  <a16:creationId xmlns:a16="http://schemas.microsoft.com/office/drawing/2014/main" id="{F2B56486-5AEA-4D8E-A389-974F6486147A}"/>
                </a:ext>
              </a:extLst>
            </p:cNvPr>
            <p:cNvSpPr/>
            <p:nvPr userDrawn="1"/>
          </p:nvSpPr>
          <p:spPr>
            <a:xfrm flipV="1">
              <a:off x="-1" y="-1"/>
              <a:ext cx="304797" cy="30479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276B54E-377E-46B0-9FF8-49033DF950BD}"/>
                </a:ext>
              </a:extLst>
            </p:cNvPr>
            <p:cNvGrpSpPr/>
            <p:nvPr userDrawn="1"/>
          </p:nvGrpSpPr>
          <p:grpSpPr>
            <a:xfrm>
              <a:off x="88317" y="103148"/>
              <a:ext cx="128160" cy="98498"/>
              <a:chOff x="88317" y="99577"/>
              <a:chExt cx="128160" cy="98498"/>
            </a:xfrm>
          </p:grpSpPr>
          <p:cxnSp>
            <p:nvCxnSpPr>
              <p:cNvPr id="35" name="Straight Connector 34">
                <a:extLst>
                  <a:ext uri="{FF2B5EF4-FFF2-40B4-BE49-F238E27FC236}">
                    <a16:creationId xmlns:a16="http://schemas.microsoft.com/office/drawing/2014/main" id="{6CEEC2D8-6D37-4F8F-8347-4931CFA7CD42}"/>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C5257E-B206-4131-96B4-5EFE461E02F8}"/>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3C3EC-46DB-4C91-99FD-44C290B07B50}"/>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8" name="Rectangle: Top Corners Rounded 37" hidden="1">
            <a:extLst>
              <a:ext uri="{FF2B5EF4-FFF2-40B4-BE49-F238E27FC236}">
                <a16:creationId xmlns:a16="http://schemas.microsoft.com/office/drawing/2014/main" id="{67177316-5128-4850-94B1-B9C3324B8D89}"/>
              </a:ext>
            </a:extLst>
          </p:cNvPr>
          <p:cNvSpPr/>
          <p:nvPr userDrawn="1"/>
        </p:nvSpPr>
        <p:spPr>
          <a:xfrm>
            <a:off x="9385738" y="-2"/>
            <a:ext cx="2506644" cy="389107"/>
          </a:xfrm>
          <a:prstGeom prst="round2SameRect">
            <a:avLst>
              <a:gd name="adj1" fmla="val 0"/>
              <a:gd name="adj2" fmla="val 353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1000" b="1" dirty="0">
                <a:solidFill>
                  <a:schemeClr val="bg1"/>
                </a:solidFill>
              </a:rPr>
              <a:t>PRESCRIPTION BENEFITS </a:t>
            </a:r>
          </a:p>
        </p:txBody>
      </p:sp>
    </p:spTree>
    <p:extLst>
      <p:ext uri="{BB962C8B-B14F-4D97-AF65-F5344CB8AC3E}">
        <p14:creationId xmlns:p14="http://schemas.microsoft.com/office/powerpoint/2010/main" val="16115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Ligh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dirty="0"/>
          </a:p>
        </p:txBody>
      </p:sp>
      <p:grpSp>
        <p:nvGrpSpPr>
          <p:cNvPr id="26" name="Group 25">
            <a:extLst>
              <a:ext uri="{FF2B5EF4-FFF2-40B4-BE49-F238E27FC236}">
                <a16:creationId xmlns:a16="http://schemas.microsoft.com/office/drawing/2014/main" id="{12C735FE-3147-4F63-B6D7-96A68FC940E8}"/>
              </a:ext>
            </a:extLst>
          </p:cNvPr>
          <p:cNvGrpSpPr/>
          <p:nvPr userDrawn="1"/>
        </p:nvGrpSpPr>
        <p:grpSpPr>
          <a:xfrm rot="5400000">
            <a:off x="-3276597" y="3276600"/>
            <a:ext cx="6858001" cy="304807"/>
            <a:chOff x="0" y="6264264"/>
            <a:chExt cx="12192000" cy="593736"/>
          </a:xfrm>
        </p:grpSpPr>
        <p:sp>
          <p:nvSpPr>
            <p:cNvPr id="27" name="Rectangle 26">
              <a:extLst>
                <a:ext uri="{FF2B5EF4-FFF2-40B4-BE49-F238E27FC236}">
                  <a16:creationId xmlns:a16="http://schemas.microsoft.com/office/drawing/2014/main" id="{B086251B-D74C-46DF-9486-268FA1752904}"/>
                </a:ext>
              </a:extLst>
            </p:cNvPr>
            <p:cNvSpPr/>
            <p:nvPr userDrawn="1"/>
          </p:nvSpPr>
          <p:spPr>
            <a:xfrm>
              <a:off x="0" y="6264274"/>
              <a:ext cx="12192000" cy="593726"/>
            </a:xfrm>
            <a:prstGeom prst="rect">
              <a:avLst/>
            </a:prstGeom>
            <a:solidFill>
              <a:srgbClr val="7EC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4FF67C6-CE7F-42FF-BD6A-820AA7E546CA}"/>
                </a:ext>
              </a:extLst>
            </p:cNvPr>
            <p:cNvSpPr/>
            <p:nvPr userDrawn="1"/>
          </p:nvSpPr>
          <p:spPr>
            <a:xfrm>
              <a:off x="1067673" y="6264274"/>
              <a:ext cx="4017866" cy="593726"/>
            </a:xfrm>
            <a:custGeom>
              <a:avLst/>
              <a:gdLst>
                <a:gd name="connsiteX0" fmla="*/ 380069 w 4017866"/>
                <a:gd name="connsiteY0" fmla="*/ 0 h 593726"/>
                <a:gd name="connsiteX1" fmla="*/ 3637797 w 4017866"/>
                <a:gd name="connsiteY1" fmla="*/ 0 h 593726"/>
                <a:gd name="connsiteX2" fmla="*/ 3694522 w 4017866"/>
                <a:gd name="connsiteY2" fmla="*/ 62413 h 593726"/>
                <a:gd name="connsiteX3" fmla="*/ 3929688 w 4017866"/>
                <a:gd name="connsiteY3" fmla="*/ 410679 h 593726"/>
                <a:gd name="connsiteX4" fmla="*/ 4017866 w 4017866"/>
                <a:gd name="connsiteY4" fmla="*/ 593726 h 593726"/>
                <a:gd name="connsiteX5" fmla="*/ 0 w 4017866"/>
                <a:gd name="connsiteY5" fmla="*/ 593726 h 593726"/>
                <a:gd name="connsiteX6" fmla="*/ 88178 w 4017866"/>
                <a:gd name="connsiteY6" fmla="*/ 410679 h 593726"/>
                <a:gd name="connsiteX7" fmla="*/ 323344 w 4017866"/>
                <a:gd name="connsiteY7" fmla="*/ 62413 h 593726"/>
                <a:gd name="connsiteX8" fmla="*/ 380069 w 4017866"/>
                <a:gd name="connsiteY8"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866" h="593726">
                  <a:moveTo>
                    <a:pt x="380069" y="0"/>
                  </a:moveTo>
                  <a:lnTo>
                    <a:pt x="3637797" y="0"/>
                  </a:lnTo>
                  <a:lnTo>
                    <a:pt x="3694522" y="62413"/>
                  </a:lnTo>
                  <a:cubicBezTo>
                    <a:pt x="3783556" y="170297"/>
                    <a:pt x="3862433" y="286873"/>
                    <a:pt x="3929688" y="410679"/>
                  </a:cubicBezTo>
                  <a:lnTo>
                    <a:pt x="4017866" y="593726"/>
                  </a:lnTo>
                  <a:lnTo>
                    <a:pt x="0" y="593726"/>
                  </a:lnTo>
                  <a:lnTo>
                    <a:pt x="88178" y="410679"/>
                  </a:lnTo>
                  <a:cubicBezTo>
                    <a:pt x="155434" y="286873"/>
                    <a:pt x="234310" y="170297"/>
                    <a:pt x="323344" y="62413"/>
                  </a:cubicBezTo>
                  <a:lnTo>
                    <a:pt x="380069" y="0"/>
                  </a:lnTo>
                  <a:close/>
                </a:path>
              </a:pathLst>
            </a:custGeom>
            <a:solidFill>
              <a:srgbClr val="B7D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Shape 28">
              <a:extLst>
                <a:ext uri="{FF2B5EF4-FFF2-40B4-BE49-F238E27FC236}">
                  <a16:creationId xmlns:a16="http://schemas.microsoft.com/office/drawing/2014/main" id="{0267FEF0-4F35-48FB-9B1E-69EAB9314870}"/>
                </a:ext>
              </a:extLst>
            </p:cNvPr>
            <p:cNvSpPr/>
            <p:nvPr userDrawn="1"/>
          </p:nvSpPr>
          <p:spPr>
            <a:xfrm>
              <a:off x="4705471" y="6264274"/>
              <a:ext cx="6121351" cy="593726"/>
            </a:xfrm>
            <a:custGeom>
              <a:avLst/>
              <a:gdLst>
                <a:gd name="connsiteX0" fmla="*/ 0 w 6121351"/>
                <a:gd name="connsiteY0" fmla="*/ 0 h 593726"/>
                <a:gd name="connsiteX1" fmla="*/ 6121351 w 6121351"/>
                <a:gd name="connsiteY1" fmla="*/ 0 h 593726"/>
                <a:gd name="connsiteX2" fmla="*/ 5527626 w 6121351"/>
                <a:gd name="connsiteY2" fmla="*/ 593726 h 593726"/>
                <a:gd name="connsiteX3" fmla="*/ 380069 w 6121351"/>
                <a:gd name="connsiteY3" fmla="*/ 593726 h 593726"/>
                <a:gd name="connsiteX4" fmla="*/ 291891 w 6121351"/>
                <a:gd name="connsiteY4" fmla="*/ 410679 h 593726"/>
                <a:gd name="connsiteX5" fmla="*/ 56725 w 6121351"/>
                <a:gd name="connsiteY5" fmla="*/ 62413 h 593726"/>
                <a:gd name="connsiteX6" fmla="*/ 0 w 6121351"/>
                <a:gd name="connsiteY6"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351" h="593726">
                  <a:moveTo>
                    <a:pt x="0" y="0"/>
                  </a:moveTo>
                  <a:lnTo>
                    <a:pt x="6121351" y="0"/>
                  </a:lnTo>
                  <a:lnTo>
                    <a:pt x="5527626" y="593726"/>
                  </a:lnTo>
                  <a:lnTo>
                    <a:pt x="380069" y="593726"/>
                  </a:lnTo>
                  <a:lnTo>
                    <a:pt x="291891" y="410679"/>
                  </a:lnTo>
                  <a:cubicBezTo>
                    <a:pt x="224636" y="286873"/>
                    <a:pt x="145759" y="170297"/>
                    <a:pt x="56725" y="62413"/>
                  </a:cubicBezTo>
                  <a:lnTo>
                    <a:pt x="0" y="0"/>
                  </a:lnTo>
                  <a:close/>
                </a:path>
              </a:pathLst>
            </a:custGeom>
            <a:solidFill>
              <a:srgbClr val="7EC3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E5D6A5A-1CC6-48C9-BD5E-2132CD186FA2}"/>
                </a:ext>
              </a:extLst>
            </p:cNvPr>
            <p:cNvSpPr/>
            <p:nvPr userDrawn="1"/>
          </p:nvSpPr>
          <p:spPr>
            <a:xfrm>
              <a:off x="9645690" y="6264274"/>
              <a:ext cx="2546310" cy="593726"/>
            </a:xfrm>
            <a:custGeom>
              <a:avLst/>
              <a:gdLst>
                <a:gd name="connsiteX0" fmla="*/ 593725 w 2546310"/>
                <a:gd name="connsiteY0" fmla="*/ 0 h 593726"/>
                <a:gd name="connsiteX1" fmla="*/ 2546310 w 2546310"/>
                <a:gd name="connsiteY1" fmla="*/ 0 h 593726"/>
                <a:gd name="connsiteX2" fmla="*/ 2546310 w 2546310"/>
                <a:gd name="connsiteY2" fmla="*/ 593726 h 593726"/>
                <a:gd name="connsiteX3" fmla="*/ 0 w 2546310"/>
                <a:gd name="connsiteY3" fmla="*/ 593726 h 593726"/>
                <a:gd name="connsiteX4" fmla="*/ 593725 w 2546310"/>
                <a:gd name="connsiteY4" fmla="*/ 0 h 5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10" h="593726">
                  <a:moveTo>
                    <a:pt x="593725" y="0"/>
                  </a:moveTo>
                  <a:lnTo>
                    <a:pt x="2546310" y="0"/>
                  </a:lnTo>
                  <a:lnTo>
                    <a:pt x="2546310" y="593726"/>
                  </a:lnTo>
                  <a:lnTo>
                    <a:pt x="0" y="593726"/>
                  </a:lnTo>
                  <a:lnTo>
                    <a:pt x="593725" y="0"/>
                  </a:lnTo>
                  <a:close/>
                </a:path>
              </a:pathLst>
            </a:custGeom>
            <a:solidFill>
              <a:srgbClr val="589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31" name="Group 30">
            <a:extLst>
              <a:ext uri="{FF2B5EF4-FFF2-40B4-BE49-F238E27FC236}">
                <a16:creationId xmlns:a16="http://schemas.microsoft.com/office/drawing/2014/main" id="{07D1B994-C54A-471F-8D58-33E538994D59}"/>
              </a:ext>
            </a:extLst>
          </p:cNvPr>
          <p:cNvGrpSpPr/>
          <p:nvPr userDrawn="1"/>
        </p:nvGrpSpPr>
        <p:grpSpPr>
          <a:xfrm>
            <a:off x="-1" y="-1"/>
            <a:ext cx="304797" cy="304797"/>
            <a:chOff x="-1" y="-1"/>
            <a:chExt cx="304797" cy="304797"/>
          </a:xfrm>
        </p:grpSpPr>
        <p:sp>
          <p:nvSpPr>
            <p:cNvPr id="32" name="Rectangle 31">
              <a:extLst>
                <a:ext uri="{FF2B5EF4-FFF2-40B4-BE49-F238E27FC236}">
                  <a16:creationId xmlns:a16="http://schemas.microsoft.com/office/drawing/2014/main" id="{F79C52D2-1F94-4068-AE33-BC6C91615014}"/>
                </a:ext>
              </a:extLst>
            </p:cNvPr>
            <p:cNvSpPr/>
            <p:nvPr userDrawn="1"/>
          </p:nvSpPr>
          <p:spPr>
            <a:xfrm flipV="1">
              <a:off x="-1" y="-1"/>
              <a:ext cx="304797" cy="304797"/>
            </a:xfrm>
            <a:prstGeom prst="rect">
              <a:avLst/>
            </a:prstGeom>
            <a:solidFill>
              <a:srgbClr val="589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843B498-D87B-43A6-A3A6-5463AAEAAD18}"/>
                </a:ext>
              </a:extLst>
            </p:cNvPr>
            <p:cNvGrpSpPr/>
            <p:nvPr userDrawn="1"/>
          </p:nvGrpSpPr>
          <p:grpSpPr>
            <a:xfrm>
              <a:off x="88317" y="103148"/>
              <a:ext cx="128160" cy="98498"/>
              <a:chOff x="88317" y="99577"/>
              <a:chExt cx="128160" cy="98498"/>
            </a:xfrm>
          </p:grpSpPr>
          <p:cxnSp>
            <p:nvCxnSpPr>
              <p:cNvPr id="34" name="Straight Connector 33">
                <a:extLst>
                  <a:ext uri="{FF2B5EF4-FFF2-40B4-BE49-F238E27FC236}">
                    <a16:creationId xmlns:a16="http://schemas.microsoft.com/office/drawing/2014/main" id="{63582FD9-B718-4D92-A705-5313F5A45600}"/>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1D1260-6729-4796-9607-70E8985BD4F4}"/>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CF6B04-E60F-40D3-AC38-8DF7EE0F50A4}"/>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7" name="Rectangle: Top Corners Rounded 36" hidden="1">
            <a:extLst>
              <a:ext uri="{FF2B5EF4-FFF2-40B4-BE49-F238E27FC236}">
                <a16:creationId xmlns:a16="http://schemas.microsoft.com/office/drawing/2014/main" id="{1C7C450A-A017-4DB0-A97C-BC4ECDAD481F}"/>
              </a:ext>
            </a:extLst>
          </p:cNvPr>
          <p:cNvSpPr/>
          <p:nvPr userDrawn="1"/>
        </p:nvSpPr>
        <p:spPr>
          <a:xfrm>
            <a:off x="9385738" y="-2"/>
            <a:ext cx="2506644" cy="389107"/>
          </a:xfrm>
          <a:prstGeom prst="round2SameRect">
            <a:avLst>
              <a:gd name="adj1" fmla="val 0"/>
              <a:gd name="adj2" fmla="val 35313"/>
            </a:avLst>
          </a:prstGeom>
          <a:solidFill>
            <a:srgbClr val="9BC64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800" b="1" dirty="0">
                <a:solidFill>
                  <a:schemeClr val="bg1"/>
                </a:solidFill>
              </a:rPr>
              <a:t>SECTION HERE</a:t>
            </a:r>
            <a:endParaRPr lang="en-US" sz="800" b="1" dirty="0">
              <a:solidFill>
                <a:schemeClr val="bg1"/>
              </a:solidFill>
            </a:endParaRPr>
          </a:p>
        </p:txBody>
      </p:sp>
    </p:spTree>
    <p:extLst>
      <p:ext uri="{BB962C8B-B14F-4D97-AF65-F5344CB8AC3E}">
        <p14:creationId xmlns:p14="http://schemas.microsoft.com/office/powerpoint/2010/main" val="40444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Secondary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dirty="0"/>
          </a:p>
        </p:txBody>
      </p:sp>
      <p:grpSp>
        <p:nvGrpSpPr>
          <p:cNvPr id="26" name="Group 25">
            <a:extLst>
              <a:ext uri="{FF2B5EF4-FFF2-40B4-BE49-F238E27FC236}">
                <a16:creationId xmlns:a16="http://schemas.microsoft.com/office/drawing/2014/main" id="{12C735FE-3147-4F63-B6D7-96A68FC940E8}"/>
              </a:ext>
            </a:extLst>
          </p:cNvPr>
          <p:cNvGrpSpPr/>
          <p:nvPr userDrawn="1"/>
        </p:nvGrpSpPr>
        <p:grpSpPr>
          <a:xfrm rot="5400000">
            <a:off x="-3276601" y="3276603"/>
            <a:ext cx="6858001" cy="304802"/>
            <a:chOff x="0" y="6264274"/>
            <a:chExt cx="12192000" cy="593726"/>
          </a:xfrm>
        </p:grpSpPr>
        <p:sp>
          <p:nvSpPr>
            <p:cNvPr id="27" name="Rectangle 26">
              <a:extLst>
                <a:ext uri="{FF2B5EF4-FFF2-40B4-BE49-F238E27FC236}">
                  <a16:creationId xmlns:a16="http://schemas.microsoft.com/office/drawing/2014/main" id="{B086251B-D74C-46DF-9486-268FA1752904}"/>
                </a:ext>
              </a:extLst>
            </p:cNvPr>
            <p:cNvSpPr/>
            <p:nvPr userDrawn="1"/>
          </p:nvSpPr>
          <p:spPr>
            <a:xfrm>
              <a:off x="0" y="6264274"/>
              <a:ext cx="12192000" cy="593726"/>
            </a:xfrm>
            <a:prstGeom prst="rect">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4FF67C6-CE7F-42FF-BD6A-820AA7E546CA}"/>
                </a:ext>
              </a:extLst>
            </p:cNvPr>
            <p:cNvSpPr/>
            <p:nvPr userDrawn="1"/>
          </p:nvSpPr>
          <p:spPr>
            <a:xfrm>
              <a:off x="1067673" y="6264274"/>
              <a:ext cx="4017866" cy="593726"/>
            </a:xfrm>
            <a:custGeom>
              <a:avLst/>
              <a:gdLst>
                <a:gd name="connsiteX0" fmla="*/ 380069 w 4017866"/>
                <a:gd name="connsiteY0" fmla="*/ 0 h 593726"/>
                <a:gd name="connsiteX1" fmla="*/ 3637797 w 4017866"/>
                <a:gd name="connsiteY1" fmla="*/ 0 h 593726"/>
                <a:gd name="connsiteX2" fmla="*/ 3694522 w 4017866"/>
                <a:gd name="connsiteY2" fmla="*/ 62413 h 593726"/>
                <a:gd name="connsiteX3" fmla="*/ 3929688 w 4017866"/>
                <a:gd name="connsiteY3" fmla="*/ 410679 h 593726"/>
                <a:gd name="connsiteX4" fmla="*/ 4017866 w 4017866"/>
                <a:gd name="connsiteY4" fmla="*/ 593726 h 593726"/>
                <a:gd name="connsiteX5" fmla="*/ 0 w 4017866"/>
                <a:gd name="connsiteY5" fmla="*/ 593726 h 593726"/>
                <a:gd name="connsiteX6" fmla="*/ 88178 w 4017866"/>
                <a:gd name="connsiteY6" fmla="*/ 410679 h 593726"/>
                <a:gd name="connsiteX7" fmla="*/ 323344 w 4017866"/>
                <a:gd name="connsiteY7" fmla="*/ 62413 h 593726"/>
                <a:gd name="connsiteX8" fmla="*/ 380069 w 4017866"/>
                <a:gd name="connsiteY8"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866" h="593726">
                  <a:moveTo>
                    <a:pt x="380069" y="0"/>
                  </a:moveTo>
                  <a:lnTo>
                    <a:pt x="3637797" y="0"/>
                  </a:lnTo>
                  <a:lnTo>
                    <a:pt x="3694522" y="62413"/>
                  </a:lnTo>
                  <a:cubicBezTo>
                    <a:pt x="3783556" y="170297"/>
                    <a:pt x="3862433" y="286873"/>
                    <a:pt x="3929688" y="410679"/>
                  </a:cubicBezTo>
                  <a:lnTo>
                    <a:pt x="4017866" y="593726"/>
                  </a:lnTo>
                  <a:lnTo>
                    <a:pt x="0" y="593726"/>
                  </a:lnTo>
                  <a:lnTo>
                    <a:pt x="88178" y="410679"/>
                  </a:lnTo>
                  <a:cubicBezTo>
                    <a:pt x="155434" y="286873"/>
                    <a:pt x="234310" y="170297"/>
                    <a:pt x="323344" y="62413"/>
                  </a:cubicBezTo>
                  <a:lnTo>
                    <a:pt x="380069" y="0"/>
                  </a:lnTo>
                  <a:close/>
                </a:path>
              </a:pathLst>
            </a:cu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Shape 28">
              <a:extLst>
                <a:ext uri="{FF2B5EF4-FFF2-40B4-BE49-F238E27FC236}">
                  <a16:creationId xmlns:a16="http://schemas.microsoft.com/office/drawing/2014/main" id="{0267FEF0-4F35-48FB-9B1E-69EAB9314870}"/>
                </a:ext>
              </a:extLst>
            </p:cNvPr>
            <p:cNvSpPr/>
            <p:nvPr userDrawn="1"/>
          </p:nvSpPr>
          <p:spPr>
            <a:xfrm>
              <a:off x="4705471" y="6264274"/>
              <a:ext cx="6121350" cy="593726"/>
            </a:xfrm>
            <a:custGeom>
              <a:avLst/>
              <a:gdLst>
                <a:gd name="connsiteX0" fmla="*/ 0 w 6121351"/>
                <a:gd name="connsiteY0" fmla="*/ 0 h 593726"/>
                <a:gd name="connsiteX1" fmla="*/ 6121351 w 6121351"/>
                <a:gd name="connsiteY1" fmla="*/ 0 h 593726"/>
                <a:gd name="connsiteX2" fmla="*/ 5527626 w 6121351"/>
                <a:gd name="connsiteY2" fmla="*/ 593726 h 593726"/>
                <a:gd name="connsiteX3" fmla="*/ 380069 w 6121351"/>
                <a:gd name="connsiteY3" fmla="*/ 593726 h 593726"/>
                <a:gd name="connsiteX4" fmla="*/ 291891 w 6121351"/>
                <a:gd name="connsiteY4" fmla="*/ 410679 h 593726"/>
                <a:gd name="connsiteX5" fmla="*/ 56725 w 6121351"/>
                <a:gd name="connsiteY5" fmla="*/ 62413 h 593726"/>
                <a:gd name="connsiteX6" fmla="*/ 0 w 6121351"/>
                <a:gd name="connsiteY6"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351" h="593726">
                  <a:moveTo>
                    <a:pt x="0" y="0"/>
                  </a:moveTo>
                  <a:lnTo>
                    <a:pt x="6121351" y="0"/>
                  </a:lnTo>
                  <a:lnTo>
                    <a:pt x="5527626" y="593726"/>
                  </a:lnTo>
                  <a:lnTo>
                    <a:pt x="380069" y="593726"/>
                  </a:lnTo>
                  <a:lnTo>
                    <a:pt x="291891" y="410679"/>
                  </a:lnTo>
                  <a:cubicBezTo>
                    <a:pt x="224636" y="286873"/>
                    <a:pt x="145759" y="170297"/>
                    <a:pt x="56725" y="62413"/>
                  </a:cubicBezTo>
                  <a:lnTo>
                    <a:pt x="0" y="0"/>
                  </a:lnTo>
                  <a:close/>
                </a:path>
              </a:pathLst>
            </a:cu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E5D6A5A-1CC6-48C9-BD5E-2132CD186FA2}"/>
                </a:ext>
              </a:extLst>
            </p:cNvPr>
            <p:cNvSpPr/>
            <p:nvPr userDrawn="1"/>
          </p:nvSpPr>
          <p:spPr>
            <a:xfrm>
              <a:off x="9645690" y="6264274"/>
              <a:ext cx="2546310" cy="593726"/>
            </a:xfrm>
            <a:custGeom>
              <a:avLst/>
              <a:gdLst>
                <a:gd name="connsiteX0" fmla="*/ 593725 w 2546310"/>
                <a:gd name="connsiteY0" fmla="*/ 0 h 593726"/>
                <a:gd name="connsiteX1" fmla="*/ 2546310 w 2546310"/>
                <a:gd name="connsiteY1" fmla="*/ 0 h 593726"/>
                <a:gd name="connsiteX2" fmla="*/ 2546310 w 2546310"/>
                <a:gd name="connsiteY2" fmla="*/ 593726 h 593726"/>
                <a:gd name="connsiteX3" fmla="*/ 0 w 2546310"/>
                <a:gd name="connsiteY3" fmla="*/ 593726 h 593726"/>
                <a:gd name="connsiteX4" fmla="*/ 593725 w 2546310"/>
                <a:gd name="connsiteY4" fmla="*/ 0 h 5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10" h="593726">
                  <a:moveTo>
                    <a:pt x="593725" y="0"/>
                  </a:moveTo>
                  <a:lnTo>
                    <a:pt x="2546310" y="0"/>
                  </a:lnTo>
                  <a:lnTo>
                    <a:pt x="2546310" y="593726"/>
                  </a:lnTo>
                  <a:lnTo>
                    <a:pt x="0" y="593726"/>
                  </a:lnTo>
                  <a:lnTo>
                    <a:pt x="593725" y="0"/>
                  </a:lnTo>
                  <a:close/>
                </a:path>
              </a:pathLst>
            </a:custGeom>
            <a:solidFill>
              <a:srgbClr val="91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31" name="Group 30">
            <a:extLst>
              <a:ext uri="{FF2B5EF4-FFF2-40B4-BE49-F238E27FC236}">
                <a16:creationId xmlns:a16="http://schemas.microsoft.com/office/drawing/2014/main" id="{07D1B994-C54A-471F-8D58-33E538994D59}"/>
              </a:ext>
            </a:extLst>
          </p:cNvPr>
          <p:cNvGrpSpPr/>
          <p:nvPr userDrawn="1"/>
        </p:nvGrpSpPr>
        <p:grpSpPr>
          <a:xfrm>
            <a:off x="-1" y="-1"/>
            <a:ext cx="304797" cy="304797"/>
            <a:chOff x="-1" y="-1"/>
            <a:chExt cx="304797" cy="304797"/>
          </a:xfrm>
        </p:grpSpPr>
        <p:sp>
          <p:nvSpPr>
            <p:cNvPr id="32" name="Rectangle 31">
              <a:extLst>
                <a:ext uri="{FF2B5EF4-FFF2-40B4-BE49-F238E27FC236}">
                  <a16:creationId xmlns:a16="http://schemas.microsoft.com/office/drawing/2014/main" id="{F79C52D2-1F94-4068-AE33-BC6C91615014}"/>
                </a:ext>
              </a:extLst>
            </p:cNvPr>
            <p:cNvSpPr/>
            <p:nvPr userDrawn="1"/>
          </p:nvSpPr>
          <p:spPr>
            <a:xfrm flipV="1">
              <a:off x="-1" y="-1"/>
              <a:ext cx="304797" cy="304797"/>
            </a:xfrm>
            <a:prstGeom prst="rect">
              <a:avLst/>
            </a:prstGeom>
            <a:solidFill>
              <a:srgbClr val="602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843B498-D87B-43A6-A3A6-5463AAEAAD18}"/>
                </a:ext>
              </a:extLst>
            </p:cNvPr>
            <p:cNvGrpSpPr/>
            <p:nvPr userDrawn="1"/>
          </p:nvGrpSpPr>
          <p:grpSpPr>
            <a:xfrm>
              <a:off x="88317" y="103148"/>
              <a:ext cx="128160" cy="98498"/>
              <a:chOff x="88317" y="99577"/>
              <a:chExt cx="128160" cy="98498"/>
            </a:xfrm>
          </p:grpSpPr>
          <p:cxnSp>
            <p:nvCxnSpPr>
              <p:cNvPr id="34" name="Straight Connector 33">
                <a:extLst>
                  <a:ext uri="{FF2B5EF4-FFF2-40B4-BE49-F238E27FC236}">
                    <a16:creationId xmlns:a16="http://schemas.microsoft.com/office/drawing/2014/main" id="{63582FD9-B718-4D92-A705-5313F5A45600}"/>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1D1260-6729-4796-9607-70E8985BD4F4}"/>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CF6B04-E60F-40D3-AC38-8DF7EE0F50A4}"/>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7" name="Rectangle: Top Corners Rounded 36" hidden="1">
            <a:extLst>
              <a:ext uri="{FF2B5EF4-FFF2-40B4-BE49-F238E27FC236}">
                <a16:creationId xmlns:a16="http://schemas.microsoft.com/office/drawing/2014/main" id="{1C7C450A-A017-4DB0-A97C-BC4ECDAD481F}"/>
              </a:ext>
            </a:extLst>
          </p:cNvPr>
          <p:cNvSpPr/>
          <p:nvPr userDrawn="1"/>
        </p:nvSpPr>
        <p:spPr>
          <a:xfrm>
            <a:off x="9385738" y="-2"/>
            <a:ext cx="2506644" cy="389107"/>
          </a:xfrm>
          <a:prstGeom prst="round2SameRect">
            <a:avLst>
              <a:gd name="adj1" fmla="val 0"/>
              <a:gd name="adj2" fmla="val 35313"/>
            </a:avLst>
          </a:prstGeom>
          <a:solidFill>
            <a:srgbClr val="9BC64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800" b="1" dirty="0">
                <a:solidFill>
                  <a:schemeClr val="bg1"/>
                </a:solidFill>
              </a:rPr>
              <a:t>SECTION HERE</a:t>
            </a:r>
            <a:endParaRPr lang="en-US" sz="800" b="1" dirty="0">
              <a:solidFill>
                <a:schemeClr val="bg1"/>
              </a:solidFill>
            </a:endParaRPr>
          </a:p>
        </p:txBody>
      </p:sp>
    </p:spTree>
    <p:extLst>
      <p:ext uri="{BB962C8B-B14F-4D97-AF65-F5344CB8AC3E}">
        <p14:creationId xmlns:p14="http://schemas.microsoft.com/office/powerpoint/2010/main" val="255982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dirty="0"/>
          </a:p>
        </p:txBody>
      </p:sp>
      <p:sp>
        <p:nvSpPr>
          <p:cNvPr id="4" name="Rectangle: Top Corners Rounded 3" hidden="1">
            <a:extLst>
              <a:ext uri="{FF2B5EF4-FFF2-40B4-BE49-F238E27FC236}">
                <a16:creationId xmlns:a16="http://schemas.microsoft.com/office/drawing/2014/main" id="{5A46739B-7369-4E93-A5BA-17F6CDF8A294}"/>
              </a:ext>
            </a:extLst>
          </p:cNvPr>
          <p:cNvSpPr/>
          <p:nvPr userDrawn="1"/>
        </p:nvSpPr>
        <p:spPr>
          <a:xfrm>
            <a:off x="9385738" y="-2"/>
            <a:ext cx="2506644" cy="389107"/>
          </a:xfrm>
          <a:prstGeom prst="round2SameRect">
            <a:avLst>
              <a:gd name="adj1" fmla="val 0"/>
              <a:gd name="adj2" fmla="val 353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1000" b="1" dirty="0">
                <a:solidFill>
                  <a:schemeClr val="bg1"/>
                </a:solidFill>
              </a:rPr>
              <a:t>ABOUT HEALTHPARTNERS </a:t>
            </a:r>
          </a:p>
        </p:txBody>
      </p:sp>
    </p:spTree>
    <p:extLst>
      <p:ext uri="{BB962C8B-B14F-4D97-AF65-F5344CB8AC3E}">
        <p14:creationId xmlns:p14="http://schemas.microsoft.com/office/powerpoint/2010/main" val="219676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Secondary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dirty="0"/>
          </a:p>
        </p:txBody>
      </p:sp>
      <p:grpSp>
        <p:nvGrpSpPr>
          <p:cNvPr id="26" name="Group 25">
            <a:extLst>
              <a:ext uri="{FF2B5EF4-FFF2-40B4-BE49-F238E27FC236}">
                <a16:creationId xmlns:a16="http://schemas.microsoft.com/office/drawing/2014/main" id="{12C735FE-3147-4F63-B6D7-96A68FC940E8}"/>
              </a:ext>
            </a:extLst>
          </p:cNvPr>
          <p:cNvGrpSpPr/>
          <p:nvPr userDrawn="1"/>
        </p:nvGrpSpPr>
        <p:grpSpPr>
          <a:xfrm rot="5400000">
            <a:off x="-3276601" y="3276603"/>
            <a:ext cx="6858001" cy="304802"/>
            <a:chOff x="0" y="6264274"/>
            <a:chExt cx="12192000" cy="593726"/>
          </a:xfrm>
        </p:grpSpPr>
        <p:sp>
          <p:nvSpPr>
            <p:cNvPr id="27" name="Rectangle 26">
              <a:extLst>
                <a:ext uri="{FF2B5EF4-FFF2-40B4-BE49-F238E27FC236}">
                  <a16:creationId xmlns:a16="http://schemas.microsoft.com/office/drawing/2014/main" id="{B086251B-D74C-46DF-9486-268FA1752904}"/>
                </a:ext>
              </a:extLst>
            </p:cNvPr>
            <p:cNvSpPr/>
            <p:nvPr userDrawn="1"/>
          </p:nvSpPr>
          <p:spPr>
            <a:xfrm>
              <a:off x="0" y="6264274"/>
              <a:ext cx="12192000" cy="593726"/>
            </a:xfrm>
            <a:prstGeom prst="rect">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4FF67C6-CE7F-42FF-BD6A-820AA7E546CA}"/>
                </a:ext>
              </a:extLst>
            </p:cNvPr>
            <p:cNvSpPr/>
            <p:nvPr userDrawn="1"/>
          </p:nvSpPr>
          <p:spPr>
            <a:xfrm>
              <a:off x="1067673" y="6264274"/>
              <a:ext cx="4017866" cy="593726"/>
            </a:xfrm>
            <a:custGeom>
              <a:avLst/>
              <a:gdLst>
                <a:gd name="connsiteX0" fmla="*/ 380069 w 4017866"/>
                <a:gd name="connsiteY0" fmla="*/ 0 h 593726"/>
                <a:gd name="connsiteX1" fmla="*/ 3637797 w 4017866"/>
                <a:gd name="connsiteY1" fmla="*/ 0 h 593726"/>
                <a:gd name="connsiteX2" fmla="*/ 3694522 w 4017866"/>
                <a:gd name="connsiteY2" fmla="*/ 62413 h 593726"/>
                <a:gd name="connsiteX3" fmla="*/ 3929688 w 4017866"/>
                <a:gd name="connsiteY3" fmla="*/ 410679 h 593726"/>
                <a:gd name="connsiteX4" fmla="*/ 4017866 w 4017866"/>
                <a:gd name="connsiteY4" fmla="*/ 593726 h 593726"/>
                <a:gd name="connsiteX5" fmla="*/ 0 w 4017866"/>
                <a:gd name="connsiteY5" fmla="*/ 593726 h 593726"/>
                <a:gd name="connsiteX6" fmla="*/ 88178 w 4017866"/>
                <a:gd name="connsiteY6" fmla="*/ 410679 h 593726"/>
                <a:gd name="connsiteX7" fmla="*/ 323344 w 4017866"/>
                <a:gd name="connsiteY7" fmla="*/ 62413 h 593726"/>
                <a:gd name="connsiteX8" fmla="*/ 380069 w 4017866"/>
                <a:gd name="connsiteY8"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866" h="593726">
                  <a:moveTo>
                    <a:pt x="380069" y="0"/>
                  </a:moveTo>
                  <a:lnTo>
                    <a:pt x="3637797" y="0"/>
                  </a:lnTo>
                  <a:lnTo>
                    <a:pt x="3694522" y="62413"/>
                  </a:lnTo>
                  <a:cubicBezTo>
                    <a:pt x="3783556" y="170297"/>
                    <a:pt x="3862433" y="286873"/>
                    <a:pt x="3929688" y="410679"/>
                  </a:cubicBezTo>
                  <a:lnTo>
                    <a:pt x="4017866" y="593726"/>
                  </a:lnTo>
                  <a:lnTo>
                    <a:pt x="0" y="593726"/>
                  </a:lnTo>
                  <a:lnTo>
                    <a:pt x="88178" y="410679"/>
                  </a:lnTo>
                  <a:cubicBezTo>
                    <a:pt x="155434" y="286873"/>
                    <a:pt x="234310" y="170297"/>
                    <a:pt x="323344" y="62413"/>
                  </a:cubicBezTo>
                  <a:lnTo>
                    <a:pt x="380069" y="0"/>
                  </a:lnTo>
                  <a:close/>
                </a:path>
              </a:pathLst>
            </a:cu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Shape 28">
              <a:extLst>
                <a:ext uri="{FF2B5EF4-FFF2-40B4-BE49-F238E27FC236}">
                  <a16:creationId xmlns:a16="http://schemas.microsoft.com/office/drawing/2014/main" id="{0267FEF0-4F35-48FB-9B1E-69EAB9314870}"/>
                </a:ext>
              </a:extLst>
            </p:cNvPr>
            <p:cNvSpPr/>
            <p:nvPr userDrawn="1"/>
          </p:nvSpPr>
          <p:spPr>
            <a:xfrm>
              <a:off x="4705471" y="6264274"/>
              <a:ext cx="6121350" cy="593726"/>
            </a:xfrm>
            <a:custGeom>
              <a:avLst/>
              <a:gdLst>
                <a:gd name="connsiteX0" fmla="*/ 0 w 6121351"/>
                <a:gd name="connsiteY0" fmla="*/ 0 h 593726"/>
                <a:gd name="connsiteX1" fmla="*/ 6121351 w 6121351"/>
                <a:gd name="connsiteY1" fmla="*/ 0 h 593726"/>
                <a:gd name="connsiteX2" fmla="*/ 5527626 w 6121351"/>
                <a:gd name="connsiteY2" fmla="*/ 593726 h 593726"/>
                <a:gd name="connsiteX3" fmla="*/ 380069 w 6121351"/>
                <a:gd name="connsiteY3" fmla="*/ 593726 h 593726"/>
                <a:gd name="connsiteX4" fmla="*/ 291891 w 6121351"/>
                <a:gd name="connsiteY4" fmla="*/ 410679 h 593726"/>
                <a:gd name="connsiteX5" fmla="*/ 56725 w 6121351"/>
                <a:gd name="connsiteY5" fmla="*/ 62413 h 593726"/>
                <a:gd name="connsiteX6" fmla="*/ 0 w 6121351"/>
                <a:gd name="connsiteY6"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351" h="593726">
                  <a:moveTo>
                    <a:pt x="0" y="0"/>
                  </a:moveTo>
                  <a:lnTo>
                    <a:pt x="6121351" y="0"/>
                  </a:lnTo>
                  <a:lnTo>
                    <a:pt x="5527626" y="593726"/>
                  </a:lnTo>
                  <a:lnTo>
                    <a:pt x="380069" y="593726"/>
                  </a:lnTo>
                  <a:lnTo>
                    <a:pt x="291891" y="410679"/>
                  </a:lnTo>
                  <a:cubicBezTo>
                    <a:pt x="224636" y="286873"/>
                    <a:pt x="145759" y="170297"/>
                    <a:pt x="56725" y="62413"/>
                  </a:cubicBezTo>
                  <a:lnTo>
                    <a:pt x="0" y="0"/>
                  </a:lnTo>
                  <a:close/>
                </a:path>
              </a:pathLst>
            </a:cu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E5D6A5A-1CC6-48C9-BD5E-2132CD186FA2}"/>
                </a:ext>
              </a:extLst>
            </p:cNvPr>
            <p:cNvSpPr/>
            <p:nvPr userDrawn="1"/>
          </p:nvSpPr>
          <p:spPr>
            <a:xfrm>
              <a:off x="9645690" y="6264274"/>
              <a:ext cx="2546310" cy="593726"/>
            </a:xfrm>
            <a:custGeom>
              <a:avLst/>
              <a:gdLst>
                <a:gd name="connsiteX0" fmla="*/ 593725 w 2546310"/>
                <a:gd name="connsiteY0" fmla="*/ 0 h 593726"/>
                <a:gd name="connsiteX1" fmla="*/ 2546310 w 2546310"/>
                <a:gd name="connsiteY1" fmla="*/ 0 h 593726"/>
                <a:gd name="connsiteX2" fmla="*/ 2546310 w 2546310"/>
                <a:gd name="connsiteY2" fmla="*/ 593726 h 593726"/>
                <a:gd name="connsiteX3" fmla="*/ 0 w 2546310"/>
                <a:gd name="connsiteY3" fmla="*/ 593726 h 593726"/>
                <a:gd name="connsiteX4" fmla="*/ 593725 w 2546310"/>
                <a:gd name="connsiteY4" fmla="*/ 0 h 5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10" h="593726">
                  <a:moveTo>
                    <a:pt x="593725" y="0"/>
                  </a:moveTo>
                  <a:lnTo>
                    <a:pt x="2546310" y="0"/>
                  </a:lnTo>
                  <a:lnTo>
                    <a:pt x="2546310" y="593726"/>
                  </a:lnTo>
                  <a:lnTo>
                    <a:pt x="0" y="593726"/>
                  </a:lnTo>
                  <a:lnTo>
                    <a:pt x="593725" y="0"/>
                  </a:lnTo>
                  <a:close/>
                </a:path>
              </a:pathLst>
            </a:custGeom>
            <a:solidFill>
              <a:srgbClr val="91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31" name="Group 30">
            <a:extLst>
              <a:ext uri="{FF2B5EF4-FFF2-40B4-BE49-F238E27FC236}">
                <a16:creationId xmlns:a16="http://schemas.microsoft.com/office/drawing/2014/main" id="{07D1B994-C54A-471F-8D58-33E538994D59}"/>
              </a:ext>
            </a:extLst>
          </p:cNvPr>
          <p:cNvGrpSpPr/>
          <p:nvPr userDrawn="1"/>
        </p:nvGrpSpPr>
        <p:grpSpPr>
          <a:xfrm>
            <a:off x="-1" y="-1"/>
            <a:ext cx="304797" cy="304797"/>
            <a:chOff x="-1" y="-1"/>
            <a:chExt cx="304797" cy="304797"/>
          </a:xfrm>
        </p:grpSpPr>
        <p:sp>
          <p:nvSpPr>
            <p:cNvPr id="32" name="Rectangle 31">
              <a:extLst>
                <a:ext uri="{FF2B5EF4-FFF2-40B4-BE49-F238E27FC236}">
                  <a16:creationId xmlns:a16="http://schemas.microsoft.com/office/drawing/2014/main" id="{F79C52D2-1F94-4068-AE33-BC6C91615014}"/>
                </a:ext>
              </a:extLst>
            </p:cNvPr>
            <p:cNvSpPr/>
            <p:nvPr userDrawn="1"/>
          </p:nvSpPr>
          <p:spPr>
            <a:xfrm flipV="1">
              <a:off x="-1" y="-1"/>
              <a:ext cx="304797" cy="304797"/>
            </a:xfrm>
            <a:prstGeom prst="rect">
              <a:avLst/>
            </a:prstGeom>
            <a:solidFill>
              <a:srgbClr val="602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843B498-D87B-43A6-A3A6-5463AAEAAD18}"/>
                </a:ext>
              </a:extLst>
            </p:cNvPr>
            <p:cNvGrpSpPr/>
            <p:nvPr userDrawn="1"/>
          </p:nvGrpSpPr>
          <p:grpSpPr>
            <a:xfrm>
              <a:off x="88317" y="103148"/>
              <a:ext cx="128160" cy="98498"/>
              <a:chOff x="88317" y="99577"/>
              <a:chExt cx="128160" cy="98498"/>
            </a:xfrm>
          </p:grpSpPr>
          <p:cxnSp>
            <p:nvCxnSpPr>
              <p:cNvPr id="34" name="Straight Connector 33">
                <a:extLst>
                  <a:ext uri="{FF2B5EF4-FFF2-40B4-BE49-F238E27FC236}">
                    <a16:creationId xmlns:a16="http://schemas.microsoft.com/office/drawing/2014/main" id="{63582FD9-B718-4D92-A705-5313F5A45600}"/>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1D1260-6729-4796-9607-70E8985BD4F4}"/>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CF6B04-E60F-40D3-AC38-8DF7EE0F50A4}"/>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7" name="Rectangle: Top Corners Rounded 36" hidden="1">
            <a:extLst>
              <a:ext uri="{FF2B5EF4-FFF2-40B4-BE49-F238E27FC236}">
                <a16:creationId xmlns:a16="http://schemas.microsoft.com/office/drawing/2014/main" id="{1C7C450A-A017-4DB0-A97C-BC4ECDAD481F}"/>
              </a:ext>
            </a:extLst>
          </p:cNvPr>
          <p:cNvSpPr/>
          <p:nvPr userDrawn="1"/>
        </p:nvSpPr>
        <p:spPr>
          <a:xfrm>
            <a:off x="9385738" y="-2"/>
            <a:ext cx="2506644" cy="389107"/>
          </a:xfrm>
          <a:prstGeom prst="round2SameRect">
            <a:avLst>
              <a:gd name="adj1" fmla="val 0"/>
              <a:gd name="adj2" fmla="val 35313"/>
            </a:avLst>
          </a:prstGeom>
          <a:solidFill>
            <a:srgbClr val="9BC64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800" b="1" dirty="0">
                <a:solidFill>
                  <a:schemeClr val="bg1"/>
                </a:solidFill>
              </a:rPr>
              <a:t>SECTION HERE</a:t>
            </a:r>
            <a:endParaRPr lang="en-US" sz="800" b="1" dirty="0">
              <a:solidFill>
                <a:schemeClr val="bg1"/>
              </a:solidFill>
            </a:endParaRPr>
          </a:p>
        </p:txBody>
      </p:sp>
    </p:spTree>
    <p:extLst>
      <p:ext uri="{BB962C8B-B14F-4D97-AF65-F5344CB8AC3E}">
        <p14:creationId xmlns:p14="http://schemas.microsoft.com/office/powerpoint/2010/main" val="88755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vider- blue">
    <p:bg>
      <p:bgPr>
        <a:solidFill>
          <a:schemeClr val="accent3"/>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457200" y="-85834"/>
            <a:ext cx="11277600" cy="1156944"/>
          </a:xfrm>
          <a:prstGeom prst="rect">
            <a:avLst/>
          </a:prstGeom>
        </p:spPr>
        <p:txBody>
          <a:bodyPr lIns="0" tIns="0" rIns="0" bIns="0" anchor="b" anchorCtr="0">
            <a:noAutofit/>
          </a:bodyPr>
          <a:lstStyle>
            <a:lvl1pPr algn="l">
              <a:lnSpc>
                <a:spcPts val="4400"/>
              </a:lnSpc>
              <a:defRPr sz="4400" b="1" cap="none" baseline="0">
                <a:solidFill>
                  <a:schemeClr val="bg1"/>
                </a:solidFill>
                <a:latin typeface="+mn-lt"/>
              </a:defRPr>
            </a:lvl1pPr>
          </a:lstStyle>
          <a:p>
            <a:r>
              <a:rPr lang="en-US" dirty="0"/>
              <a:t>Table of Contents Slide</a:t>
            </a:r>
          </a:p>
        </p:txBody>
      </p:sp>
    </p:spTree>
    <p:extLst>
      <p:ext uri="{BB962C8B-B14F-4D97-AF65-F5344CB8AC3E}">
        <p14:creationId xmlns:p14="http://schemas.microsoft.com/office/powerpoint/2010/main" val="354026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vider- purple">
    <p:bg>
      <p:bgPr>
        <a:solidFill>
          <a:schemeClr val="accent2"/>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609600" y="3628916"/>
            <a:ext cx="6619875" cy="1156944"/>
          </a:xfrm>
          <a:prstGeom prst="rect">
            <a:avLst/>
          </a:prstGeom>
        </p:spPr>
        <p:txBody>
          <a:bodyPr lIns="0" tIns="0" rIns="0" bIns="0" anchor="b" anchorCtr="0">
            <a:noAutofit/>
          </a:bodyPr>
          <a:lstStyle>
            <a:lvl1pPr algn="l">
              <a:lnSpc>
                <a:spcPts val="4400"/>
              </a:lnSpc>
              <a:defRPr sz="4400" b="1" cap="none" baseline="0">
                <a:solidFill>
                  <a:schemeClr val="bg2"/>
                </a:solidFill>
                <a:latin typeface="+mn-lt"/>
              </a:defRPr>
            </a:lvl1pPr>
          </a:lstStyle>
          <a:p>
            <a:r>
              <a:rPr lang="en-US" dirty="0"/>
              <a:t>Divider slide</a:t>
            </a:r>
          </a:p>
        </p:txBody>
      </p:sp>
      <p:sp>
        <p:nvSpPr>
          <p:cNvPr id="105" name="Subtitle 2"/>
          <p:cNvSpPr>
            <a:spLocks noGrp="1"/>
          </p:cNvSpPr>
          <p:nvPr>
            <p:ph type="subTitle" idx="1" hasCustomPrompt="1"/>
          </p:nvPr>
        </p:nvSpPr>
        <p:spPr>
          <a:xfrm>
            <a:off x="609600" y="5010150"/>
            <a:ext cx="6619875" cy="222573"/>
          </a:xfrm>
          <a:prstGeom prst="rect">
            <a:avLst/>
          </a:prstGeom>
        </p:spPr>
        <p:txBody>
          <a:bodyPr lIns="0" tIns="0" rIns="0" bIns="0">
            <a:noAutofit/>
          </a:bodyPr>
          <a:lstStyle>
            <a:lvl1pPr marL="0" indent="0" algn="l">
              <a:lnSpc>
                <a:spcPct val="100000"/>
              </a:lnSpc>
              <a:spcBef>
                <a:spcPts val="0"/>
              </a:spcBef>
              <a:buNone/>
              <a:defRPr sz="1800" spc="300">
                <a:solidFill>
                  <a:schemeClr val="bg2"/>
                </a:solidFill>
                <a:latin typeface="+mn-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Subtitle</a:t>
            </a:r>
          </a:p>
        </p:txBody>
      </p:sp>
      <p:sp>
        <p:nvSpPr>
          <p:cNvPr id="4" name="Rectangle: Single Corner Rounded 91">
            <a:extLst>
              <a:ext uri="{FF2B5EF4-FFF2-40B4-BE49-F238E27FC236}">
                <a16:creationId xmlns:a16="http://schemas.microsoft.com/office/drawing/2014/main" id="{225065AA-A3D0-0301-EA2D-5198A112F93F}"/>
              </a:ext>
            </a:extLst>
          </p:cNvPr>
          <p:cNvSpPr/>
          <p:nvPr userDrawn="1"/>
        </p:nvSpPr>
        <p:spPr>
          <a:xfrm rot="10800000" flipV="1">
            <a:off x="7516677" y="1"/>
            <a:ext cx="4675318" cy="6858000"/>
          </a:xfrm>
          <a:prstGeom prst="round1Rect">
            <a:avLst>
              <a:gd name="adj" fmla="val 0"/>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789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ivider- purple 2">
    <p:bg>
      <p:bgPr>
        <a:solidFill>
          <a:schemeClr val="accent5"/>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609600" y="3628916"/>
            <a:ext cx="11277600" cy="1156944"/>
          </a:xfrm>
          <a:prstGeom prst="rect">
            <a:avLst/>
          </a:prstGeom>
        </p:spPr>
        <p:txBody>
          <a:bodyPr lIns="0" tIns="0" rIns="0" bIns="0" anchor="b" anchorCtr="0">
            <a:noAutofit/>
          </a:bodyPr>
          <a:lstStyle>
            <a:lvl1pPr algn="l">
              <a:lnSpc>
                <a:spcPts val="4400"/>
              </a:lnSpc>
              <a:defRPr sz="4400" b="1" cap="none" baseline="0">
                <a:solidFill>
                  <a:schemeClr val="bg2"/>
                </a:solidFill>
                <a:latin typeface="+mn-lt"/>
              </a:defRPr>
            </a:lvl1pPr>
          </a:lstStyle>
          <a:p>
            <a:r>
              <a:rPr lang="en-US" dirty="0"/>
              <a:t>Divider slide</a:t>
            </a:r>
          </a:p>
        </p:txBody>
      </p:sp>
      <p:sp>
        <p:nvSpPr>
          <p:cNvPr id="105" name="Subtitle 2"/>
          <p:cNvSpPr>
            <a:spLocks noGrp="1"/>
          </p:cNvSpPr>
          <p:nvPr>
            <p:ph type="subTitle" idx="1" hasCustomPrompt="1"/>
          </p:nvPr>
        </p:nvSpPr>
        <p:spPr>
          <a:xfrm>
            <a:off x="609600" y="4942240"/>
            <a:ext cx="11277600" cy="290483"/>
          </a:xfrm>
          <a:prstGeom prst="rect">
            <a:avLst/>
          </a:prstGeom>
        </p:spPr>
        <p:txBody>
          <a:bodyPr lIns="0" tIns="0" rIns="0" bIns="0">
            <a:noAutofit/>
          </a:bodyPr>
          <a:lstStyle>
            <a:lvl1pPr marL="0" indent="0" algn="l">
              <a:lnSpc>
                <a:spcPct val="100000"/>
              </a:lnSpc>
              <a:spcBef>
                <a:spcPts val="0"/>
              </a:spcBef>
              <a:buNone/>
              <a:defRPr sz="1800" spc="300">
                <a:solidFill>
                  <a:schemeClr val="bg2"/>
                </a:solidFill>
                <a:latin typeface="+mn-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Subtitle</a:t>
            </a:r>
          </a:p>
        </p:txBody>
      </p:sp>
      <p:sp>
        <p:nvSpPr>
          <p:cNvPr id="4" name="Rectangle: Single Corner Rounded 91">
            <a:extLst>
              <a:ext uri="{FF2B5EF4-FFF2-40B4-BE49-F238E27FC236}">
                <a16:creationId xmlns:a16="http://schemas.microsoft.com/office/drawing/2014/main" id="{6C557192-B510-01DC-C7D3-17AD6317D234}"/>
              </a:ext>
            </a:extLst>
          </p:cNvPr>
          <p:cNvSpPr/>
          <p:nvPr userDrawn="1"/>
        </p:nvSpPr>
        <p:spPr>
          <a:xfrm rot="10800000" flipV="1">
            <a:off x="7516677" y="1"/>
            <a:ext cx="4675318" cy="6858000"/>
          </a:xfrm>
          <a:prstGeom prst="round1Rect">
            <a:avLst>
              <a:gd name="adj" fmla="val 0"/>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05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vider- green">
    <p:bg>
      <p:bgPr>
        <a:solidFill>
          <a:schemeClr val="accent1"/>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609600" y="3628916"/>
            <a:ext cx="11277600" cy="1156944"/>
          </a:xfrm>
          <a:prstGeom prst="rect">
            <a:avLst/>
          </a:prstGeom>
        </p:spPr>
        <p:txBody>
          <a:bodyPr lIns="0" tIns="0" rIns="0" bIns="0" anchor="b" anchorCtr="0">
            <a:noAutofit/>
          </a:bodyPr>
          <a:lstStyle>
            <a:lvl1pPr algn="l">
              <a:lnSpc>
                <a:spcPts val="4400"/>
              </a:lnSpc>
              <a:defRPr sz="4400" b="1" cap="none" baseline="0">
                <a:solidFill>
                  <a:schemeClr val="bg1"/>
                </a:solidFill>
                <a:latin typeface="+mn-lt"/>
              </a:defRPr>
            </a:lvl1pPr>
          </a:lstStyle>
          <a:p>
            <a:r>
              <a:rPr lang="en-US" dirty="0"/>
              <a:t>Divider slide</a:t>
            </a:r>
          </a:p>
        </p:txBody>
      </p:sp>
      <p:sp>
        <p:nvSpPr>
          <p:cNvPr id="105" name="Subtitle 2"/>
          <p:cNvSpPr>
            <a:spLocks noGrp="1"/>
          </p:cNvSpPr>
          <p:nvPr>
            <p:ph type="subTitle" idx="1" hasCustomPrompt="1"/>
          </p:nvPr>
        </p:nvSpPr>
        <p:spPr>
          <a:xfrm>
            <a:off x="609600" y="4942240"/>
            <a:ext cx="11277600" cy="290483"/>
          </a:xfrm>
          <a:prstGeom prst="rect">
            <a:avLst/>
          </a:prstGeom>
        </p:spPr>
        <p:txBody>
          <a:bodyPr vert="horz" lIns="0" tIns="0" rIns="0" bIns="0" rtlCol="0">
            <a:noAutofit/>
          </a:bodyPr>
          <a:lstStyle>
            <a:lvl1pPr>
              <a:defRPr lang="en-US" sz="1800" spc="300" dirty="0">
                <a:solidFill>
                  <a:schemeClr val="bg2"/>
                </a:solidFill>
              </a:defRPr>
            </a:lvl1pPr>
          </a:lstStyle>
          <a:p>
            <a:pPr lvl="0">
              <a:spcBef>
                <a:spcPts val="0"/>
              </a:spcBef>
            </a:pPr>
            <a:r>
              <a:rPr lang="en-US" dirty="0"/>
              <a:t>Subtitle</a:t>
            </a:r>
          </a:p>
        </p:txBody>
      </p:sp>
      <p:sp>
        <p:nvSpPr>
          <p:cNvPr id="4" name="Rectangle: Single Corner Rounded 91">
            <a:extLst>
              <a:ext uri="{FF2B5EF4-FFF2-40B4-BE49-F238E27FC236}">
                <a16:creationId xmlns:a16="http://schemas.microsoft.com/office/drawing/2014/main" id="{4CEFF356-2FE1-E973-0C70-5A5685F04229}"/>
              </a:ext>
            </a:extLst>
          </p:cNvPr>
          <p:cNvSpPr/>
          <p:nvPr userDrawn="1"/>
        </p:nvSpPr>
        <p:spPr>
          <a:xfrm rot="10800000" flipV="1">
            <a:off x="7516677" y="1"/>
            <a:ext cx="4675318" cy="6858000"/>
          </a:xfrm>
          <a:prstGeom prst="round1Rect">
            <a:avLst>
              <a:gd name="adj" fmla="val 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1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green 2">
    <p:bg>
      <p:bgPr>
        <a:solidFill>
          <a:schemeClr val="accent4"/>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609600" y="3628916"/>
            <a:ext cx="11277600" cy="1156944"/>
          </a:xfrm>
          <a:prstGeom prst="rect">
            <a:avLst/>
          </a:prstGeom>
        </p:spPr>
        <p:txBody>
          <a:bodyPr lIns="0" tIns="0" rIns="0" bIns="0" anchor="b" anchorCtr="0">
            <a:noAutofit/>
          </a:bodyPr>
          <a:lstStyle>
            <a:lvl1pPr algn="l">
              <a:lnSpc>
                <a:spcPts val="4400"/>
              </a:lnSpc>
              <a:defRPr sz="4400" b="1" cap="none" baseline="0">
                <a:solidFill>
                  <a:schemeClr val="bg1"/>
                </a:solidFill>
                <a:latin typeface="+mn-lt"/>
              </a:defRPr>
            </a:lvl1pPr>
          </a:lstStyle>
          <a:p>
            <a:r>
              <a:rPr lang="en-US" dirty="0"/>
              <a:t>Divider slide</a:t>
            </a:r>
          </a:p>
        </p:txBody>
      </p:sp>
      <p:sp>
        <p:nvSpPr>
          <p:cNvPr id="105" name="Subtitle 2"/>
          <p:cNvSpPr>
            <a:spLocks noGrp="1"/>
          </p:cNvSpPr>
          <p:nvPr>
            <p:ph type="subTitle" idx="1" hasCustomPrompt="1"/>
          </p:nvPr>
        </p:nvSpPr>
        <p:spPr>
          <a:xfrm>
            <a:off x="609600" y="4942240"/>
            <a:ext cx="11277600" cy="290483"/>
          </a:xfrm>
          <a:prstGeom prst="rect">
            <a:avLst/>
          </a:prstGeom>
        </p:spPr>
        <p:txBody>
          <a:bodyPr vert="horz" lIns="0" tIns="0" rIns="0" bIns="0" rtlCol="0">
            <a:noAutofit/>
          </a:bodyPr>
          <a:lstStyle>
            <a:lvl1pPr>
              <a:defRPr lang="en-US" sz="1800" spc="300" dirty="0">
                <a:solidFill>
                  <a:schemeClr val="bg2"/>
                </a:solidFill>
              </a:defRPr>
            </a:lvl1pPr>
          </a:lstStyle>
          <a:p>
            <a:pPr lvl="0">
              <a:spcBef>
                <a:spcPts val="0"/>
              </a:spcBef>
            </a:pPr>
            <a:r>
              <a:rPr lang="en-US" dirty="0"/>
              <a:t>Subtitle</a:t>
            </a:r>
          </a:p>
        </p:txBody>
      </p:sp>
      <p:sp>
        <p:nvSpPr>
          <p:cNvPr id="16" name="Rectangle: Single Corner Rounded 91">
            <a:extLst>
              <a:ext uri="{FF2B5EF4-FFF2-40B4-BE49-F238E27FC236}">
                <a16:creationId xmlns:a16="http://schemas.microsoft.com/office/drawing/2014/main" id="{540DB0CC-4682-802B-B173-3992495928EC}"/>
              </a:ext>
            </a:extLst>
          </p:cNvPr>
          <p:cNvSpPr/>
          <p:nvPr userDrawn="1"/>
        </p:nvSpPr>
        <p:spPr>
          <a:xfrm rot="10800000" flipV="1">
            <a:off x="7516677" y="1"/>
            <a:ext cx="4675318" cy="6858000"/>
          </a:xfrm>
          <a:prstGeom prst="round1Rect">
            <a:avLst>
              <a:gd name="adj" fmla="val 0"/>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5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blue">
    <p:bg>
      <p:bgPr>
        <a:solidFill>
          <a:schemeClr val="accent3"/>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609600" y="3628916"/>
            <a:ext cx="11277600" cy="1156944"/>
          </a:xfrm>
          <a:prstGeom prst="rect">
            <a:avLst/>
          </a:prstGeom>
        </p:spPr>
        <p:txBody>
          <a:bodyPr lIns="0" tIns="0" rIns="0" bIns="0" anchor="b" anchorCtr="0">
            <a:noAutofit/>
          </a:bodyPr>
          <a:lstStyle>
            <a:lvl1pPr algn="l">
              <a:lnSpc>
                <a:spcPts val="4400"/>
              </a:lnSpc>
              <a:defRPr sz="4400" b="1" cap="none" baseline="0">
                <a:solidFill>
                  <a:schemeClr val="bg1"/>
                </a:solidFill>
                <a:latin typeface="+mn-lt"/>
              </a:defRPr>
            </a:lvl1pPr>
          </a:lstStyle>
          <a:p>
            <a:r>
              <a:rPr lang="en-US" dirty="0"/>
              <a:t>Divider slide</a:t>
            </a:r>
          </a:p>
        </p:txBody>
      </p:sp>
      <p:sp>
        <p:nvSpPr>
          <p:cNvPr id="105" name="Subtitle 2"/>
          <p:cNvSpPr>
            <a:spLocks noGrp="1"/>
          </p:cNvSpPr>
          <p:nvPr>
            <p:ph type="subTitle" idx="1" hasCustomPrompt="1"/>
          </p:nvPr>
        </p:nvSpPr>
        <p:spPr>
          <a:xfrm>
            <a:off x="609600" y="4942240"/>
            <a:ext cx="11277600" cy="290483"/>
          </a:xfrm>
          <a:prstGeom prst="rect">
            <a:avLst/>
          </a:prstGeom>
        </p:spPr>
        <p:txBody>
          <a:bodyPr vert="horz" lIns="0" tIns="0" rIns="0" bIns="0" rtlCol="0">
            <a:noAutofit/>
          </a:bodyPr>
          <a:lstStyle>
            <a:lvl1pPr>
              <a:defRPr lang="en-US" sz="1800" spc="300" dirty="0">
                <a:solidFill>
                  <a:schemeClr val="bg2"/>
                </a:solidFill>
              </a:defRPr>
            </a:lvl1pPr>
          </a:lstStyle>
          <a:p>
            <a:pPr lvl="0">
              <a:spcBef>
                <a:spcPts val="0"/>
              </a:spcBef>
            </a:pPr>
            <a:r>
              <a:rPr lang="en-US" dirty="0"/>
              <a:t>Subtitle</a:t>
            </a:r>
          </a:p>
        </p:txBody>
      </p:sp>
      <p:sp>
        <p:nvSpPr>
          <p:cNvPr id="12" name="Rectangle: Single Corner Rounded 91">
            <a:extLst>
              <a:ext uri="{FF2B5EF4-FFF2-40B4-BE49-F238E27FC236}">
                <a16:creationId xmlns:a16="http://schemas.microsoft.com/office/drawing/2014/main" id="{367A8E12-951C-4BCC-C7D8-7E14A771F996}"/>
              </a:ext>
            </a:extLst>
          </p:cNvPr>
          <p:cNvSpPr/>
          <p:nvPr userDrawn="1"/>
        </p:nvSpPr>
        <p:spPr>
          <a:xfrm rot="10800000" flipV="1">
            <a:off x="7516677" y="1"/>
            <a:ext cx="4675318" cy="6858000"/>
          </a:xfrm>
          <a:prstGeom prst="round1Rect">
            <a:avLst>
              <a:gd name="adj" fmla="val 0"/>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847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dirty="0"/>
          </a:p>
        </p:txBody>
      </p:sp>
      <p:sp>
        <p:nvSpPr>
          <p:cNvPr id="4" name="Rectangle: Top Corners Rounded 3" hidden="1">
            <a:extLst>
              <a:ext uri="{FF2B5EF4-FFF2-40B4-BE49-F238E27FC236}">
                <a16:creationId xmlns:a16="http://schemas.microsoft.com/office/drawing/2014/main" id="{5A46739B-7369-4E93-A5BA-17F6CDF8A294}"/>
              </a:ext>
            </a:extLst>
          </p:cNvPr>
          <p:cNvSpPr/>
          <p:nvPr userDrawn="1"/>
        </p:nvSpPr>
        <p:spPr>
          <a:xfrm>
            <a:off x="9385738" y="-2"/>
            <a:ext cx="2506644" cy="389107"/>
          </a:xfrm>
          <a:prstGeom prst="round2SameRect">
            <a:avLst>
              <a:gd name="adj1" fmla="val 0"/>
              <a:gd name="adj2" fmla="val 353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1000" b="1" dirty="0">
                <a:solidFill>
                  <a:schemeClr val="bg1"/>
                </a:solidFill>
              </a:rPr>
              <a:t>ABOUT HEALTHPARTNERS </a:t>
            </a:r>
          </a:p>
        </p:txBody>
      </p:sp>
    </p:spTree>
    <p:extLst>
      <p:ext uri="{BB962C8B-B14F-4D97-AF65-F5344CB8AC3E}">
        <p14:creationId xmlns:p14="http://schemas.microsoft.com/office/powerpoint/2010/main" val="184311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dirty="0"/>
          </a:p>
        </p:txBody>
      </p:sp>
      <p:grpSp>
        <p:nvGrpSpPr>
          <p:cNvPr id="4" name="Group 3">
            <a:extLst>
              <a:ext uri="{FF2B5EF4-FFF2-40B4-BE49-F238E27FC236}">
                <a16:creationId xmlns:a16="http://schemas.microsoft.com/office/drawing/2014/main" id="{B1BBE6D6-A62E-41D8-ACAD-4FA2F7E2D913}"/>
              </a:ext>
            </a:extLst>
          </p:cNvPr>
          <p:cNvGrpSpPr/>
          <p:nvPr userDrawn="1"/>
        </p:nvGrpSpPr>
        <p:grpSpPr>
          <a:xfrm rot="5400000">
            <a:off x="-3276597" y="3276600"/>
            <a:ext cx="6858001" cy="304807"/>
            <a:chOff x="0" y="6264264"/>
            <a:chExt cx="12192000" cy="593736"/>
          </a:xfrm>
        </p:grpSpPr>
        <p:sp>
          <p:nvSpPr>
            <p:cNvPr id="6" name="Rectangle 5">
              <a:extLst>
                <a:ext uri="{FF2B5EF4-FFF2-40B4-BE49-F238E27FC236}">
                  <a16:creationId xmlns:a16="http://schemas.microsoft.com/office/drawing/2014/main" id="{AEBF56B7-D02E-492B-A72A-3007DA3CFBF2}"/>
                </a:ext>
              </a:extLst>
            </p:cNvPr>
            <p:cNvSpPr/>
            <p:nvPr userDrawn="1"/>
          </p:nvSpPr>
          <p:spPr>
            <a:xfrm>
              <a:off x="0" y="6264274"/>
              <a:ext cx="12192000" cy="593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86051449-699D-4D6A-998A-C955E961FA6A}"/>
                </a:ext>
              </a:extLst>
            </p:cNvPr>
            <p:cNvSpPr/>
            <p:nvPr userDrawn="1"/>
          </p:nvSpPr>
          <p:spPr>
            <a:xfrm>
              <a:off x="1067673" y="6264274"/>
              <a:ext cx="4017866" cy="593726"/>
            </a:xfrm>
            <a:custGeom>
              <a:avLst/>
              <a:gdLst>
                <a:gd name="connsiteX0" fmla="*/ 380069 w 4017866"/>
                <a:gd name="connsiteY0" fmla="*/ 0 h 593726"/>
                <a:gd name="connsiteX1" fmla="*/ 3637797 w 4017866"/>
                <a:gd name="connsiteY1" fmla="*/ 0 h 593726"/>
                <a:gd name="connsiteX2" fmla="*/ 3694522 w 4017866"/>
                <a:gd name="connsiteY2" fmla="*/ 62413 h 593726"/>
                <a:gd name="connsiteX3" fmla="*/ 3929688 w 4017866"/>
                <a:gd name="connsiteY3" fmla="*/ 410679 h 593726"/>
                <a:gd name="connsiteX4" fmla="*/ 4017866 w 4017866"/>
                <a:gd name="connsiteY4" fmla="*/ 593726 h 593726"/>
                <a:gd name="connsiteX5" fmla="*/ 0 w 4017866"/>
                <a:gd name="connsiteY5" fmla="*/ 593726 h 593726"/>
                <a:gd name="connsiteX6" fmla="*/ 88178 w 4017866"/>
                <a:gd name="connsiteY6" fmla="*/ 410679 h 593726"/>
                <a:gd name="connsiteX7" fmla="*/ 323344 w 4017866"/>
                <a:gd name="connsiteY7" fmla="*/ 62413 h 593726"/>
                <a:gd name="connsiteX8" fmla="*/ 380069 w 4017866"/>
                <a:gd name="connsiteY8"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866" h="593726">
                  <a:moveTo>
                    <a:pt x="380069" y="0"/>
                  </a:moveTo>
                  <a:lnTo>
                    <a:pt x="3637797" y="0"/>
                  </a:lnTo>
                  <a:lnTo>
                    <a:pt x="3694522" y="62413"/>
                  </a:lnTo>
                  <a:cubicBezTo>
                    <a:pt x="3783556" y="170297"/>
                    <a:pt x="3862433" y="286873"/>
                    <a:pt x="3929688" y="410679"/>
                  </a:cubicBezTo>
                  <a:lnTo>
                    <a:pt x="4017866" y="593726"/>
                  </a:lnTo>
                  <a:lnTo>
                    <a:pt x="0" y="593726"/>
                  </a:lnTo>
                  <a:lnTo>
                    <a:pt x="88178" y="410679"/>
                  </a:lnTo>
                  <a:cubicBezTo>
                    <a:pt x="155434" y="286873"/>
                    <a:pt x="234310" y="170297"/>
                    <a:pt x="323344" y="62413"/>
                  </a:cubicBezTo>
                  <a:lnTo>
                    <a:pt x="380069" y="0"/>
                  </a:lnTo>
                  <a:close/>
                </a:path>
              </a:pathLst>
            </a:cu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Freeform: Shape 7">
              <a:extLst>
                <a:ext uri="{FF2B5EF4-FFF2-40B4-BE49-F238E27FC236}">
                  <a16:creationId xmlns:a16="http://schemas.microsoft.com/office/drawing/2014/main" id="{F334B31B-1C0F-4D17-BD51-D877F14C338C}"/>
                </a:ext>
              </a:extLst>
            </p:cNvPr>
            <p:cNvSpPr/>
            <p:nvPr userDrawn="1"/>
          </p:nvSpPr>
          <p:spPr>
            <a:xfrm>
              <a:off x="4705471" y="6264274"/>
              <a:ext cx="6121351" cy="593726"/>
            </a:xfrm>
            <a:custGeom>
              <a:avLst/>
              <a:gdLst>
                <a:gd name="connsiteX0" fmla="*/ 0 w 6121351"/>
                <a:gd name="connsiteY0" fmla="*/ 0 h 593726"/>
                <a:gd name="connsiteX1" fmla="*/ 6121351 w 6121351"/>
                <a:gd name="connsiteY1" fmla="*/ 0 h 593726"/>
                <a:gd name="connsiteX2" fmla="*/ 5527626 w 6121351"/>
                <a:gd name="connsiteY2" fmla="*/ 593726 h 593726"/>
                <a:gd name="connsiteX3" fmla="*/ 380069 w 6121351"/>
                <a:gd name="connsiteY3" fmla="*/ 593726 h 593726"/>
                <a:gd name="connsiteX4" fmla="*/ 291891 w 6121351"/>
                <a:gd name="connsiteY4" fmla="*/ 410679 h 593726"/>
                <a:gd name="connsiteX5" fmla="*/ 56725 w 6121351"/>
                <a:gd name="connsiteY5" fmla="*/ 62413 h 593726"/>
                <a:gd name="connsiteX6" fmla="*/ 0 w 6121351"/>
                <a:gd name="connsiteY6"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351" h="593726">
                  <a:moveTo>
                    <a:pt x="0" y="0"/>
                  </a:moveTo>
                  <a:lnTo>
                    <a:pt x="6121351" y="0"/>
                  </a:lnTo>
                  <a:lnTo>
                    <a:pt x="5527626" y="593726"/>
                  </a:lnTo>
                  <a:lnTo>
                    <a:pt x="380069" y="593726"/>
                  </a:lnTo>
                  <a:lnTo>
                    <a:pt x="291891" y="410679"/>
                  </a:lnTo>
                  <a:cubicBezTo>
                    <a:pt x="224636" y="286873"/>
                    <a:pt x="145759" y="170297"/>
                    <a:pt x="56725" y="6241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A7DFE11-3B2B-4574-A729-23B5242A395D}"/>
                </a:ext>
              </a:extLst>
            </p:cNvPr>
            <p:cNvSpPr/>
            <p:nvPr userDrawn="1"/>
          </p:nvSpPr>
          <p:spPr>
            <a:xfrm>
              <a:off x="9645690" y="6264274"/>
              <a:ext cx="2546310" cy="593726"/>
            </a:xfrm>
            <a:custGeom>
              <a:avLst/>
              <a:gdLst>
                <a:gd name="connsiteX0" fmla="*/ 593725 w 2546310"/>
                <a:gd name="connsiteY0" fmla="*/ 0 h 593726"/>
                <a:gd name="connsiteX1" fmla="*/ 2546310 w 2546310"/>
                <a:gd name="connsiteY1" fmla="*/ 0 h 593726"/>
                <a:gd name="connsiteX2" fmla="*/ 2546310 w 2546310"/>
                <a:gd name="connsiteY2" fmla="*/ 593726 h 593726"/>
                <a:gd name="connsiteX3" fmla="*/ 0 w 2546310"/>
                <a:gd name="connsiteY3" fmla="*/ 593726 h 593726"/>
                <a:gd name="connsiteX4" fmla="*/ 593725 w 2546310"/>
                <a:gd name="connsiteY4" fmla="*/ 0 h 5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10" h="593726">
                  <a:moveTo>
                    <a:pt x="593725" y="0"/>
                  </a:moveTo>
                  <a:lnTo>
                    <a:pt x="2546310" y="0"/>
                  </a:lnTo>
                  <a:lnTo>
                    <a:pt x="2546310" y="593726"/>
                  </a:lnTo>
                  <a:lnTo>
                    <a:pt x="0" y="593726"/>
                  </a:lnTo>
                  <a:lnTo>
                    <a:pt x="593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0" name="Group 9">
            <a:extLst>
              <a:ext uri="{FF2B5EF4-FFF2-40B4-BE49-F238E27FC236}">
                <a16:creationId xmlns:a16="http://schemas.microsoft.com/office/drawing/2014/main" id="{9CA27A96-98B2-4BD1-9D62-871CFBE1B26E}"/>
              </a:ext>
            </a:extLst>
          </p:cNvPr>
          <p:cNvGrpSpPr/>
          <p:nvPr userDrawn="1"/>
        </p:nvGrpSpPr>
        <p:grpSpPr>
          <a:xfrm>
            <a:off x="-1" y="-1"/>
            <a:ext cx="304797" cy="304797"/>
            <a:chOff x="-1" y="-1"/>
            <a:chExt cx="304797" cy="304797"/>
          </a:xfrm>
        </p:grpSpPr>
        <p:sp>
          <p:nvSpPr>
            <p:cNvPr id="11" name="Rectangle 10">
              <a:extLst>
                <a:ext uri="{FF2B5EF4-FFF2-40B4-BE49-F238E27FC236}">
                  <a16:creationId xmlns:a16="http://schemas.microsoft.com/office/drawing/2014/main" id="{C729AC05-12A8-4F66-84CA-473F2E299A62}"/>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AB41D94-B5C3-40F2-9FCA-7F3C78BDB1C8}"/>
                </a:ext>
              </a:extLst>
            </p:cNvPr>
            <p:cNvGrpSpPr/>
            <p:nvPr userDrawn="1"/>
          </p:nvGrpSpPr>
          <p:grpSpPr>
            <a:xfrm>
              <a:off x="88317" y="103148"/>
              <a:ext cx="128160" cy="98498"/>
              <a:chOff x="88317" y="99577"/>
              <a:chExt cx="128160" cy="98498"/>
            </a:xfrm>
          </p:grpSpPr>
          <p:cxnSp>
            <p:nvCxnSpPr>
              <p:cNvPr id="13" name="Straight Connector 12">
                <a:extLst>
                  <a:ext uri="{FF2B5EF4-FFF2-40B4-BE49-F238E27FC236}">
                    <a16:creationId xmlns:a16="http://schemas.microsoft.com/office/drawing/2014/main" id="{16091524-28A9-4E55-909F-54FF7D5F01DD}"/>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58F094-FC64-4AB9-84A6-E4446E4AB285}"/>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B98332-4FC8-40A3-B379-7C701B3905CA}"/>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Rectangle: Top Corners Rounded 15" hidden="1">
            <a:extLst>
              <a:ext uri="{FF2B5EF4-FFF2-40B4-BE49-F238E27FC236}">
                <a16:creationId xmlns:a16="http://schemas.microsoft.com/office/drawing/2014/main" id="{A34DEF14-0421-44EA-A3DC-07521C0E3A1D}"/>
              </a:ext>
            </a:extLst>
          </p:cNvPr>
          <p:cNvSpPr/>
          <p:nvPr userDrawn="1"/>
        </p:nvSpPr>
        <p:spPr>
          <a:xfrm>
            <a:off x="9385738" y="-2"/>
            <a:ext cx="2506644" cy="389107"/>
          </a:xfrm>
          <a:prstGeom prst="round2SameRect">
            <a:avLst>
              <a:gd name="adj1" fmla="val 0"/>
              <a:gd name="adj2" fmla="val 353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1000" b="1" dirty="0">
                <a:solidFill>
                  <a:schemeClr val="bg1"/>
                </a:solidFill>
              </a:rPr>
              <a:t>MEDICAL PLAN </a:t>
            </a:r>
          </a:p>
        </p:txBody>
      </p:sp>
    </p:spTree>
    <p:extLst>
      <p:ext uri="{BB962C8B-B14F-4D97-AF65-F5344CB8AC3E}">
        <p14:creationId xmlns:p14="http://schemas.microsoft.com/office/powerpoint/2010/main" val="30523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13518" y="266699"/>
            <a:ext cx="10440246" cy="792843"/>
          </a:xfrm>
          <a:prstGeom prst="rect">
            <a:avLst/>
          </a:prstGeom>
        </p:spPr>
        <p:txBody>
          <a:bodyPr vert="horz" lIns="0" tIns="0" rIns="0" bIns="0" rtlCol="0" anchor="ctr" anchorCtr="0">
            <a:noAutofit/>
          </a:bodyPr>
          <a:lstStyle/>
          <a:p>
            <a:r>
              <a:rPr lang="en-US" dirty="0"/>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userDrawn="1">
            <p:ph type="body" idx="1"/>
          </p:nvPr>
        </p:nvSpPr>
        <p:spPr>
          <a:xfrm>
            <a:off x="609592" y="1219200"/>
            <a:ext cx="11277605" cy="441234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userDrawn="1">
            <p:ph type="ftr" sz="quarter" idx="3"/>
          </p:nvPr>
        </p:nvSpPr>
        <p:spPr>
          <a:xfrm>
            <a:off x="609592" y="5768975"/>
            <a:ext cx="11277611" cy="365125"/>
          </a:xfrm>
          <a:prstGeom prst="rect">
            <a:avLst/>
          </a:prstGeom>
        </p:spPr>
        <p:txBody>
          <a:bodyPr vert="horz" lIns="0" tIns="0" rIns="0" bIns="0" rtlCol="0" anchor="b"/>
          <a:lstStyle>
            <a:lvl1pPr algn="l">
              <a:defRPr sz="1000">
                <a:solidFill>
                  <a:schemeClr val="tx2">
                    <a:lumMod val="60000"/>
                    <a:lumOff val="40000"/>
                  </a:schemeClr>
                </a:solidFill>
              </a:defRPr>
            </a:lvl1pPr>
          </a:lstStyle>
          <a:p>
            <a:endParaRPr lang="en-US" dirty="0"/>
          </a:p>
        </p:txBody>
      </p:sp>
      <p:sp>
        <p:nvSpPr>
          <p:cNvPr id="148" name="TextBox 147">
            <a:extLst>
              <a:ext uri="{FF2B5EF4-FFF2-40B4-BE49-F238E27FC236}">
                <a16:creationId xmlns:a16="http://schemas.microsoft.com/office/drawing/2014/main" id="{0ADD7A9F-2BAC-41AD-8FD7-5C8BA95E2760}"/>
              </a:ext>
            </a:extLst>
          </p:cNvPr>
          <p:cNvSpPr txBox="1"/>
          <p:nvPr userDrawn="1"/>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tx2"/>
                </a:solidFill>
              </a:rPr>
              <a:pPr algn="r"/>
              <a:t>‹#›</a:t>
            </a:fld>
            <a:endParaRPr lang="en-US" sz="1350" b="1" dirty="0">
              <a:solidFill>
                <a:schemeClr val="tx2"/>
              </a:solidFill>
            </a:endParaRPr>
          </a:p>
        </p:txBody>
      </p:sp>
      <p:sp>
        <p:nvSpPr>
          <p:cNvPr id="149" name="TextBox 148">
            <a:extLst>
              <a:ext uri="{FF2B5EF4-FFF2-40B4-BE49-F238E27FC236}">
                <a16:creationId xmlns:a16="http://schemas.microsoft.com/office/drawing/2014/main" id="{4A91A6ED-C406-46FA-90B8-A0511BF39F26}"/>
              </a:ext>
            </a:extLst>
          </p:cNvPr>
          <p:cNvSpPr txBox="1"/>
          <p:nvPr userDrawn="1"/>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tx2"/>
                </a:solidFill>
              </a:rPr>
              <a:t>© 2024 HealthPartners</a:t>
            </a:r>
            <a:endParaRPr lang="en-US" sz="1350" dirty="0">
              <a:solidFill>
                <a:schemeClr val="tx2"/>
              </a:solidFill>
            </a:endParaRPr>
          </a:p>
        </p:txBody>
      </p:sp>
      <p:cxnSp>
        <p:nvCxnSpPr>
          <p:cNvPr id="150" name="Straight Connector 149">
            <a:extLst>
              <a:ext uri="{FF2B5EF4-FFF2-40B4-BE49-F238E27FC236}">
                <a16:creationId xmlns:a16="http://schemas.microsoft.com/office/drawing/2014/main" id="{908279A6-EC92-48C1-93DA-917E5CF46E8F}"/>
              </a:ext>
            </a:extLst>
          </p:cNvPr>
          <p:cNvCxnSpPr>
            <a:cxnSpLocks/>
          </p:cNvCxnSpPr>
          <p:nvPr userDrawn="1"/>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F24346BF-68FB-4740-B900-2A28D9596432}"/>
              </a:ext>
            </a:extLst>
          </p:cNvPr>
          <p:cNvGrpSpPr/>
          <p:nvPr userDrawn="1"/>
        </p:nvGrpSpPr>
        <p:grpSpPr>
          <a:xfrm rot="5400000">
            <a:off x="-3276597" y="3276600"/>
            <a:ext cx="6858001" cy="304807"/>
            <a:chOff x="0" y="6264264"/>
            <a:chExt cx="12192000" cy="593736"/>
          </a:xfrm>
        </p:grpSpPr>
        <p:sp>
          <p:nvSpPr>
            <p:cNvPr id="152" name="Rectangle 151">
              <a:extLst>
                <a:ext uri="{FF2B5EF4-FFF2-40B4-BE49-F238E27FC236}">
                  <a16:creationId xmlns:a16="http://schemas.microsoft.com/office/drawing/2014/main" id="{98F8C240-A29F-4EB5-96F9-2083957D2A4C}"/>
                </a:ext>
              </a:extLst>
            </p:cNvPr>
            <p:cNvSpPr/>
            <p:nvPr userDrawn="1"/>
          </p:nvSpPr>
          <p:spPr>
            <a:xfrm>
              <a:off x="0" y="6264274"/>
              <a:ext cx="12192000" cy="593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4BFBB64E-A34E-4086-8F53-EE6BC8377AE7}"/>
                </a:ext>
              </a:extLst>
            </p:cNvPr>
            <p:cNvSpPr/>
            <p:nvPr userDrawn="1"/>
          </p:nvSpPr>
          <p:spPr>
            <a:xfrm>
              <a:off x="1067673" y="6264274"/>
              <a:ext cx="4017866" cy="593726"/>
            </a:xfrm>
            <a:custGeom>
              <a:avLst/>
              <a:gdLst>
                <a:gd name="connsiteX0" fmla="*/ 380069 w 4017866"/>
                <a:gd name="connsiteY0" fmla="*/ 0 h 593726"/>
                <a:gd name="connsiteX1" fmla="*/ 3637797 w 4017866"/>
                <a:gd name="connsiteY1" fmla="*/ 0 h 593726"/>
                <a:gd name="connsiteX2" fmla="*/ 3694522 w 4017866"/>
                <a:gd name="connsiteY2" fmla="*/ 62413 h 593726"/>
                <a:gd name="connsiteX3" fmla="*/ 3929688 w 4017866"/>
                <a:gd name="connsiteY3" fmla="*/ 410679 h 593726"/>
                <a:gd name="connsiteX4" fmla="*/ 4017866 w 4017866"/>
                <a:gd name="connsiteY4" fmla="*/ 593726 h 593726"/>
                <a:gd name="connsiteX5" fmla="*/ 0 w 4017866"/>
                <a:gd name="connsiteY5" fmla="*/ 593726 h 593726"/>
                <a:gd name="connsiteX6" fmla="*/ 88178 w 4017866"/>
                <a:gd name="connsiteY6" fmla="*/ 410679 h 593726"/>
                <a:gd name="connsiteX7" fmla="*/ 323344 w 4017866"/>
                <a:gd name="connsiteY7" fmla="*/ 62413 h 593726"/>
                <a:gd name="connsiteX8" fmla="*/ 380069 w 4017866"/>
                <a:gd name="connsiteY8"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866" h="593726">
                  <a:moveTo>
                    <a:pt x="380069" y="0"/>
                  </a:moveTo>
                  <a:lnTo>
                    <a:pt x="3637797" y="0"/>
                  </a:lnTo>
                  <a:lnTo>
                    <a:pt x="3694522" y="62413"/>
                  </a:lnTo>
                  <a:cubicBezTo>
                    <a:pt x="3783556" y="170297"/>
                    <a:pt x="3862433" y="286873"/>
                    <a:pt x="3929688" y="410679"/>
                  </a:cubicBezTo>
                  <a:lnTo>
                    <a:pt x="4017866" y="593726"/>
                  </a:lnTo>
                  <a:lnTo>
                    <a:pt x="0" y="593726"/>
                  </a:lnTo>
                  <a:lnTo>
                    <a:pt x="88178" y="410679"/>
                  </a:lnTo>
                  <a:cubicBezTo>
                    <a:pt x="155434" y="286873"/>
                    <a:pt x="234310" y="170297"/>
                    <a:pt x="323344" y="62413"/>
                  </a:cubicBezTo>
                  <a:lnTo>
                    <a:pt x="380069"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Freeform: Shape 153">
              <a:extLst>
                <a:ext uri="{FF2B5EF4-FFF2-40B4-BE49-F238E27FC236}">
                  <a16:creationId xmlns:a16="http://schemas.microsoft.com/office/drawing/2014/main" id="{519D7774-7A0C-4EFB-8EA5-41EB65264B35}"/>
                </a:ext>
              </a:extLst>
            </p:cNvPr>
            <p:cNvSpPr/>
            <p:nvPr userDrawn="1"/>
          </p:nvSpPr>
          <p:spPr>
            <a:xfrm>
              <a:off x="4705471" y="6264274"/>
              <a:ext cx="6121351" cy="593726"/>
            </a:xfrm>
            <a:custGeom>
              <a:avLst/>
              <a:gdLst>
                <a:gd name="connsiteX0" fmla="*/ 0 w 6121351"/>
                <a:gd name="connsiteY0" fmla="*/ 0 h 593726"/>
                <a:gd name="connsiteX1" fmla="*/ 6121351 w 6121351"/>
                <a:gd name="connsiteY1" fmla="*/ 0 h 593726"/>
                <a:gd name="connsiteX2" fmla="*/ 5527626 w 6121351"/>
                <a:gd name="connsiteY2" fmla="*/ 593726 h 593726"/>
                <a:gd name="connsiteX3" fmla="*/ 380069 w 6121351"/>
                <a:gd name="connsiteY3" fmla="*/ 593726 h 593726"/>
                <a:gd name="connsiteX4" fmla="*/ 291891 w 6121351"/>
                <a:gd name="connsiteY4" fmla="*/ 410679 h 593726"/>
                <a:gd name="connsiteX5" fmla="*/ 56725 w 6121351"/>
                <a:gd name="connsiteY5" fmla="*/ 62413 h 593726"/>
                <a:gd name="connsiteX6" fmla="*/ 0 w 6121351"/>
                <a:gd name="connsiteY6"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351" h="593726">
                  <a:moveTo>
                    <a:pt x="0" y="0"/>
                  </a:moveTo>
                  <a:lnTo>
                    <a:pt x="6121351" y="0"/>
                  </a:lnTo>
                  <a:lnTo>
                    <a:pt x="5527626" y="593726"/>
                  </a:lnTo>
                  <a:lnTo>
                    <a:pt x="380069" y="593726"/>
                  </a:lnTo>
                  <a:lnTo>
                    <a:pt x="291891" y="410679"/>
                  </a:lnTo>
                  <a:cubicBezTo>
                    <a:pt x="224636" y="286873"/>
                    <a:pt x="145759" y="170297"/>
                    <a:pt x="56725" y="62413"/>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35A953F6-1076-4A53-90D3-A0BCD25CF4C4}"/>
                </a:ext>
              </a:extLst>
            </p:cNvPr>
            <p:cNvSpPr/>
            <p:nvPr userDrawn="1"/>
          </p:nvSpPr>
          <p:spPr>
            <a:xfrm>
              <a:off x="9645690" y="6264274"/>
              <a:ext cx="2546310" cy="593726"/>
            </a:xfrm>
            <a:custGeom>
              <a:avLst/>
              <a:gdLst>
                <a:gd name="connsiteX0" fmla="*/ 593725 w 2546310"/>
                <a:gd name="connsiteY0" fmla="*/ 0 h 593726"/>
                <a:gd name="connsiteX1" fmla="*/ 2546310 w 2546310"/>
                <a:gd name="connsiteY1" fmla="*/ 0 h 593726"/>
                <a:gd name="connsiteX2" fmla="*/ 2546310 w 2546310"/>
                <a:gd name="connsiteY2" fmla="*/ 593726 h 593726"/>
                <a:gd name="connsiteX3" fmla="*/ 0 w 2546310"/>
                <a:gd name="connsiteY3" fmla="*/ 593726 h 593726"/>
                <a:gd name="connsiteX4" fmla="*/ 593725 w 2546310"/>
                <a:gd name="connsiteY4" fmla="*/ 0 h 5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10" h="593726">
                  <a:moveTo>
                    <a:pt x="593725" y="0"/>
                  </a:moveTo>
                  <a:lnTo>
                    <a:pt x="2546310" y="0"/>
                  </a:lnTo>
                  <a:lnTo>
                    <a:pt x="2546310" y="593726"/>
                  </a:lnTo>
                  <a:lnTo>
                    <a:pt x="0" y="593726"/>
                  </a:lnTo>
                  <a:lnTo>
                    <a:pt x="59372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6" name="Group 145">
            <a:extLst>
              <a:ext uri="{FF2B5EF4-FFF2-40B4-BE49-F238E27FC236}">
                <a16:creationId xmlns:a16="http://schemas.microsoft.com/office/drawing/2014/main" id="{B481F49B-10E1-4684-B193-AF73D0C9112A}"/>
              </a:ext>
            </a:extLst>
          </p:cNvPr>
          <p:cNvGrpSpPr/>
          <p:nvPr userDrawn="1"/>
        </p:nvGrpSpPr>
        <p:grpSpPr>
          <a:xfrm>
            <a:off x="-1" y="-1"/>
            <a:ext cx="304797" cy="304797"/>
            <a:chOff x="-1" y="-1"/>
            <a:chExt cx="304797" cy="304797"/>
          </a:xfrm>
        </p:grpSpPr>
        <p:sp>
          <p:nvSpPr>
            <p:cNvPr id="156" name="Rectangle 155">
              <a:extLst>
                <a:ext uri="{FF2B5EF4-FFF2-40B4-BE49-F238E27FC236}">
                  <a16:creationId xmlns:a16="http://schemas.microsoft.com/office/drawing/2014/main" id="{AA709B1D-4F80-45DF-9555-4C0FBC2AE0AF}"/>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CCFDC050-15AF-45CB-86F1-9C0B37C5797D}"/>
                </a:ext>
              </a:extLst>
            </p:cNvPr>
            <p:cNvGrpSpPr/>
            <p:nvPr userDrawn="1"/>
          </p:nvGrpSpPr>
          <p:grpSpPr>
            <a:xfrm>
              <a:off x="88317" y="103148"/>
              <a:ext cx="128160" cy="98498"/>
              <a:chOff x="88317" y="99577"/>
              <a:chExt cx="128160" cy="98498"/>
            </a:xfrm>
          </p:grpSpPr>
          <p:cxnSp>
            <p:nvCxnSpPr>
              <p:cNvPr id="158" name="Straight Connector 157">
                <a:extLst>
                  <a:ext uri="{FF2B5EF4-FFF2-40B4-BE49-F238E27FC236}">
                    <a16:creationId xmlns:a16="http://schemas.microsoft.com/office/drawing/2014/main" id="{CF36C95F-FE35-4483-9AB3-BD4D36FA746B}"/>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89CDD84-6FC5-4A24-9347-2CF7CBAC408D}"/>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669ED15-6D4C-4AAD-B289-E5BE46A78CD0}"/>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6" name="Picture 5" descr="Shape&#10;&#10;Description automatically generated with medium confidence">
            <a:hlinkClick r:id="rId14" action="ppaction://hlinksldjump"/>
            <a:extLst>
              <a:ext uri="{FF2B5EF4-FFF2-40B4-BE49-F238E27FC236}">
                <a16:creationId xmlns:a16="http://schemas.microsoft.com/office/drawing/2014/main" id="{FB91F179-9FFC-4E45-AE08-490E5D7D8E12}"/>
              </a:ext>
            </a:extLst>
          </p:cNvPr>
          <p:cNvPicPr>
            <a:picLocks noChangeAspect="1"/>
          </p:cNvPicPr>
          <p:nvPr userDrawn="1"/>
        </p:nvPicPr>
        <p:blipFill rotWithShape="1">
          <a:blip r:embed="rId15"/>
          <a:srcRect r="79771"/>
          <a:stretch/>
        </p:blipFill>
        <p:spPr>
          <a:xfrm>
            <a:off x="609592" y="6326320"/>
            <a:ext cx="495307" cy="328346"/>
          </a:xfrm>
          <a:prstGeom prst="rect">
            <a:avLst/>
          </a:prstGeom>
        </p:spPr>
      </p:pic>
    </p:spTree>
    <p:extLst>
      <p:ext uri="{BB962C8B-B14F-4D97-AF65-F5344CB8AC3E}">
        <p14:creationId xmlns:p14="http://schemas.microsoft.com/office/powerpoint/2010/main" val="217692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none"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600"/>
        </a:spcBef>
        <a:buClr>
          <a:schemeClr val="accent2"/>
        </a:buClr>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600"/>
        </a:spcBef>
        <a:buClr>
          <a:schemeClr val="accent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488" userDrawn="1">
          <p15:clr>
            <a:srgbClr val="F26B43"/>
          </p15:clr>
        </p15:guide>
        <p15:guide id="5" orient="horz" pos="768" userDrawn="1">
          <p15:clr>
            <a:srgbClr val="F26B43"/>
          </p15:clr>
        </p15:guide>
        <p15:guide id="6" orient="horz" pos="3864" userDrawn="1">
          <p15:clr>
            <a:srgbClr val="F26B43"/>
          </p15:clr>
        </p15:guide>
        <p15:guide id="7" pos="192" userDrawn="1">
          <p15:clr>
            <a:srgbClr val="F26B43"/>
          </p15:clr>
        </p15:guide>
        <p15:guide id="8"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13518" y="266699"/>
            <a:ext cx="10440246" cy="792843"/>
          </a:xfrm>
          <a:prstGeom prst="rect">
            <a:avLst/>
          </a:prstGeom>
        </p:spPr>
        <p:txBody>
          <a:bodyPr vert="horz" lIns="0" tIns="0" rIns="0" bIns="0" rtlCol="0" anchor="ctr" anchorCtr="0">
            <a:noAutofit/>
          </a:bodyPr>
          <a:lstStyle/>
          <a:p>
            <a:r>
              <a:rPr lang="en-US" dirty="0"/>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userDrawn="1">
            <p:ph type="body" idx="1"/>
          </p:nvPr>
        </p:nvSpPr>
        <p:spPr>
          <a:xfrm>
            <a:off x="609592" y="1219200"/>
            <a:ext cx="11277605" cy="441234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userDrawn="1">
            <p:ph type="ftr" sz="quarter" idx="3"/>
          </p:nvPr>
        </p:nvSpPr>
        <p:spPr>
          <a:xfrm>
            <a:off x="609592" y="5768975"/>
            <a:ext cx="11277611" cy="365125"/>
          </a:xfrm>
          <a:prstGeom prst="rect">
            <a:avLst/>
          </a:prstGeom>
        </p:spPr>
        <p:txBody>
          <a:bodyPr vert="horz" lIns="0" tIns="0" rIns="0" bIns="0" rtlCol="0" anchor="b"/>
          <a:lstStyle>
            <a:lvl1pPr algn="l">
              <a:defRPr sz="1000">
                <a:solidFill>
                  <a:schemeClr val="tx2">
                    <a:lumMod val="60000"/>
                    <a:lumOff val="40000"/>
                  </a:schemeClr>
                </a:solidFill>
              </a:defRPr>
            </a:lvl1pPr>
          </a:lstStyle>
          <a:p>
            <a:endParaRPr lang="en-US" dirty="0"/>
          </a:p>
        </p:txBody>
      </p:sp>
      <p:sp>
        <p:nvSpPr>
          <p:cNvPr id="148" name="TextBox 147">
            <a:extLst>
              <a:ext uri="{FF2B5EF4-FFF2-40B4-BE49-F238E27FC236}">
                <a16:creationId xmlns:a16="http://schemas.microsoft.com/office/drawing/2014/main" id="{0ADD7A9F-2BAC-41AD-8FD7-5C8BA95E2760}"/>
              </a:ext>
            </a:extLst>
          </p:cNvPr>
          <p:cNvSpPr txBox="1"/>
          <p:nvPr userDrawn="1"/>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tx2"/>
                </a:solidFill>
              </a:rPr>
              <a:pPr algn="r"/>
              <a:t>‹#›</a:t>
            </a:fld>
            <a:endParaRPr lang="en-US" sz="1350" b="1" dirty="0">
              <a:solidFill>
                <a:schemeClr val="tx2"/>
              </a:solidFill>
            </a:endParaRPr>
          </a:p>
        </p:txBody>
      </p:sp>
      <p:sp>
        <p:nvSpPr>
          <p:cNvPr id="149" name="TextBox 148">
            <a:extLst>
              <a:ext uri="{FF2B5EF4-FFF2-40B4-BE49-F238E27FC236}">
                <a16:creationId xmlns:a16="http://schemas.microsoft.com/office/drawing/2014/main" id="{4A91A6ED-C406-46FA-90B8-A0511BF39F26}"/>
              </a:ext>
            </a:extLst>
          </p:cNvPr>
          <p:cNvSpPr txBox="1"/>
          <p:nvPr userDrawn="1"/>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tx2"/>
                </a:solidFill>
              </a:rPr>
              <a:t>© 2024 HealthPartners</a:t>
            </a:r>
            <a:endParaRPr lang="en-US" sz="1350" dirty="0">
              <a:solidFill>
                <a:schemeClr val="tx2"/>
              </a:solidFill>
            </a:endParaRPr>
          </a:p>
        </p:txBody>
      </p:sp>
      <p:cxnSp>
        <p:nvCxnSpPr>
          <p:cNvPr id="150" name="Straight Connector 149">
            <a:extLst>
              <a:ext uri="{FF2B5EF4-FFF2-40B4-BE49-F238E27FC236}">
                <a16:creationId xmlns:a16="http://schemas.microsoft.com/office/drawing/2014/main" id="{908279A6-EC92-48C1-93DA-917E5CF46E8F}"/>
              </a:ext>
            </a:extLst>
          </p:cNvPr>
          <p:cNvCxnSpPr>
            <a:cxnSpLocks/>
          </p:cNvCxnSpPr>
          <p:nvPr userDrawn="1"/>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F24346BF-68FB-4740-B900-2A28D9596432}"/>
              </a:ext>
            </a:extLst>
          </p:cNvPr>
          <p:cNvGrpSpPr/>
          <p:nvPr userDrawn="1"/>
        </p:nvGrpSpPr>
        <p:grpSpPr>
          <a:xfrm rot="5400000">
            <a:off x="-3276597" y="3276600"/>
            <a:ext cx="6858001" cy="304807"/>
            <a:chOff x="0" y="6264264"/>
            <a:chExt cx="12192000" cy="593736"/>
          </a:xfrm>
        </p:grpSpPr>
        <p:sp>
          <p:nvSpPr>
            <p:cNvPr id="152" name="Rectangle 151">
              <a:extLst>
                <a:ext uri="{FF2B5EF4-FFF2-40B4-BE49-F238E27FC236}">
                  <a16:creationId xmlns:a16="http://schemas.microsoft.com/office/drawing/2014/main" id="{98F8C240-A29F-4EB5-96F9-2083957D2A4C}"/>
                </a:ext>
              </a:extLst>
            </p:cNvPr>
            <p:cNvSpPr/>
            <p:nvPr userDrawn="1"/>
          </p:nvSpPr>
          <p:spPr>
            <a:xfrm>
              <a:off x="0" y="6264274"/>
              <a:ext cx="12192000" cy="593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4BFBB64E-A34E-4086-8F53-EE6BC8377AE7}"/>
                </a:ext>
              </a:extLst>
            </p:cNvPr>
            <p:cNvSpPr/>
            <p:nvPr userDrawn="1"/>
          </p:nvSpPr>
          <p:spPr>
            <a:xfrm>
              <a:off x="1067673" y="6264274"/>
              <a:ext cx="4017866" cy="593726"/>
            </a:xfrm>
            <a:custGeom>
              <a:avLst/>
              <a:gdLst>
                <a:gd name="connsiteX0" fmla="*/ 380069 w 4017866"/>
                <a:gd name="connsiteY0" fmla="*/ 0 h 593726"/>
                <a:gd name="connsiteX1" fmla="*/ 3637797 w 4017866"/>
                <a:gd name="connsiteY1" fmla="*/ 0 h 593726"/>
                <a:gd name="connsiteX2" fmla="*/ 3694522 w 4017866"/>
                <a:gd name="connsiteY2" fmla="*/ 62413 h 593726"/>
                <a:gd name="connsiteX3" fmla="*/ 3929688 w 4017866"/>
                <a:gd name="connsiteY3" fmla="*/ 410679 h 593726"/>
                <a:gd name="connsiteX4" fmla="*/ 4017866 w 4017866"/>
                <a:gd name="connsiteY4" fmla="*/ 593726 h 593726"/>
                <a:gd name="connsiteX5" fmla="*/ 0 w 4017866"/>
                <a:gd name="connsiteY5" fmla="*/ 593726 h 593726"/>
                <a:gd name="connsiteX6" fmla="*/ 88178 w 4017866"/>
                <a:gd name="connsiteY6" fmla="*/ 410679 h 593726"/>
                <a:gd name="connsiteX7" fmla="*/ 323344 w 4017866"/>
                <a:gd name="connsiteY7" fmla="*/ 62413 h 593726"/>
                <a:gd name="connsiteX8" fmla="*/ 380069 w 4017866"/>
                <a:gd name="connsiteY8"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866" h="593726">
                  <a:moveTo>
                    <a:pt x="380069" y="0"/>
                  </a:moveTo>
                  <a:lnTo>
                    <a:pt x="3637797" y="0"/>
                  </a:lnTo>
                  <a:lnTo>
                    <a:pt x="3694522" y="62413"/>
                  </a:lnTo>
                  <a:cubicBezTo>
                    <a:pt x="3783556" y="170297"/>
                    <a:pt x="3862433" y="286873"/>
                    <a:pt x="3929688" y="410679"/>
                  </a:cubicBezTo>
                  <a:lnTo>
                    <a:pt x="4017866" y="593726"/>
                  </a:lnTo>
                  <a:lnTo>
                    <a:pt x="0" y="593726"/>
                  </a:lnTo>
                  <a:lnTo>
                    <a:pt x="88178" y="410679"/>
                  </a:lnTo>
                  <a:cubicBezTo>
                    <a:pt x="155434" y="286873"/>
                    <a:pt x="234310" y="170297"/>
                    <a:pt x="323344" y="62413"/>
                  </a:cubicBezTo>
                  <a:lnTo>
                    <a:pt x="380069"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Freeform: Shape 153">
              <a:extLst>
                <a:ext uri="{FF2B5EF4-FFF2-40B4-BE49-F238E27FC236}">
                  <a16:creationId xmlns:a16="http://schemas.microsoft.com/office/drawing/2014/main" id="{519D7774-7A0C-4EFB-8EA5-41EB65264B35}"/>
                </a:ext>
              </a:extLst>
            </p:cNvPr>
            <p:cNvSpPr/>
            <p:nvPr userDrawn="1"/>
          </p:nvSpPr>
          <p:spPr>
            <a:xfrm>
              <a:off x="4705471" y="6264274"/>
              <a:ext cx="6121351" cy="593726"/>
            </a:xfrm>
            <a:custGeom>
              <a:avLst/>
              <a:gdLst>
                <a:gd name="connsiteX0" fmla="*/ 0 w 6121351"/>
                <a:gd name="connsiteY0" fmla="*/ 0 h 593726"/>
                <a:gd name="connsiteX1" fmla="*/ 6121351 w 6121351"/>
                <a:gd name="connsiteY1" fmla="*/ 0 h 593726"/>
                <a:gd name="connsiteX2" fmla="*/ 5527626 w 6121351"/>
                <a:gd name="connsiteY2" fmla="*/ 593726 h 593726"/>
                <a:gd name="connsiteX3" fmla="*/ 380069 w 6121351"/>
                <a:gd name="connsiteY3" fmla="*/ 593726 h 593726"/>
                <a:gd name="connsiteX4" fmla="*/ 291891 w 6121351"/>
                <a:gd name="connsiteY4" fmla="*/ 410679 h 593726"/>
                <a:gd name="connsiteX5" fmla="*/ 56725 w 6121351"/>
                <a:gd name="connsiteY5" fmla="*/ 62413 h 593726"/>
                <a:gd name="connsiteX6" fmla="*/ 0 w 6121351"/>
                <a:gd name="connsiteY6" fmla="*/ 0 h 5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351" h="593726">
                  <a:moveTo>
                    <a:pt x="0" y="0"/>
                  </a:moveTo>
                  <a:lnTo>
                    <a:pt x="6121351" y="0"/>
                  </a:lnTo>
                  <a:lnTo>
                    <a:pt x="5527626" y="593726"/>
                  </a:lnTo>
                  <a:lnTo>
                    <a:pt x="380069" y="593726"/>
                  </a:lnTo>
                  <a:lnTo>
                    <a:pt x="291891" y="410679"/>
                  </a:lnTo>
                  <a:cubicBezTo>
                    <a:pt x="224636" y="286873"/>
                    <a:pt x="145759" y="170297"/>
                    <a:pt x="56725" y="62413"/>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35A953F6-1076-4A53-90D3-A0BCD25CF4C4}"/>
                </a:ext>
              </a:extLst>
            </p:cNvPr>
            <p:cNvSpPr/>
            <p:nvPr userDrawn="1"/>
          </p:nvSpPr>
          <p:spPr>
            <a:xfrm>
              <a:off x="9645690" y="6264274"/>
              <a:ext cx="2546310" cy="593726"/>
            </a:xfrm>
            <a:custGeom>
              <a:avLst/>
              <a:gdLst>
                <a:gd name="connsiteX0" fmla="*/ 593725 w 2546310"/>
                <a:gd name="connsiteY0" fmla="*/ 0 h 593726"/>
                <a:gd name="connsiteX1" fmla="*/ 2546310 w 2546310"/>
                <a:gd name="connsiteY1" fmla="*/ 0 h 593726"/>
                <a:gd name="connsiteX2" fmla="*/ 2546310 w 2546310"/>
                <a:gd name="connsiteY2" fmla="*/ 593726 h 593726"/>
                <a:gd name="connsiteX3" fmla="*/ 0 w 2546310"/>
                <a:gd name="connsiteY3" fmla="*/ 593726 h 593726"/>
                <a:gd name="connsiteX4" fmla="*/ 593725 w 2546310"/>
                <a:gd name="connsiteY4" fmla="*/ 0 h 5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10" h="593726">
                  <a:moveTo>
                    <a:pt x="593725" y="0"/>
                  </a:moveTo>
                  <a:lnTo>
                    <a:pt x="2546310" y="0"/>
                  </a:lnTo>
                  <a:lnTo>
                    <a:pt x="2546310" y="593726"/>
                  </a:lnTo>
                  <a:lnTo>
                    <a:pt x="0" y="593726"/>
                  </a:lnTo>
                  <a:lnTo>
                    <a:pt x="59372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6" name="Group 145">
            <a:extLst>
              <a:ext uri="{FF2B5EF4-FFF2-40B4-BE49-F238E27FC236}">
                <a16:creationId xmlns:a16="http://schemas.microsoft.com/office/drawing/2014/main" id="{B481F49B-10E1-4684-B193-AF73D0C9112A}"/>
              </a:ext>
            </a:extLst>
          </p:cNvPr>
          <p:cNvGrpSpPr/>
          <p:nvPr userDrawn="1"/>
        </p:nvGrpSpPr>
        <p:grpSpPr>
          <a:xfrm>
            <a:off x="-1" y="-1"/>
            <a:ext cx="304797" cy="304797"/>
            <a:chOff x="-1" y="-1"/>
            <a:chExt cx="304797" cy="304797"/>
          </a:xfrm>
        </p:grpSpPr>
        <p:sp>
          <p:nvSpPr>
            <p:cNvPr id="156" name="Rectangle 155">
              <a:extLst>
                <a:ext uri="{FF2B5EF4-FFF2-40B4-BE49-F238E27FC236}">
                  <a16:creationId xmlns:a16="http://schemas.microsoft.com/office/drawing/2014/main" id="{AA709B1D-4F80-45DF-9555-4C0FBC2AE0AF}"/>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CCFDC050-15AF-45CB-86F1-9C0B37C5797D}"/>
                </a:ext>
              </a:extLst>
            </p:cNvPr>
            <p:cNvGrpSpPr/>
            <p:nvPr userDrawn="1"/>
          </p:nvGrpSpPr>
          <p:grpSpPr>
            <a:xfrm>
              <a:off x="88317" y="103148"/>
              <a:ext cx="128160" cy="98498"/>
              <a:chOff x="88317" y="99577"/>
              <a:chExt cx="128160" cy="98498"/>
            </a:xfrm>
          </p:grpSpPr>
          <p:cxnSp>
            <p:nvCxnSpPr>
              <p:cNvPr id="158" name="Straight Connector 157">
                <a:extLst>
                  <a:ext uri="{FF2B5EF4-FFF2-40B4-BE49-F238E27FC236}">
                    <a16:creationId xmlns:a16="http://schemas.microsoft.com/office/drawing/2014/main" id="{CF36C95F-FE35-4483-9AB3-BD4D36FA746B}"/>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89CDD84-6FC5-4A24-9347-2CF7CBAC408D}"/>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669ED15-6D4C-4AAD-B289-E5BE46A78CD0}"/>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6" name="Picture 5" descr="Shape&#10;&#10;Description automatically generated with medium confidence">
            <a:hlinkClick r:id="" action="ppaction://noaction"/>
            <a:extLst>
              <a:ext uri="{FF2B5EF4-FFF2-40B4-BE49-F238E27FC236}">
                <a16:creationId xmlns:a16="http://schemas.microsoft.com/office/drawing/2014/main" id="{FB91F179-9FFC-4E45-AE08-490E5D7D8E12}"/>
              </a:ext>
            </a:extLst>
          </p:cNvPr>
          <p:cNvPicPr>
            <a:picLocks noChangeAspect="1"/>
          </p:cNvPicPr>
          <p:nvPr userDrawn="1"/>
        </p:nvPicPr>
        <p:blipFill rotWithShape="1">
          <a:blip r:embed="rId4"/>
          <a:srcRect r="79771"/>
          <a:stretch/>
        </p:blipFill>
        <p:spPr>
          <a:xfrm>
            <a:off x="609592" y="6326320"/>
            <a:ext cx="495307" cy="328346"/>
          </a:xfrm>
          <a:prstGeom prst="rect">
            <a:avLst/>
          </a:prstGeom>
        </p:spPr>
      </p:pic>
    </p:spTree>
    <p:extLst>
      <p:ext uri="{BB962C8B-B14F-4D97-AF65-F5344CB8AC3E}">
        <p14:creationId xmlns:p14="http://schemas.microsoft.com/office/powerpoint/2010/main" val="3957845912"/>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none"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600"/>
        </a:spcBef>
        <a:buClr>
          <a:schemeClr val="accent2"/>
        </a:buClr>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600"/>
        </a:spcBef>
        <a:buClr>
          <a:schemeClr val="accent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488">
          <p15:clr>
            <a:srgbClr val="F26B43"/>
          </p15:clr>
        </p15:guide>
        <p15:guide id="5" orient="horz" pos="768">
          <p15:clr>
            <a:srgbClr val="F26B43"/>
          </p15:clr>
        </p15:guide>
        <p15:guide id="6" orient="horz" pos="3864">
          <p15:clr>
            <a:srgbClr val="F26B43"/>
          </p15:clr>
        </p15:guide>
        <p15:guide id="7" pos="192">
          <p15:clr>
            <a:srgbClr val="F26B43"/>
          </p15:clr>
        </p15:guide>
        <p15:guide id="8"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image" Target="../media/image29.bin"/><Relationship Id="rId15" Type="http://schemas.openxmlformats.org/officeDocument/2006/relationships/slide" Target="slide41.xml"/><Relationship Id="rId10" Type="http://schemas.openxmlformats.org/officeDocument/2006/relationships/slide" Target="slide12.xml"/><Relationship Id="rId4" Type="http://schemas.openxmlformats.org/officeDocument/2006/relationships/image" Target="../media/image28.bin"/><Relationship Id="rId9" Type="http://schemas.openxmlformats.org/officeDocument/2006/relationships/slide" Target="slide11.xml"/><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26.bin"/><Relationship Id="rId7" Type="http://schemas.openxmlformats.org/officeDocument/2006/relationships/image" Target="../media/image29.bin"/><Relationship Id="rId12" Type="http://schemas.openxmlformats.org/officeDocument/2006/relationships/slide" Target="slide12.xml"/><Relationship Id="rId17" Type="http://schemas.openxmlformats.org/officeDocument/2006/relationships/slide" Target="slide41.xml"/><Relationship Id="rId2" Type="http://schemas.openxmlformats.org/officeDocument/2006/relationships/notesSlide" Target="../notesSlides/notesSlide11.xml"/><Relationship Id="rId16" Type="http://schemas.openxmlformats.org/officeDocument/2006/relationships/slide" Target="slide16.xml"/><Relationship Id="rId1" Type="http://schemas.openxmlformats.org/officeDocument/2006/relationships/slideLayout" Target="../slideLayouts/slideLayout9.xml"/><Relationship Id="rId6" Type="http://schemas.openxmlformats.org/officeDocument/2006/relationships/image" Target="../media/image28.bin"/><Relationship Id="rId11" Type="http://schemas.openxmlformats.org/officeDocument/2006/relationships/slide" Target="slide11.xml"/><Relationship Id="rId5" Type="http://schemas.openxmlformats.org/officeDocument/2006/relationships/slide" Target="slide3.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image" Target="../media/image27.bin"/><Relationship Id="rId9" Type="http://schemas.openxmlformats.org/officeDocument/2006/relationships/slide" Target="slide9.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45.bin"/><Relationship Id="rId13" Type="http://schemas.openxmlformats.org/officeDocument/2006/relationships/image" Target="../media/image28.bin"/><Relationship Id="rId18" Type="http://schemas.openxmlformats.org/officeDocument/2006/relationships/slide" Target="slide11.xml"/><Relationship Id="rId3" Type="http://schemas.openxmlformats.org/officeDocument/2006/relationships/image" Target="../media/image41.bin"/><Relationship Id="rId21" Type="http://schemas.openxmlformats.org/officeDocument/2006/relationships/slide" Target="slide14.xml"/><Relationship Id="rId7" Type="http://schemas.openxmlformats.org/officeDocument/2006/relationships/image" Target="../media/image44.bin"/><Relationship Id="rId12" Type="http://schemas.openxmlformats.org/officeDocument/2006/relationships/slide" Target="slide3.xml"/><Relationship Id="rId17" Type="http://schemas.openxmlformats.org/officeDocument/2006/relationships/slide" Target="slide10.xml"/><Relationship Id="rId2" Type="http://schemas.openxmlformats.org/officeDocument/2006/relationships/notesSlide" Target="../notesSlides/notesSlide12.xml"/><Relationship Id="rId16" Type="http://schemas.openxmlformats.org/officeDocument/2006/relationships/slide" Target="slide9.xml"/><Relationship Id="rId20" Type="http://schemas.openxmlformats.org/officeDocument/2006/relationships/slide" Target="slide13.xml"/><Relationship Id="rId1" Type="http://schemas.openxmlformats.org/officeDocument/2006/relationships/slideLayout" Target="../slideLayouts/slideLayout9.xml"/><Relationship Id="rId6" Type="http://schemas.openxmlformats.org/officeDocument/2006/relationships/image" Target="../media/image43.bin"/><Relationship Id="rId11" Type="http://schemas.openxmlformats.org/officeDocument/2006/relationships/image" Target="../media/image48.bin"/><Relationship Id="rId24" Type="http://schemas.openxmlformats.org/officeDocument/2006/relationships/slide" Target="slide41.xml"/><Relationship Id="rId5" Type="http://schemas.openxmlformats.org/officeDocument/2006/relationships/hyperlink" Target="https://www.healthpartners.com/openaccess" TargetMode="External"/><Relationship Id="rId15" Type="http://schemas.openxmlformats.org/officeDocument/2006/relationships/slide" Target="slide8.xml"/><Relationship Id="rId23" Type="http://schemas.openxmlformats.org/officeDocument/2006/relationships/slide" Target="slide16.xml"/><Relationship Id="rId10" Type="http://schemas.openxmlformats.org/officeDocument/2006/relationships/image" Target="../media/image47.bin"/><Relationship Id="rId19" Type="http://schemas.openxmlformats.org/officeDocument/2006/relationships/slide" Target="slide12.xml"/><Relationship Id="rId4" Type="http://schemas.openxmlformats.org/officeDocument/2006/relationships/image" Target="../media/image42.bin"/><Relationship Id="rId9" Type="http://schemas.openxmlformats.org/officeDocument/2006/relationships/image" Target="../media/image46.bin"/><Relationship Id="rId14" Type="http://schemas.openxmlformats.org/officeDocument/2006/relationships/image" Target="../media/image29.bin"/><Relationship Id="rId22"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image" Target="../media/image45.bin"/><Relationship Id="rId7" Type="http://schemas.openxmlformats.org/officeDocument/2006/relationships/image" Target="../media/image44.bin"/><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notesSlide" Target="../notesSlides/notesSlide13.xml"/><Relationship Id="rId16" Type="http://schemas.openxmlformats.org/officeDocument/2006/relationships/slide" Target="slide13.xml"/><Relationship Id="rId20" Type="http://schemas.openxmlformats.org/officeDocument/2006/relationships/slide" Target="slide41.xml"/><Relationship Id="rId1" Type="http://schemas.openxmlformats.org/officeDocument/2006/relationships/slideLayout" Target="../slideLayouts/slideLayout9.xml"/><Relationship Id="rId6" Type="http://schemas.openxmlformats.org/officeDocument/2006/relationships/image" Target="../media/image43.bin"/><Relationship Id="rId11" Type="http://schemas.openxmlformats.org/officeDocument/2006/relationships/slide" Target="slide8.xml"/><Relationship Id="rId5" Type="http://schemas.openxmlformats.org/officeDocument/2006/relationships/hyperlink" Target="https://www.healthpartners.com/preventive" TargetMode="External"/><Relationship Id="rId15" Type="http://schemas.openxmlformats.org/officeDocument/2006/relationships/slide" Target="slide12.xml"/><Relationship Id="rId10" Type="http://schemas.openxmlformats.org/officeDocument/2006/relationships/image" Target="../media/image29.bin"/><Relationship Id="rId19" Type="http://schemas.openxmlformats.org/officeDocument/2006/relationships/slide" Target="slide16.xml"/><Relationship Id="rId4" Type="http://schemas.openxmlformats.org/officeDocument/2006/relationships/image" Target="../media/image46.bin"/><Relationship Id="rId9" Type="http://schemas.openxmlformats.org/officeDocument/2006/relationships/image" Target="../media/image28.bin"/><Relationship Id="rId14"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29.bin"/><Relationship Id="rId13" Type="http://schemas.openxmlformats.org/officeDocument/2006/relationships/slide" Target="slide12.xml"/><Relationship Id="rId18" Type="http://schemas.openxmlformats.org/officeDocument/2006/relationships/slide" Target="slide41.xml"/><Relationship Id="rId3" Type="http://schemas.openxmlformats.org/officeDocument/2006/relationships/image" Target="../media/image49.bin"/><Relationship Id="rId7" Type="http://schemas.openxmlformats.org/officeDocument/2006/relationships/image" Target="../media/image28.bin"/><Relationship Id="rId12" Type="http://schemas.openxmlformats.org/officeDocument/2006/relationships/slide" Target="slide11.xml"/><Relationship Id="rId17" Type="http://schemas.openxmlformats.org/officeDocument/2006/relationships/slide" Target="slide16.xml"/><Relationship Id="rId2" Type="http://schemas.openxmlformats.org/officeDocument/2006/relationships/notesSlide" Target="../notesSlides/notesSlide14.xml"/><Relationship Id="rId16" Type="http://schemas.openxmlformats.org/officeDocument/2006/relationships/slide" Target="slide15.xml"/><Relationship Id="rId1" Type="http://schemas.openxmlformats.org/officeDocument/2006/relationships/slideLayout" Target="../slideLayouts/slideLayout9.xml"/><Relationship Id="rId6" Type="http://schemas.openxmlformats.org/officeDocument/2006/relationships/slide" Target="slide3.xml"/><Relationship Id="rId11" Type="http://schemas.openxmlformats.org/officeDocument/2006/relationships/slide" Target="slide10.xml"/><Relationship Id="rId5" Type="http://schemas.openxmlformats.org/officeDocument/2006/relationships/image" Target="../media/image50.bin"/><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hyperlink" Target="https://www.virtuwell.com/" TargetMode="External"/><Relationship Id="rId9" Type="http://schemas.openxmlformats.org/officeDocument/2006/relationships/slide" Target="slide8.xml"/><Relationship Id="rId1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51.bin"/><Relationship Id="rId7" Type="http://schemas.openxmlformats.org/officeDocument/2006/relationships/image" Target="../media/image29.bin"/><Relationship Id="rId12" Type="http://schemas.openxmlformats.org/officeDocument/2006/relationships/slide" Target="slide12.xml"/><Relationship Id="rId17" Type="http://schemas.openxmlformats.org/officeDocument/2006/relationships/slide" Target="slide41.xml"/><Relationship Id="rId2" Type="http://schemas.openxmlformats.org/officeDocument/2006/relationships/notesSlide" Target="../notesSlides/notesSlide15.xml"/><Relationship Id="rId16" Type="http://schemas.openxmlformats.org/officeDocument/2006/relationships/slide" Target="slide16.xml"/><Relationship Id="rId1" Type="http://schemas.openxmlformats.org/officeDocument/2006/relationships/slideLayout" Target="../slideLayouts/slideLayout9.xml"/><Relationship Id="rId6" Type="http://schemas.openxmlformats.org/officeDocument/2006/relationships/image" Target="../media/image28.bin"/><Relationship Id="rId11" Type="http://schemas.openxmlformats.org/officeDocument/2006/relationships/slide" Target="slide11.xml"/><Relationship Id="rId5" Type="http://schemas.openxmlformats.org/officeDocument/2006/relationships/slide" Target="slide3.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hyperlink" Target="https://www.doctorondemand.com/" TargetMode="External"/><Relationship Id="rId9" Type="http://schemas.openxmlformats.org/officeDocument/2006/relationships/slide" Target="slide9.xml"/><Relationship Id="rId14"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29.bin"/><Relationship Id="rId13" Type="http://schemas.openxmlformats.org/officeDocument/2006/relationships/slide" Target="slide12.xml"/><Relationship Id="rId18" Type="http://schemas.openxmlformats.org/officeDocument/2006/relationships/slide" Target="slide41.xml"/><Relationship Id="rId3" Type="http://schemas.openxmlformats.org/officeDocument/2006/relationships/image" Target="../media/image52.bin"/><Relationship Id="rId7" Type="http://schemas.openxmlformats.org/officeDocument/2006/relationships/image" Target="../media/image28.bin"/><Relationship Id="rId12" Type="http://schemas.openxmlformats.org/officeDocument/2006/relationships/slide" Target="slide11.xml"/><Relationship Id="rId17" Type="http://schemas.openxmlformats.org/officeDocument/2006/relationships/slide" Target="slide16.xml"/><Relationship Id="rId2" Type="http://schemas.openxmlformats.org/officeDocument/2006/relationships/notesSlide" Target="../notesSlides/notesSlide16.xml"/><Relationship Id="rId16" Type="http://schemas.openxmlformats.org/officeDocument/2006/relationships/slide" Target="slide15.xml"/><Relationship Id="rId1" Type="http://schemas.openxmlformats.org/officeDocument/2006/relationships/slideLayout" Target="../slideLayouts/slideLayout9.xml"/><Relationship Id="rId6" Type="http://schemas.openxmlformats.org/officeDocument/2006/relationships/slide" Target="slide3.xml"/><Relationship Id="rId11" Type="http://schemas.openxmlformats.org/officeDocument/2006/relationships/slide" Target="slide10.xml"/><Relationship Id="rId5" Type="http://schemas.openxmlformats.org/officeDocument/2006/relationships/image" Target="../media/image53.bin"/><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hyperlink" Target="https://www.teladoc.com/" TargetMode="External"/><Relationship Id="rId9" Type="http://schemas.openxmlformats.org/officeDocument/2006/relationships/slide" Target="slide8.xml"/><Relationship Id="rId1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image" Target="../media/image9.bin"/><Relationship Id="rId13" Type="http://schemas.openxmlformats.org/officeDocument/2006/relationships/slide" Target="slide41.xml"/><Relationship Id="rId3" Type="http://schemas.openxmlformats.org/officeDocument/2006/relationships/hyperlink" Target="http://healthpartners.com/preferredrx" TargetMode="External"/><Relationship Id="rId7" Type="http://schemas.openxmlformats.org/officeDocument/2006/relationships/image" Target="../media/image8.bin"/><Relationship Id="rId12"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slide" Target="slide20.xml"/><Relationship Id="rId5" Type="http://schemas.openxmlformats.org/officeDocument/2006/relationships/image" Target="../media/image44.bin"/><Relationship Id="rId10" Type="http://schemas.openxmlformats.org/officeDocument/2006/relationships/slide" Target="slide19.xml"/><Relationship Id="rId4" Type="http://schemas.openxmlformats.org/officeDocument/2006/relationships/image" Target="../media/image43.bin"/><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56.bin"/><Relationship Id="rId13" Type="http://schemas.openxmlformats.org/officeDocument/2006/relationships/hyperlink" Target="http://www.healthpartners.com/mtminfo" TargetMode="External"/><Relationship Id="rId18" Type="http://schemas.openxmlformats.org/officeDocument/2006/relationships/image" Target="../media/image9.bin"/><Relationship Id="rId3" Type="http://schemas.openxmlformats.org/officeDocument/2006/relationships/image" Target="../media/image14.bin"/><Relationship Id="rId21" Type="http://schemas.openxmlformats.org/officeDocument/2006/relationships/slide" Target="slide20.xml"/><Relationship Id="rId7" Type="http://schemas.openxmlformats.org/officeDocument/2006/relationships/hyperlink" Target="https://www.healthpartners.com/pharmacy" TargetMode="External"/><Relationship Id="rId12" Type="http://schemas.openxmlformats.org/officeDocument/2006/relationships/image" Target="../media/image59.bin"/><Relationship Id="rId17" Type="http://schemas.openxmlformats.org/officeDocument/2006/relationships/image" Target="../media/image8.bin"/><Relationship Id="rId2" Type="http://schemas.openxmlformats.org/officeDocument/2006/relationships/notesSlide" Target="../notesSlides/notesSlide19.xml"/><Relationship Id="rId16" Type="http://schemas.openxmlformats.org/officeDocument/2006/relationships/slide" Target="slide3.xml"/><Relationship Id="rId20" Type="http://schemas.openxmlformats.org/officeDocument/2006/relationships/slide" Target="slide19.xml"/><Relationship Id="rId1" Type="http://schemas.openxmlformats.org/officeDocument/2006/relationships/slideLayout" Target="../slideLayouts/slideLayout12.xml"/><Relationship Id="rId6" Type="http://schemas.openxmlformats.org/officeDocument/2006/relationships/image" Target="../media/image55.bin"/><Relationship Id="rId11" Type="http://schemas.openxmlformats.org/officeDocument/2006/relationships/image" Target="../media/image58.bin"/><Relationship Id="rId5" Type="http://schemas.openxmlformats.org/officeDocument/2006/relationships/image" Target="../media/image54.bin"/><Relationship Id="rId15" Type="http://schemas.openxmlformats.org/officeDocument/2006/relationships/image" Target="../media/image61.bin"/><Relationship Id="rId10" Type="http://schemas.openxmlformats.org/officeDocument/2006/relationships/slide" Target="slide41.xml"/><Relationship Id="rId19" Type="http://schemas.openxmlformats.org/officeDocument/2006/relationships/slide" Target="slide18.xml"/><Relationship Id="rId4" Type="http://schemas.openxmlformats.org/officeDocument/2006/relationships/image" Target="../media/image15.bin"/><Relationship Id="rId9" Type="http://schemas.openxmlformats.org/officeDocument/2006/relationships/image" Target="../media/image57.bin"/><Relationship Id="rId14" Type="http://schemas.openxmlformats.org/officeDocument/2006/relationships/image" Target="../media/image60.bin"/><Relationship Id="rId22"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slide" Target="slide22.xml"/><Relationship Id="rId3" Type="http://schemas.openxmlformats.org/officeDocument/2006/relationships/image" Target="../media/image4.bin"/><Relationship Id="rId7" Type="http://schemas.openxmlformats.org/officeDocument/2006/relationships/slide" Target="slide3.xml"/><Relationship Id="rId12"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41.xml"/><Relationship Id="rId1" Type="http://schemas.openxmlformats.org/officeDocument/2006/relationships/slideLayout" Target="../slideLayouts/slideLayout8.xml"/><Relationship Id="rId6" Type="http://schemas.openxmlformats.org/officeDocument/2006/relationships/image" Target="../media/image7.bin"/><Relationship Id="rId11" Type="http://schemas.openxmlformats.org/officeDocument/2006/relationships/slide" Target="slide7.xml"/><Relationship Id="rId5" Type="http://schemas.openxmlformats.org/officeDocument/2006/relationships/image" Target="../media/image6.bin"/><Relationship Id="rId15" Type="http://schemas.openxmlformats.org/officeDocument/2006/relationships/slide" Target="slide38.xml"/><Relationship Id="rId10" Type="http://schemas.openxmlformats.org/officeDocument/2006/relationships/slide" Target="slide4.xml"/><Relationship Id="rId4" Type="http://schemas.openxmlformats.org/officeDocument/2006/relationships/image" Target="../media/image5.bin"/><Relationship Id="rId9" Type="http://schemas.openxmlformats.org/officeDocument/2006/relationships/image" Target="../media/image9.bin"/><Relationship Id="rId14" Type="http://schemas.openxmlformats.org/officeDocument/2006/relationships/slide" Target="slide25.xml"/></Relationships>
</file>

<file path=ppt/slides/_rels/slide20.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image" Target="../media/image62.bin"/><Relationship Id="rId3" Type="http://schemas.openxmlformats.org/officeDocument/2006/relationships/notesSlide" Target="../notesSlides/notesSlide20.xml"/><Relationship Id="rId7" Type="http://schemas.openxmlformats.org/officeDocument/2006/relationships/image" Target="../media/image9.bin"/><Relationship Id="rId12" Type="http://schemas.openxmlformats.org/officeDocument/2006/relationships/slide" Target="slide21.xml"/><Relationship Id="rId2" Type="http://schemas.openxmlformats.org/officeDocument/2006/relationships/slideLayout" Target="../slideLayouts/slideLayout14.xml"/><Relationship Id="rId1" Type="http://schemas.openxmlformats.org/officeDocument/2006/relationships/video" Target="https://www.youtube.com/embed/EuUes6lkAHk?feature=oembed" TargetMode="External"/><Relationship Id="rId6" Type="http://schemas.openxmlformats.org/officeDocument/2006/relationships/image" Target="../media/image8.bin"/><Relationship Id="rId11" Type="http://schemas.openxmlformats.org/officeDocument/2006/relationships/slide" Target="slide20.xml"/><Relationship Id="rId5" Type="http://schemas.openxmlformats.org/officeDocument/2006/relationships/slide" Target="slide3.xml"/><Relationship Id="rId10" Type="http://schemas.openxmlformats.org/officeDocument/2006/relationships/slide" Target="slide19.xml"/><Relationship Id="rId4" Type="http://schemas.openxmlformats.org/officeDocument/2006/relationships/hyperlink" Target="http://www.healthpartners.com/pharmacy" TargetMode="External"/><Relationship Id="rId9"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slide" Target="slide21.xml"/><Relationship Id="rId3" Type="http://schemas.openxmlformats.org/officeDocument/2006/relationships/image" Target="../media/image63.bin"/><Relationship Id="rId7" Type="http://schemas.openxmlformats.org/officeDocument/2006/relationships/slide" Target="slide3.xml"/><Relationship Id="rId12"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4.bin"/><Relationship Id="rId11" Type="http://schemas.openxmlformats.org/officeDocument/2006/relationships/slide" Target="slide19.xml"/><Relationship Id="rId5" Type="http://schemas.openxmlformats.org/officeDocument/2006/relationships/image" Target="../media/image43.bin"/><Relationship Id="rId10" Type="http://schemas.openxmlformats.org/officeDocument/2006/relationships/slide" Target="slide18.xml"/><Relationship Id="rId4" Type="http://schemas.openxmlformats.org/officeDocument/2006/relationships/hyperlink" Target="https://www.healthpartners.com/mailorder" TargetMode="External"/><Relationship Id="rId9" Type="http://schemas.openxmlformats.org/officeDocument/2006/relationships/image" Target="../media/image9.bin"/><Relationship Id="rId14" Type="http://schemas.openxmlformats.org/officeDocument/2006/relationships/slide" Target="slide41.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1.xml"/><Relationship Id="rId3" Type="http://schemas.openxmlformats.org/officeDocument/2006/relationships/image" Target="../media/image64.bin"/><Relationship Id="rId7" Type="http://schemas.openxmlformats.org/officeDocument/2006/relationships/hyperlink" Target="https://www.healthpartners.com/fcp/csearch/?networkId=1193&amp;asOfDate=2024-04-23&amp;type=dentist&amp;distance=20&amp;hDistance=20&amp;safelink=dentaloac" TargetMode="External"/><Relationship Id="rId12"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44.bin"/><Relationship Id="rId11" Type="http://schemas.openxmlformats.org/officeDocument/2006/relationships/slide" Target="slide23.xml"/><Relationship Id="rId5" Type="http://schemas.openxmlformats.org/officeDocument/2006/relationships/image" Target="../media/image43.bin"/><Relationship Id="rId10" Type="http://schemas.openxmlformats.org/officeDocument/2006/relationships/image" Target="../media/image9.bin"/><Relationship Id="rId4" Type="http://schemas.openxmlformats.org/officeDocument/2006/relationships/image" Target="../media/image65.bin"/><Relationship Id="rId9" Type="http://schemas.openxmlformats.org/officeDocument/2006/relationships/image" Target="../media/image8.bin"/></Relationships>
</file>

<file path=ppt/slides/_rels/slide2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6.bin"/><Relationship Id="rId7"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9.bin"/><Relationship Id="rId5" Type="http://schemas.openxmlformats.org/officeDocument/2006/relationships/image" Target="../media/image8.bin"/><Relationship Id="rId4" Type="http://schemas.openxmlformats.org/officeDocument/2006/relationships/slide" Target="slide3.xml"/><Relationship Id="rId9" Type="http://schemas.openxmlformats.org/officeDocument/2006/relationships/slide" Target="slide41.xml"/></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7.xml"/><Relationship Id="rId3" Type="http://schemas.openxmlformats.org/officeDocument/2006/relationships/slide" Target="slide26.xml"/><Relationship Id="rId7" Type="http://schemas.openxmlformats.org/officeDocument/2006/relationships/slide" Target="slide31.xml"/><Relationship Id="rId12" Type="http://schemas.openxmlformats.org/officeDocument/2006/relationships/slide" Target="slide3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30.xml"/><Relationship Id="rId11" Type="http://schemas.openxmlformats.org/officeDocument/2006/relationships/slide" Target="slide35.xml"/><Relationship Id="rId5" Type="http://schemas.openxmlformats.org/officeDocument/2006/relationships/slide" Target="slide28.xml"/><Relationship Id="rId10" Type="http://schemas.openxmlformats.org/officeDocument/2006/relationships/slide" Target="slide34.xml"/><Relationship Id="rId4" Type="http://schemas.openxmlformats.org/officeDocument/2006/relationships/slide" Target="slide27.xm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image" Target="../media/image9.bin"/><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hyperlink" Target="https://www.healthpartners.com/signin" TargetMode="External"/><Relationship Id="rId21" Type="http://schemas.openxmlformats.org/officeDocument/2006/relationships/image" Target="../media/image67.bin"/><Relationship Id="rId7" Type="http://schemas.openxmlformats.org/officeDocument/2006/relationships/image" Target="../media/image8.bin"/><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6.xml"/><Relationship Id="rId16" Type="http://schemas.openxmlformats.org/officeDocument/2006/relationships/slide" Target="slide34.xml"/><Relationship Id="rId20" Type="http://schemas.openxmlformats.org/officeDocument/2006/relationships/slide" Target="slide41.xml"/><Relationship Id="rId1" Type="http://schemas.openxmlformats.org/officeDocument/2006/relationships/slideLayout" Target="../slideLayouts/slideLayout8.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44.bin"/><Relationship Id="rId15" Type="http://schemas.openxmlformats.org/officeDocument/2006/relationships/slide" Target="slide33.xml"/><Relationship Id="rId10" Type="http://schemas.openxmlformats.org/officeDocument/2006/relationships/slide" Target="slide27.xml"/><Relationship Id="rId19" Type="http://schemas.openxmlformats.org/officeDocument/2006/relationships/slide" Target="slide37.xml"/><Relationship Id="rId4" Type="http://schemas.openxmlformats.org/officeDocument/2006/relationships/image" Target="../media/image43.bin"/><Relationship Id="rId9" Type="http://schemas.openxmlformats.org/officeDocument/2006/relationships/slide" Target="slide26.xml"/><Relationship Id="rId14" Type="http://schemas.openxmlformats.org/officeDocument/2006/relationships/slide" Target="slide32.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2.xml"/><Relationship Id="rId18" Type="http://schemas.openxmlformats.org/officeDocument/2006/relationships/slide" Target="slide37.xml"/><Relationship Id="rId3" Type="http://schemas.openxmlformats.org/officeDocument/2006/relationships/notesSlide" Target="../notesSlides/notesSlide27.xml"/><Relationship Id="rId7" Type="http://schemas.openxmlformats.org/officeDocument/2006/relationships/image" Target="../media/image9.bin"/><Relationship Id="rId12" Type="http://schemas.openxmlformats.org/officeDocument/2006/relationships/slide" Target="slide31.xml"/><Relationship Id="rId17" Type="http://schemas.openxmlformats.org/officeDocument/2006/relationships/slide" Target="slide36.xml"/><Relationship Id="rId2" Type="http://schemas.openxmlformats.org/officeDocument/2006/relationships/slideLayout" Target="../slideLayouts/slideLayout13.xml"/><Relationship Id="rId16" Type="http://schemas.openxmlformats.org/officeDocument/2006/relationships/slide" Target="slide35.xml"/><Relationship Id="rId20" Type="http://schemas.openxmlformats.org/officeDocument/2006/relationships/image" Target="../media/image68.bin"/><Relationship Id="rId1" Type="http://schemas.openxmlformats.org/officeDocument/2006/relationships/video" Target="https://www.youtube.com/embed/bKeZXmHb1wI?feature=oembed" TargetMode="External"/><Relationship Id="rId6" Type="http://schemas.openxmlformats.org/officeDocument/2006/relationships/image" Target="../media/image8.bin"/><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8.xml"/><Relationship Id="rId19" Type="http://schemas.openxmlformats.org/officeDocument/2006/relationships/slide" Target="slide41.xml"/><Relationship Id="rId4" Type="http://schemas.openxmlformats.org/officeDocument/2006/relationships/hyperlink" Target="http://www.healthpartners.com/" TargetMode="External"/><Relationship Id="rId9" Type="http://schemas.openxmlformats.org/officeDocument/2006/relationships/slide" Target="slide27.xml"/><Relationship Id="rId14"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69.bin"/><Relationship Id="rId21" Type="http://schemas.openxmlformats.org/officeDocument/2006/relationships/slide" Target="slide41.xml"/><Relationship Id="rId7" Type="http://schemas.openxmlformats.org/officeDocument/2006/relationships/slide" Target="slide3.xml"/><Relationship Id="rId12" Type="http://schemas.openxmlformats.org/officeDocument/2006/relationships/slide" Target="slide28.xml"/><Relationship Id="rId17" Type="http://schemas.openxmlformats.org/officeDocument/2006/relationships/slide" Target="slide34.xml"/><Relationship Id="rId2" Type="http://schemas.openxmlformats.org/officeDocument/2006/relationships/notesSlide" Target="../notesSlides/notesSlide28.xml"/><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8.xml"/><Relationship Id="rId6" Type="http://schemas.openxmlformats.org/officeDocument/2006/relationships/image" Target="../media/image44.bin"/><Relationship Id="rId11" Type="http://schemas.openxmlformats.org/officeDocument/2006/relationships/slide" Target="slide27.xml"/><Relationship Id="rId5" Type="http://schemas.openxmlformats.org/officeDocument/2006/relationships/image" Target="../media/image43.bin"/><Relationship Id="rId15" Type="http://schemas.openxmlformats.org/officeDocument/2006/relationships/slide" Target="slide32.xml"/><Relationship Id="rId10" Type="http://schemas.openxmlformats.org/officeDocument/2006/relationships/slide" Target="slide26.xml"/><Relationship Id="rId19" Type="http://schemas.openxmlformats.org/officeDocument/2006/relationships/slide" Target="slide36.xml"/><Relationship Id="rId4" Type="http://schemas.openxmlformats.org/officeDocument/2006/relationships/hyperlink" Target="http://www.healthpartners.com/livingwell" TargetMode="External"/><Relationship Id="rId9" Type="http://schemas.openxmlformats.org/officeDocument/2006/relationships/image" Target="../media/image9.bin"/><Relationship Id="rId14"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image" Target="../media/image9.bin"/><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hyperlink" Target="http://www.healthpartners.com/livingwell" TargetMode="External"/><Relationship Id="rId7" Type="http://schemas.openxmlformats.org/officeDocument/2006/relationships/image" Target="../media/image8.bin"/><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9.xml"/><Relationship Id="rId16" Type="http://schemas.openxmlformats.org/officeDocument/2006/relationships/slide" Target="slide34.xml"/><Relationship Id="rId20" Type="http://schemas.openxmlformats.org/officeDocument/2006/relationships/slide" Target="slide41.xml"/><Relationship Id="rId1" Type="http://schemas.openxmlformats.org/officeDocument/2006/relationships/slideLayout" Target="../slideLayouts/slideLayout8.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44.bin"/><Relationship Id="rId15" Type="http://schemas.openxmlformats.org/officeDocument/2006/relationships/slide" Target="slide33.xml"/><Relationship Id="rId10" Type="http://schemas.openxmlformats.org/officeDocument/2006/relationships/slide" Target="slide27.xml"/><Relationship Id="rId19" Type="http://schemas.openxmlformats.org/officeDocument/2006/relationships/slide" Target="slide37.xml"/><Relationship Id="rId4" Type="http://schemas.openxmlformats.org/officeDocument/2006/relationships/image" Target="../media/image43.bin"/><Relationship Id="rId9" Type="http://schemas.openxmlformats.org/officeDocument/2006/relationships/slide" Target="slide26.xml"/><Relationship Id="rId1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0.bin"/><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41.xml"/><Relationship Id="rId5" Type="http://schemas.openxmlformats.org/officeDocument/2006/relationships/slide" Target="slide7.xml"/><Relationship Id="rId10" Type="http://schemas.openxmlformats.org/officeDocument/2006/relationships/hyperlink" Target="https://www.healthpartners.com/hp/legal-notices/index.html" TargetMode="External"/><Relationship Id="rId4" Type="http://schemas.openxmlformats.org/officeDocument/2006/relationships/slide" Target="slide4.xml"/><Relationship Id="rId9" Type="http://schemas.openxmlformats.org/officeDocument/2006/relationships/slide" Target="slide38.xml"/></Relationships>
</file>

<file path=ppt/slides/_rels/slide3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8.xml"/><Relationship Id="rId18" Type="http://schemas.openxmlformats.org/officeDocument/2006/relationships/slide" Target="slide34.xml"/><Relationship Id="rId3" Type="http://schemas.openxmlformats.org/officeDocument/2006/relationships/image" Target="../media/image70.bin"/><Relationship Id="rId21" Type="http://schemas.openxmlformats.org/officeDocument/2006/relationships/slide" Target="slide37.xml"/><Relationship Id="rId7" Type="http://schemas.openxmlformats.org/officeDocument/2006/relationships/hyperlink" Target="https://account.pivot.co/partner/healthpartners?access_code=healthpartners" TargetMode="External"/><Relationship Id="rId12" Type="http://schemas.openxmlformats.org/officeDocument/2006/relationships/slide" Target="slide27.xml"/><Relationship Id="rId17" Type="http://schemas.openxmlformats.org/officeDocument/2006/relationships/slide" Target="slide33.xml"/><Relationship Id="rId2" Type="http://schemas.openxmlformats.org/officeDocument/2006/relationships/notesSlide" Target="../notesSlides/notesSlide30.xml"/><Relationship Id="rId16" Type="http://schemas.openxmlformats.org/officeDocument/2006/relationships/slide" Target="slide32.xml"/><Relationship Id="rId20" Type="http://schemas.openxmlformats.org/officeDocument/2006/relationships/slide" Target="slide36.xml"/><Relationship Id="rId1" Type="http://schemas.openxmlformats.org/officeDocument/2006/relationships/slideLayout" Target="../slideLayouts/slideLayout8.xml"/><Relationship Id="rId6" Type="http://schemas.openxmlformats.org/officeDocument/2006/relationships/hyperlink" Target="https://www.healthpartners.com/formulary" TargetMode="External"/><Relationship Id="rId11" Type="http://schemas.openxmlformats.org/officeDocument/2006/relationships/slide" Target="slide26.xml"/><Relationship Id="rId5" Type="http://schemas.openxmlformats.org/officeDocument/2006/relationships/image" Target="../media/image44.bin"/><Relationship Id="rId15" Type="http://schemas.openxmlformats.org/officeDocument/2006/relationships/slide" Target="slide31.xml"/><Relationship Id="rId10" Type="http://schemas.openxmlformats.org/officeDocument/2006/relationships/image" Target="../media/image9.bin"/><Relationship Id="rId19" Type="http://schemas.openxmlformats.org/officeDocument/2006/relationships/slide" Target="slide35.xml"/><Relationship Id="rId4" Type="http://schemas.openxmlformats.org/officeDocument/2006/relationships/image" Target="../media/image43.bin"/><Relationship Id="rId9" Type="http://schemas.openxmlformats.org/officeDocument/2006/relationships/image" Target="../media/image8.bin"/><Relationship Id="rId14" Type="http://schemas.openxmlformats.org/officeDocument/2006/relationships/slide" Target="slide30.xml"/><Relationship Id="rId22" Type="http://schemas.openxmlformats.org/officeDocument/2006/relationships/slide" Target="slide41.xml"/></Relationships>
</file>

<file path=ppt/slides/_rels/slide31.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hyperlink" Target="http://www.healthpartners.com/livingwell" TargetMode="External"/><Relationship Id="rId21" Type="http://schemas.openxmlformats.org/officeDocument/2006/relationships/slide" Target="slide41.xml"/><Relationship Id="rId7" Type="http://schemas.openxmlformats.org/officeDocument/2006/relationships/slide" Target="slide3.xml"/><Relationship Id="rId12" Type="http://schemas.openxmlformats.org/officeDocument/2006/relationships/slide" Target="slide28.xml"/><Relationship Id="rId17" Type="http://schemas.openxmlformats.org/officeDocument/2006/relationships/slide" Target="slide34.xml"/><Relationship Id="rId2" Type="http://schemas.openxmlformats.org/officeDocument/2006/relationships/notesSlide" Target="../notesSlides/notesSlide31.xml"/><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8.xml"/><Relationship Id="rId6" Type="http://schemas.openxmlformats.org/officeDocument/2006/relationships/image" Target="../media/image71.bin"/><Relationship Id="rId11" Type="http://schemas.openxmlformats.org/officeDocument/2006/relationships/slide" Target="slide27.xml"/><Relationship Id="rId5" Type="http://schemas.openxmlformats.org/officeDocument/2006/relationships/image" Target="../media/image44.bin"/><Relationship Id="rId15" Type="http://schemas.openxmlformats.org/officeDocument/2006/relationships/slide" Target="slide32.xml"/><Relationship Id="rId10" Type="http://schemas.openxmlformats.org/officeDocument/2006/relationships/slide" Target="slide26.xml"/><Relationship Id="rId19" Type="http://schemas.openxmlformats.org/officeDocument/2006/relationships/slide" Target="slide36.xml"/><Relationship Id="rId4" Type="http://schemas.openxmlformats.org/officeDocument/2006/relationships/image" Target="../media/image43.bin"/><Relationship Id="rId9" Type="http://schemas.openxmlformats.org/officeDocument/2006/relationships/image" Target="../media/image9.bin"/><Relationship Id="rId14" Type="http://schemas.openxmlformats.org/officeDocument/2006/relationships/slide" Target="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9.bin"/><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hyperlink" Target="http://healthpartners.com/discounts" TargetMode="External"/><Relationship Id="rId7" Type="http://schemas.openxmlformats.org/officeDocument/2006/relationships/image" Target="../media/image8.bin"/><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2.xml"/><Relationship Id="rId16" Type="http://schemas.openxmlformats.org/officeDocument/2006/relationships/slide" Target="slide34.xml"/><Relationship Id="rId20" Type="http://schemas.openxmlformats.org/officeDocument/2006/relationships/slide" Target="slide41.xml"/><Relationship Id="rId1" Type="http://schemas.openxmlformats.org/officeDocument/2006/relationships/slideLayout" Target="../slideLayouts/slideLayout8.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44.bin"/><Relationship Id="rId15" Type="http://schemas.openxmlformats.org/officeDocument/2006/relationships/slide" Target="slide33.xml"/><Relationship Id="rId10" Type="http://schemas.openxmlformats.org/officeDocument/2006/relationships/slide" Target="slide27.xml"/><Relationship Id="rId19" Type="http://schemas.openxmlformats.org/officeDocument/2006/relationships/slide" Target="slide37.xml"/><Relationship Id="rId4" Type="http://schemas.openxmlformats.org/officeDocument/2006/relationships/image" Target="../media/image43.bin"/><Relationship Id="rId9" Type="http://schemas.openxmlformats.org/officeDocument/2006/relationships/slide" Target="slide26.xml"/><Relationship Id="rId14" Type="http://schemas.openxmlformats.org/officeDocument/2006/relationships/slide" Target="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9.bin"/><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hyperlink" Target="http://www.healthpartners.com/frequentfitness" TargetMode="External"/><Relationship Id="rId7" Type="http://schemas.openxmlformats.org/officeDocument/2006/relationships/image" Target="../media/image8.bin"/><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3.xml"/><Relationship Id="rId16" Type="http://schemas.openxmlformats.org/officeDocument/2006/relationships/slide" Target="slide34.xml"/><Relationship Id="rId20" Type="http://schemas.openxmlformats.org/officeDocument/2006/relationships/slide" Target="slide41.xml"/><Relationship Id="rId1" Type="http://schemas.openxmlformats.org/officeDocument/2006/relationships/slideLayout" Target="../slideLayouts/slideLayout8.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44.bin"/><Relationship Id="rId15" Type="http://schemas.openxmlformats.org/officeDocument/2006/relationships/slide" Target="slide33.xml"/><Relationship Id="rId10" Type="http://schemas.openxmlformats.org/officeDocument/2006/relationships/slide" Target="slide27.xml"/><Relationship Id="rId19" Type="http://schemas.openxmlformats.org/officeDocument/2006/relationships/slide" Target="slide37.xml"/><Relationship Id="rId4" Type="http://schemas.openxmlformats.org/officeDocument/2006/relationships/image" Target="../media/image43.bin"/><Relationship Id="rId9" Type="http://schemas.openxmlformats.org/officeDocument/2006/relationships/slide" Target="slide26.xml"/><Relationship Id="rId1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image" Target="../media/image72.bin"/><Relationship Id="rId21" Type="http://schemas.openxmlformats.org/officeDocument/2006/relationships/slide" Target="slide41.xml"/><Relationship Id="rId7" Type="http://schemas.openxmlformats.org/officeDocument/2006/relationships/slide" Target="slide3.xml"/><Relationship Id="rId12" Type="http://schemas.openxmlformats.org/officeDocument/2006/relationships/slide" Target="slide28.xml"/><Relationship Id="rId17" Type="http://schemas.openxmlformats.org/officeDocument/2006/relationships/slide" Target="slide34.xml"/><Relationship Id="rId2" Type="http://schemas.openxmlformats.org/officeDocument/2006/relationships/notesSlide" Target="../notesSlides/notesSlide34.xml"/><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8.xml"/><Relationship Id="rId6" Type="http://schemas.openxmlformats.org/officeDocument/2006/relationships/hyperlink" Target="http://www.healthpartners.com/nursesupport" TargetMode="External"/><Relationship Id="rId11" Type="http://schemas.openxmlformats.org/officeDocument/2006/relationships/slide" Target="slide27.xml"/><Relationship Id="rId5" Type="http://schemas.openxmlformats.org/officeDocument/2006/relationships/image" Target="../media/image44.bin"/><Relationship Id="rId15" Type="http://schemas.openxmlformats.org/officeDocument/2006/relationships/slide" Target="slide32.xml"/><Relationship Id="rId10" Type="http://schemas.openxmlformats.org/officeDocument/2006/relationships/slide" Target="slide26.xml"/><Relationship Id="rId19" Type="http://schemas.openxmlformats.org/officeDocument/2006/relationships/slide" Target="slide36.xml"/><Relationship Id="rId4" Type="http://schemas.openxmlformats.org/officeDocument/2006/relationships/image" Target="../media/image43.bin"/><Relationship Id="rId9" Type="http://schemas.openxmlformats.org/officeDocument/2006/relationships/image" Target="../media/image9.bin"/><Relationship Id="rId14" Type="http://schemas.openxmlformats.org/officeDocument/2006/relationships/slide" Target="slide31.xml"/></Relationships>
</file>

<file path=ppt/slides/_rels/slide35.xml.rels><?xml version="1.0" encoding="UTF-8" standalone="yes"?>
<Relationships xmlns="http://schemas.openxmlformats.org/package/2006/relationships"><Relationship Id="rId8" Type="http://schemas.openxmlformats.org/officeDocument/2006/relationships/image" Target="../media/image74.bin"/><Relationship Id="rId13" Type="http://schemas.openxmlformats.org/officeDocument/2006/relationships/slide" Target="slide27.xml"/><Relationship Id="rId18" Type="http://schemas.openxmlformats.org/officeDocument/2006/relationships/slide" Target="slide33.xml"/><Relationship Id="rId3" Type="http://schemas.openxmlformats.org/officeDocument/2006/relationships/slide" Target="slide41.xml"/><Relationship Id="rId21" Type="http://schemas.openxmlformats.org/officeDocument/2006/relationships/slide" Target="slide36.xml"/><Relationship Id="rId7" Type="http://schemas.openxmlformats.org/officeDocument/2006/relationships/image" Target="../media/image73.bin"/><Relationship Id="rId12" Type="http://schemas.openxmlformats.org/officeDocument/2006/relationships/slide" Target="slide26.xml"/><Relationship Id="rId17" Type="http://schemas.openxmlformats.org/officeDocument/2006/relationships/slide" Target="slide32.xml"/><Relationship Id="rId2" Type="http://schemas.openxmlformats.org/officeDocument/2006/relationships/notesSlide" Target="../notesSlides/notesSlide35.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image" Target="../media/image44.bin"/><Relationship Id="rId11" Type="http://schemas.openxmlformats.org/officeDocument/2006/relationships/image" Target="../media/image9.bin"/><Relationship Id="rId5" Type="http://schemas.openxmlformats.org/officeDocument/2006/relationships/image" Target="../media/image43.bin"/><Relationship Id="rId15" Type="http://schemas.openxmlformats.org/officeDocument/2006/relationships/slide" Target="slide30.xml"/><Relationship Id="rId10" Type="http://schemas.openxmlformats.org/officeDocument/2006/relationships/image" Target="../media/image8.bin"/><Relationship Id="rId19" Type="http://schemas.openxmlformats.org/officeDocument/2006/relationships/slide" Target="slide34.xml"/><Relationship Id="rId4" Type="http://schemas.openxmlformats.org/officeDocument/2006/relationships/hyperlink" Target="http://www.healthpartners.com/resilience" TargetMode="External"/><Relationship Id="rId9" Type="http://schemas.openxmlformats.org/officeDocument/2006/relationships/slide" Target="slide3.xml"/><Relationship Id="rId14" Type="http://schemas.openxmlformats.org/officeDocument/2006/relationships/slide" Target="slide28.xml"/><Relationship Id="rId22" Type="http://schemas.openxmlformats.org/officeDocument/2006/relationships/slide" Target="slide37.xml"/></Relationships>
</file>

<file path=ppt/slides/_rels/slide36.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hyperlink" Target="https://www.healthpartners.com/getcareeverywhere" TargetMode="External"/><Relationship Id="rId21" Type="http://schemas.openxmlformats.org/officeDocument/2006/relationships/slide" Target="slide41.xml"/><Relationship Id="rId7" Type="http://schemas.openxmlformats.org/officeDocument/2006/relationships/slide" Target="slide3.xml"/><Relationship Id="rId12" Type="http://schemas.openxmlformats.org/officeDocument/2006/relationships/slide" Target="slide28.xml"/><Relationship Id="rId17" Type="http://schemas.openxmlformats.org/officeDocument/2006/relationships/slide" Target="slide34.xml"/><Relationship Id="rId2" Type="http://schemas.openxmlformats.org/officeDocument/2006/relationships/notesSlide" Target="../notesSlides/notesSlide36.xml"/><Relationship Id="rId16" Type="http://schemas.openxmlformats.org/officeDocument/2006/relationships/slide" Target="slide33.xml"/><Relationship Id="rId20" Type="http://schemas.openxmlformats.org/officeDocument/2006/relationships/slide" Target="slide37.xml"/><Relationship Id="rId1" Type="http://schemas.openxmlformats.org/officeDocument/2006/relationships/slideLayout" Target="../slideLayouts/slideLayout8.xml"/><Relationship Id="rId6" Type="http://schemas.openxmlformats.org/officeDocument/2006/relationships/image" Target="../media/image75.bin"/><Relationship Id="rId11" Type="http://schemas.openxmlformats.org/officeDocument/2006/relationships/slide" Target="slide27.xml"/><Relationship Id="rId5" Type="http://schemas.openxmlformats.org/officeDocument/2006/relationships/image" Target="../media/image44.bin"/><Relationship Id="rId15" Type="http://schemas.openxmlformats.org/officeDocument/2006/relationships/slide" Target="slide32.xml"/><Relationship Id="rId10" Type="http://schemas.openxmlformats.org/officeDocument/2006/relationships/slide" Target="slide26.xml"/><Relationship Id="rId19" Type="http://schemas.openxmlformats.org/officeDocument/2006/relationships/slide" Target="slide36.xml"/><Relationship Id="rId4" Type="http://schemas.openxmlformats.org/officeDocument/2006/relationships/image" Target="../media/image43.bin"/><Relationship Id="rId9" Type="http://schemas.openxmlformats.org/officeDocument/2006/relationships/image" Target="../media/image9.bin"/><Relationship Id="rId14" Type="http://schemas.openxmlformats.org/officeDocument/2006/relationships/slide" Target="slide31.xml"/></Relationships>
</file>

<file path=ppt/slides/_rels/slide37.xml.rels><?xml version="1.0" encoding="UTF-8" standalone="yes"?>
<Relationships xmlns="http://schemas.openxmlformats.org/package/2006/relationships"><Relationship Id="rId8" Type="http://schemas.openxmlformats.org/officeDocument/2006/relationships/image" Target="../media/image9.bin"/><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41.xml"/><Relationship Id="rId7" Type="http://schemas.openxmlformats.org/officeDocument/2006/relationships/image" Target="../media/image8.bin"/><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7.xml"/><Relationship Id="rId16" Type="http://schemas.openxmlformats.org/officeDocument/2006/relationships/slide" Target="slide34.xml"/><Relationship Id="rId1" Type="http://schemas.openxmlformats.org/officeDocument/2006/relationships/slideLayout" Target="../slideLayouts/slideLayout8.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44.bin"/><Relationship Id="rId15" Type="http://schemas.openxmlformats.org/officeDocument/2006/relationships/slide" Target="slide33.xml"/><Relationship Id="rId10" Type="http://schemas.openxmlformats.org/officeDocument/2006/relationships/slide" Target="slide27.xml"/><Relationship Id="rId19" Type="http://schemas.openxmlformats.org/officeDocument/2006/relationships/slide" Target="slide37.xml"/><Relationship Id="rId4" Type="http://schemas.openxmlformats.org/officeDocument/2006/relationships/image" Target="../media/image43.bin"/><Relationship Id="rId9" Type="http://schemas.openxmlformats.org/officeDocument/2006/relationships/slide" Target="slide26.xml"/><Relationship Id="rId14" Type="http://schemas.openxmlformats.org/officeDocument/2006/relationships/slide" Target="slide3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76.bin"/><Relationship Id="rId7" Type="http://schemas.openxmlformats.org/officeDocument/2006/relationships/image" Target="../media/image79.bin"/><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78.bin"/><Relationship Id="rId5" Type="http://schemas.openxmlformats.org/officeDocument/2006/relationships/slide" Target="slide3.xml"/><Relationship Id="rId10" Type="http://schemas.openxmlformats.org/officeDocument/2006/relationships/slide" Target="slide41.xml"/><Relationship Id="rId4" Type="http://schemas.openxmlformats.org/officeDocument/2006/relationships/image" Target="../media/image77.bin"/><Relationship Id="rId9"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8" Type="http://schemas.openxmlformats.org/officeDocument/2006/relationships/image" Target="../media/image67.bin"/><Relationship Id="rId13" Type="http://schemas.openxmlformats.org/officeDocument/2006/relationships/slide" Target="slide40.xml"/><Relationship Id="rId3" Type="http://schemas.openxmlformats.org/officeDocument/2006/relationships/hyperlink" Target="http://www.healthpartners.com/" TargetMode="External"/><Relationship Id="rId7" Type="http://schemas.openxmlformats.org/officeDocument/2006/relationships/image" Target="../media/image44.bin"/><Relationship Id="rId12" Type="http://schemas.openxmlformats.org/officeDocument/2006/relationships/slide" Target="slide39.xm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43.bin"/><Relationship Id="rId11" Type="http://schemas.openxmlformats.org/officeDocument/2006/relationships/image" Target="../media/image79.bin"/><Relationship Id="rId5" Type="http://schemas.openxmlformats.org/officeDocument/2006/relationships/hyperlink" Target="http://www.healthpartners.com/signupnow" TargetMode="External"/><Relationship Id="rId10" Type="http://schemas.openxmlformats.org/officeDocument/2006/relationships/image" Target="../media/image78.bin"/><Relationship Id="rId4" Type="http://schemas.openxmlformats.org/officeDocument/2006/relationships/image" Target="../media/image80.bin"/><Relationship Id="rId9" Type="http://schemas.openxmlformats.org/officeDocument/2006/relationships/slide" Target="slide3.xml"/><Relationship Id="rId14" Type="http://schemas.openxmlformats.org/officeDocument/2006/relationships/slide" Target="slide41.xml"/></Relationships>
</file>

<file path=ppt/slides/_rels/slide41.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slide" Target="slide22.xml"/><Relationship Id="rId3" Type="http://schemas.openxmlformats.org/officeDocument/2006/relationships/image" Target="../media/image81.bin"/><Relationship Id="rId7" Type="http://schemas.openxmlformats.org/officeDocument/2006/relationships/slide" Target="slide3.xml"/><Relationship Id="rId12" Type="http://schemas.openxmlformats.org/officeDocument/2006/relationships/slide" Target="slide17.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84.bin"/><Relationship Id="rId11" Type="http://schemas.openxmlformats.org/officeDocument/2006/relationships/slide" Target="slide7.xml"/><Relationship Id="rId5" Type="http://schemas.openxmlformats.org/officeDocument/2006/relationships/image" Target="../media/image83.bin"/><Relationship Id="rId15" Type="http://schemas.openxmlformats.org/officeDocument/2006/relationships/slide" Target="slide38.xml"/><Relationship Id="rId10" Type="http://schemas.openxmlformats.org/officeDocument/2006/relationships/slide" Target="slide4.xml"/><Relationship Id="rId4" Type="http://schemas.openxmlformats.org/officeDocument/2006/relationships/image" Target="../media/image82.bin"/><Relationship Id="rId9" Type="http://schemas.openxmlformats.org/officeDocument/2006/relationships/image" Target="../media/image9.bin"/><Relationship Id="rId14" Type="http://schemas.openxmlformats.org/officeDocument/2006/relationships/slide" Target="slide25.xml"/></Relationships>
</file>

<file path=ppt/slides/_rels/slide42.xml.rels><?xml version="1.0" encoding="UTF-8" standalone="yes"?>
<Relationships xmlns="http://schemas.openxmlformats.org/package/2006/relationships"><Relationship Id="rId3" Type="http://schemas.openxmlformats.org/officeDocument/2006/relationships/image" Target="../media/image85.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6.bin"/></Relationships>
</file>

<file path=ppt/slides/_rels/slide5.xml.rels><?xml version="1.0" encoding="UTF-8" standalone="yes"?>
<Relationships xmlns="http://schemas.openxmlformats.org/package/2006/relationships"><Relationship Id="rId8" Type="http://schemas.openxmlformats.org/officeDocument/2006/relationships/image" Target="../media/image9.bin"/><Relationship Id="rId3" Type="http://schemas.openxmlformats.org/officeDocument/2006/relationships/image" Target="../media/image11.bin"/><Relationship Id="rId7" Type="http://schemas.openxmlformats.org/officeDocument/2006/relationships/image" Target="../media/image8.bin"/><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3.xml"/><Relationship Id="rId11" Type="http://schemas.openxmlformats.org/officeDocument/2006/relationships/slide" Target="slide41.xml"/><Relationship Id="rId5" Type="http://schemas.openxmlformats.org/officeDocument/2006/relationships/image" Target="../media/image13.bin"/><Relationship Id="rId10" Type="http://schemas.openxmlformats.org/officeDocument/2006/relationships/slide" Target="slide6.xml"/><Relationship Id="rId4" Type="http://schemas.openxmlformats.org/officeDocument/2006/relationships/image" Target="../media/image12.bin"/><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8.bin"/><Relationship Id="rId13" Type="http://schemas.openxmlformats.org/officeDocument/2006/relationships/image" Target="../media/image23.bin"/><Relationship Id="rId18" Type="http://schemas.openxmlformats.org/officeDocument/2006/relationships/image" Target="../media/image8.bin"/><Relationship Id="rId3" Type="http://schemas.openxmlformats.org/officeDocument/2006/relationships/image" Target="../media/image14.bin"/><Relationship Id="rId21" Type="http://schemas.openxmlformats.org/officeDocument/2006/relationships/slide" Target="slide6.xml"/><Relationship Id="rId7" Type="http://schemas.openxmlformats.org/officeDocument/2006/relationships/image" Target="../media/image17.bin"/><Relationship Id="rId12" Type="http://schemas.openxmlformats.org/officeDocument/2006/relationships/image" Target="../media/image22.bin"/><Relationship Id="rId17" Type="http://schemas.openxmlformats.org/officeDocument/2006/relationships/slide" Target="slide3.xml"/><Relationship Id="rId2" Type="http://schemas.openxmlformats.org/officeDocument/2006/relationships/notesSlide" Target="../notesSlides/notesSlide6.xml"/><Relationship Id="rId16" Type="http://schemas.openxmlformats.org/officeDocument/2006/relationships/image" Target="../media/image25.bin"/><Relationship Id="rId20" Type="http://schemas.openxmlformats.org/officeDocument/2006/relationships/slide" Target="slide5.xml"/><Relationship Id="rId1" Type="http://schemas.openxmlformats.org/officeDocument/2006/relationships/slideLayout" Target="../slideLayouts/slideLayout8.xml"/><Relationship Id="rId6" Type="http://schemas.openxmlformats.org/officeDocument/2006/relationships/image" Target="../media/image16.bin"/><Relationship Id="rId11" Type="http://schemas.openxmlformats.org/officeDocument/2006/relationships/image" Target="../media/image21.bin"/><Relationship Id="rId5" Type="http://schemas.openxmlformats.org/officeDocument/2006/relationships/hyperlink" Target="https://www.healthpartners.com/blog/copays-coinsurance-and-other-common-health-insurance-terms/" TargetMode="External"/><Relationship Id="rId15" Type="http://schemas.openxmlformats.org/officeDocument/2006/relationships/image" Target="../media/image24.bin"/><Relationship Id="rId10" Type="http://schemas.openxmlformats.org/officeDocument/2006/relationships/image" Target="../media/image20.bin"/><Relationship Id="rId19" Type="http://schemas.openxmlformats.org/officeDocument/2006/relationships/image" Target="../media/image9.bin"/><Relationship Id="rId4" Type="http://schemas.openxmlformats.org/officeDocument/2006/relationships/image" Target="../media/image15.bin"/><Relationship Id="rId9" Type="http://schemas.openxmlformats.org/officeDocument/2006/relationships/image" Target="../media/image19.bin"/><Relationship Id="rId14" Type="http://schemas.openxmlformats.org/officeDocument/2006/relationships/slide" Target="slide41.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slide" Target="slide14.xml"/></Relationships>
</file>

<file path=ppt/slides/_rels/slide8.xml.rels><?xml version="1.0" encoding="UTF-8" standalone="yes"?>
<Relationships xmlns="http://schemas.openxmlformats.org/package/2006/relationships"><Relationship Id="rId8" Type="http://schemas.openxmlformats.org/officeDocument/2006/relationships/image" Target="../media/image28.bin"/><Relationship Id="rId13" Type="http://schemas.openxmlformats.org/officeDocument/2006/relationships/slide" Target="slide11.xml"/><Relationship Id="rId18" Type="http://schemas.openxmlformats.org/officeDocument/2006/relationships/slide" Target="slide16.xml"/><Relationship Id="rId3" Type="http://schemas.openxmlformats.org/officeDocument/2006/relationships/image" Target="../media/image14.bin"/><Relationship Id="rId7"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notesSlide" Target="../notesSlides/notesSlide8.xml"/><Relationship Id="rId16" Type="http://schemas.openxmlformats.org/officeDocument/2006/relationships/slide" Target="slide14.xml"/><Relationship Id="rId1" Type="http://schemas.openxmlformats.org/officeDocument/2006/relationships/slideLayout" Target="../slideLayouts/slideLayout9.xml"/><Relationship Id="rId6" Type="http://schemas.openxmlformats.org/officeDocument/2006/relationships/image" Target="../media/image27.bin"/><Relationship Id="rId11" Type="http://schemas.openxmlformats.org/officeDocument/2006/relationships/slide" Target="slide9.xml"/><Relationship Id="rId5" Type="http://schemas.openxmlformats.org/officeDocument/2006/relationships/image" Target="../media/image26.bin"/><Relationship Id="rId15" Type="http://schemas.openxmlformats.org/officeDocument/2006/relationships/slide" Target="slide13.xml"/><Relationship Id="rId10" Type="http://schemas.openxmlformats.org/officeDocument/2006/relationships/slide" Target="slide8.xml"/><Relationship Id="rId19" Type="http://schemas.openxmlformats.org/officeDocument/2006/relationships/slide" Target="slide41.xml"/><Relationship Id="rId4" Type="http://schemas.openxmlformats.org/officeDocument/2006/relationships/image" Target="../media/image15.bin"/><Relationship Id="rId9" Type="http://schemas.openxmlformats.org/officeDocument/2006/relationships/image" Target="../media/image29.bin"/><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5.bin"/><Relationship Id="rId13" Type="http://schemas.openxmlformats.org/officeDocument/2006/relationships/image" Target="../media/image40.bin"/><Relationship Id="rId18" Type="http://schemas.openxmlformats.org/officeDocument/2006/relationships/slide" Target="slide9.xml"/><Relationship Id="rId26" Type="http://schemas.openxmlformats.org/officeDocument/2006/relationships/slide" Target="slide41.xml"/><Relationship Id="rId3" Type="http://schemas.openxmlformats.org/officeDocument/2006/relationships/image" Target="../media/image30.bin"/><Relationship Id="rId21" Type="http://schemas.openxmlformats.org/officeDocument/2006/relationships/slide" Target="slide12.xml"/><Relationship Id="rId7" Type="http://schemas.openxmlformats.org/officeDocument/2006/relationships/image" Target="../media/image34.bin"/><Relationship Id="rId12" Type="http://schemas.openxmlformats.org/officeDocument/2006/relationships/image" Target="../media/image39.bin"/><Relationship Id="rId17" Type="http://schemas.openxmlformats.org/officeDocument/2006/relationships/slide" Target="slide8.xml"/><Relationship Id="rId25" Type="http://schemas.openxmlformats.org/officeDocument/2006/relationships/slide" Target="slide16.xml"/><Relationship Id="rId2" Type="http://schemas.openxmlformats.org/officeDocument/2006/relationships/notesSlide" Target="../notesSlides/notesSlide9.xml"/><Relationship Id="rId16" Type="http://schemas.openxmlformats.org/officeDocument/2006/relationships/image" Target="../media/image29.bin"/><Relationship Id="rId20" Type="http://schemas.openxmlformats.org/officeDocument/2006/relationships/slide" Target="slide11.xml"/><Relationship Id="rId1" Type="http://schemas.openxmlformats.org/officeDocument/2006/relationships/slideLayout" Target="../slideLayouts/slideLayout9.xml"/><Relationship Id="rId6" Type="http://schemas.openxmlformats.org/officeDocument/2006/relationships/image" Target="../media/image33.bin"/><Relationship Id="rId11" Type="http://schemas.openxmlformats.org/officeDocument/2006/relationships/image" Target="../media/image38.bin"/><Relationship Id="rId24" Type="http://schemas.openxmlformats.org/officeDocument/2006/relationships/slide" Target="slide15.xml"/><Relationship Id="rId5" Type="http://schemas.openxmlformats.org/officeDocument/2006/relationships/image" Target="../media/image32.bin"/><Relationship Id="rId15" Type="http://schemas.openxmlformats.org/officeDocument/2006/relationships/image" Target="../media/image28.bin"/><Relationship Id="rId23" Type="http://schemas.openxmlformats.org/officeDocument/2006/relationships/slide" Target="slide14.xml"/><Relationship Id="rId10" Type="http://schemas.openxmlformats.org/officeDocument/2006/relationships/image" Target="../media/image37.bin"/><Relationship Id="rId19" Type="http://schemas.openxmlformats.org/officeDocument/2006/relationships/slide" Target="slide10.xml"/><Relationship Id="rId4" Type="http://schemas.openxmlformats.org/officeDocument/2006/relationships/image" Target="../media/image31.bin"/><Relationship Id="rId9" Type="http://schemas.openxmlformats.org/officeDocument/2006/relationships/image" Target="../media/image36.bin"/><Relationship Id="rId14" Type="http://schemas.openxmlformats.org/officeDocument/2006/relationships/slide" Target="slide3.xml"/><Relationship Id="rId22"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62302"/>
            <a:ext cx="5733143" cy="1156944"/>
          </a:xfrm>
        </p:spPr>
        <p:txBody>
          <a:bodyPr/>
          <a:lstStyle/>
          <a:p>
            <a:r>
              <a:rPr lang="en-US" dirty="0"/>
              <a:t>2025 Open</a:t>
            </a:r>
            <a:br>
              <a:rPr lang="en-US" dirty="0"/>
            </a:br>
            <a:r>
              <a:rPr lang="en-US" dirty="0"/>
              <a:t>Enrollment</a:t>
            </a:r>
          </a:p>
        </p:txBody>
      </p:sp>
      <p:sp>
        <p:nvSpPr>
          <p:cNvPr id="4" name="Subtitle 3">
            <a:extLst>
              <a:ext uri="{FF2B5EF4-FFF2-40B4-BE49-F238E27FC236}">
                <a16:creationId xmlns:a16="http://schemas.microsoft.com/office/drawing/2014/main" id="{91577043-A20F-448F-B446-775AC9F6354E}"/>
              </a:ext>
            </a:extLst>
          </p:cNvPr>
          <p:cNvSpPr>
            <a:spLocks noGrp="1"/>
          </p:cNvSpPr>
          <p:nvPr>
            <p:ph type="subTitle" idx="1"/>
          </p:nvPr>
        </p:nvSpPr>
        <p:spPr>
          <a:xfrm>
            <a:off x="609600" y="3459148"/>
            <a:ext cx="6416675" cy="290513"/>
          </a:xfrm>
        </p:spPr>
        <p:txBody>
          <a:bodyPr/>
          <a:lstStyle/>
          <a:p>
            <a:r>
              <a:rPr lang="en-PH"/>
              <a:t>Grand Rapids ISD 318</a:t>
            </a:r>
            <a:endParaRPr lang="en-PH" dirty="0"/>
          </a:p>
        </p:txBody>
      </p:sp>
      <p:pic>
        <p:nvPicPr>
          <p:cNvPr id="7" name="Picture 6" hidden="1">
            <a:extLst>
              <a:ext uri="{FF2B5EF4-FFF2-40B4-BE49-F238E27FC236}">
                <a16:creationId xmlns:a16="http://schemas.microsoft.com/office/drawing/2014/main" id="{4E5C083E-36F9-4162-BEC4-70502FB28090}"/>
              </a:ext>
            </a:extLst>
          </p:cNvPr>
          <p:cNvPicPr>
            <a:picLocks noChangeAspect="1"/>
          </p:cNvPicPr>
          <p:nvPr/>
        </p:nvPicPr>
        <p:blipFill>
          <a:blip r:embed="rId3"/>
          <a:stretch>
            <a:fillRect/>
          </a:stretch>
        </p:blipFill>
        <p:spPr>
          <a:xfrm>
            <a:off x="609601" y="4005747"/>
            <a:ext cx="3207657" cy="1220804"/>
          </a:xfrm>
          <a:prstGeom prst="rect">
            <a:avLst/>
          </a:prstGeom>
        </p:spPr>
      </p:pic>
      <p:pic>
        <p:nvPicPr>
          <p:cNvPr id="10" name="Picture 9">
            <a:extLst>
              <a:ext uri="{FF2B5EF4-FFF2-40B4-BE49-F238E27FC236}">
                <a16:creationId xmlns:a16="http://schemas.microsoft.com/office/drawing/2014/main" id="{95379ABA-E46D-40A8-B7DB-B2A1D9131BC9}"/>
              </a:ext>
            </a:extLst>
          </p:cNvPr>
          <p:cNvPicPr>
            <a:picLocks noChangeAspect="1"/>
          </p:cNvPicPr>
          <p:nvPr/>
        </p:nvPicPr>
        <p:blipFill>
          <a:blip r:embed="rId4"/>
          <a:stretch>
            <a:fillRect/>
          </a:stretch>
        </p:blipFill>
        <p:spPr>
          <a:xfrm>
            <a:off x="609600" y="810547"/>
            <a:ext cx="4270056" cy="572620"/>
          </a:xfrm>
          <a:prstGeom prst="rect">
            <a:avLst/>
          </a:prstGeom>
        </p:spPr>
      </p:pic>
      <p:sp>
        <p:nvSpPr>
          <p:cNvPr id="6" name="Rounded Rectangle 66">
            <a:hlinkClick r:id="" action="ppaction://hlinkshowjump?jump=nextslide"/>
            <a:extLst>
              <a:ext uri="{FF2B5EF4-FFF2-40B4-BE49-F238E27FC236}">
                <a16:creationId xmlns:a16="http://schemas.microsoft.com/office/drawing/2014/main" id="{89D42C3D-29D7-1B52-E045-85BEAD923BF1}"/>
              </a:ext>
            </a:extLst>
          </p:cNvPr>
          <p:cNvSpPr/>
          <p:nvPr/>
        </p:nvSpPr>
        <p:spPr>
          <a:xfrm>
            <a:off x="5313585" y="6129725"/>
            <a:ext cx="1564831" cy="461575"/>
          </a:xfrm>
          <a:prstGeom prst="roundRect">
            <a:avLst>
              <a:gd name="adj" fmla="val 273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120" dirty="0"/>
              <a:t>START &gt;</a:t>
            </a:r>
          </a:p>
        </p:txBody>
      </p:sp>
    </p:spTree>
    <p:extLst>
      <p:ext uri="{BB962C8B-B14F-4D97-AF65-F5344CB8AC3E}">
        <p14:creationId xmlns:p14="http://schemas.microsoft.com/office/powerpoint/2010/main" val="106502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A3C904A-42E3-4F0B-86E9-5D8E0CAED91C}"/>
              </a:ext>
            </a:extLst>
          </p:cNvPr>
          <p:cNvSpPr/>
          <p:nvPr/>
        </p:nvSpPr>
        <p:spPr>
          <a:xfrm>
            <a:off x="2950463" y="4233046"/>
            <a:ext cx="8936737" cy="19010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30D2A-8A09-41BB-9B4C-366862DB69FE}"/>
              </a:ext>
            </a:extLst>
          </p:cNvPr>
          <p:cNvSpPr>
            <a:spLocks noGrp="1"/>
          </p:cNvSpPr>
          <p:nvPr>
            <p:ph type="title"/>
          </p:nvPr>
        </p:nvSpPr>
        <p:spPr/>
        <p:txBody>
          <a:bodyPr/>
          <a:lstStyle/>
          <a:p>
            <a:r>
              <a:rPr lang="en-US" dirty="0">
                <a:solidFill>
                  <a:schemeClr val="tx1"/>
                </a:solidFill>
              </a:rPr>
              <a:t>HSA plan</a:t>
            </a:r>
          </a:p>
        </p:txBody>
      </p:sp>
      <p:sp>
        <p:nvSpPr>
          <p:cNvPr id="30" name="Rectangle 7, chunk 2">
            <a:extLst>
              <a:ext uri="{FF2B5EF4-FFF2-40B4-BE49-F238E27FC236}">
                <a16:creationId xmlns:a16="http://schemas.microsoft.com/office/drawing/2014/main" id="{7EF87826-393A-4F62-A680-DA2F6D5D7221}"/>
              </a:ext>
            </a:extLst>
          </p:cNvPr>
          <p:cNvSpPr txBox="1"/>
          <p:nvPr/>
        </p:nvSpPr>
        <p:spPr>
          <a:xfrm>
            <a:off x="1280159" y="6400514"/>
            <a:ext cx="5486400" cy="184294"/>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000" dirty="0"/>
              <a:t>This is an example. Your actual medical costs may vary.</a:t>
            </a:r>
          </a:p>
        </p:txBody>
      </p:sp>
      <p:grpSp>
        <p:nvGrpSpPr>
          <p:cNvPr id="14" name="Group 13">
            <a:extLst>
              <a:ext uri="{FF2B5EF4-FFF2-40B4-BE49-F238E27FC236}">
                <a16:creationId xmlns:a16="http://schemas.microsoft.com/office/drawing/2014/main" id="{FEC65F90-9906-485E-AD8B-038E25B6A0D9}"/>
              </a:ext>
            </a:extLst>
          </p:cNvPr>
          <p:cNvGrpSpPr/>
          <p:nvPr/>
        </p:nvGrpSpPr>
        <p:grpSpPr>
          <a:xfrm>
            <a:off x="635435" y="2487821"/>
            <a:ext cx="11229748" cy="1269421"/>
            <a:chOff x="635435" y="2340541"/>
            <a:chExt cx="11229748" cy="1269421"/>
          </a:xfrm>
        </p:grpSpPr>
        <p:sp>
          <p:nvSpPr>
            <p:cNvPr id="15" name="Oval 14">
              <a:extLst>
                <a:ext uri="{FF2B5EF4-FFF2-40B4-BE49-F238E27FC236}">
                  <a16:creationId xmlns:a16="http://schemas.microsoft.com/office/drawing/2014/main" id="{AFF0A75C-563B-4635-8BD8-E625A01A4729}"/>
                </a:ext>
              </a:extLst>
            </p:cNvPr>
            <p:cNvSpPr/>
            <p:nvPr/>
          </p:nvSpPr>
          <p:spPr>
            <a:xfrm>
              <a:off x="7375059" y="2340541"/>
              <a:ext cx="648802" cy="64880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3</a:t>
              </a:r>
            </a:p>
          </p:txBody>
        </p:sp>
        <p:sp>
          <p:nvSpPr>
            <p:cNvPr id="16" name="Rectangle 15">
              <a:extLst>
                <a:ext uri="{FF2B5EF4-FFF2-40B4-BE49-F238E27FC236}">
                  <a16:creationId xmlns:a16="http://schemas.microsoft.com/office/drawing/2014/main" id="{421BA48F-651D-40EF-B7F5-1ED86301FA2E}"/>
                </a:ext>
              </a:extLst>
            </p:cNvPr>
            <p:cNvSpPr/>
            <p:nvPr/>
          </p:nvSpPr>
          <p:spPr>
            <a:xfrm>
              <a:off x="6432031" y="3117519"/>
              <a:ext cx="253485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600" dirty="0">
                  <a:solidFill>
                    <a:schemeClr val="tx1"/>
                  </a:solidFill>
                </a:rPr>
                <a:t>You still have</a:t>
              </a:r>
              <a:br>
                <a:rPr lang="en-US" sz="1600" dirty="0">
                  <a:solidFill>
                    <a:schemeClr val="tx1"/>
                  </a:solidFill>
                </a:rPr>
              </a:br>
              <a:r>
                <a:rPr lang="en-US" sz="1600" b="1" dirty="0">
                  <a:solidFill>
                    <a:schemeClr val="tx1"/>
                  </a:solidFill>
                </a:rPr>
                <a:t>$600</a:t>
              </a:r>
              <a:r>
                <a:rPr lang="en-US" sz="1600" dirty="0">
                  <a:solidFill>
                    <a:schemeClr val="tx1"/>
                  </a:solidFill>
                </a:rPr>
                <a:t> in your HSA</a:t>
              </a:r>
            </a:p>
          </p:txBody>
        </p:sp>
        <p:sp>
          <p:nvSpPr>
            <p:cNvPr id="18" name="Oval 17">
              <a:extLst>
                <a:ext uri="{FF2B5EF4-FFF2-40B4-BE49-F238E27FC236}">
                  <a16:creationId xmlns:a16="http://schemas.microsoft.com/office/drawing/2014/main" id="{97284660-3427-4621-B63A-EBC4DD2FF988}"/>
                </a:ext>
              </a:extLst>
            </p:cNvPr>
            <p:cNvSpPr/>
            <p:nvPr/>
          </p:nvSpPr>
          <p:spPr>
            <a:xfrm>
              <a:off x="10273355" y="2340541"/>
              <a:ext cx="648802" cy="64880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4</a:t>
              </a:r>
            </a:p>
          </p:txBody>
        </p:sp>
        <p:sp>
          <p:nvSpPr>
            <p:cNvPr id="19" name="Rectangle 18">
              <a:extLst>
                <a:ext uri="{FF2B5EF4-FFF2-40B4-BE49-F238E27FC236}">
                  <a16:creationId xmlns:a16="http://schemas.microsoft.com/office/drawing/2014/main" id="{B4E30BE2-0BA2-4CFE-8157-7B45B02A1E7A}"/>
                </a:ext>
              </a:extLst>
            </p:cNvPr>
            <p:cNvSpPr/>
            <p:nvPr/>
          </p:nvSpPr>
          <p:spPr>
            <a:xfrm>
              <a:off x="9330327" y="3117519"/>
              <a:ext cx="253485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600" dirty="0">
                  <a:solidFill>
                    <a:schemeClr val="tx1"/>
                  </a:solidFill>
                </a:rPr>
                <a:t>Next year you</a:t>
              </a:r>
              <a:br>
                <a:rPr lang="en-US" sz="1600" dirty="0">
                  <a:solidFill>
                    <a:schemeClr val="tx1"/>
                  </a:solidFill>
                </a:rPr>
              </a:br>
              <a:r>
                <a:rPr lang="en-US" sz="1600" dirty="0">
                  <a:solidFill>
                    <a:schemeClr val="tx1"/>
                  </a:solidFill>
                </a:rPr>
                <a:t>add </a:t>
              </a:r>
              <a:r>
                <a:rPr lang="en-US" sz="1600" b="1" dirty="0">
                  <a:solidFill>
                    <a:schemeClr val="tx1"/>
                  </a:solidFill>
                </a:rPr>
                <a:t>$1,000 more</a:t>
              </a:r>
            </a:p>
          </p:txBody>
        </p:sp>
        <p:sp>
          <p:nvSpPr>
            <p:cNvPr id="4" name="Oval 3">
              <a:extLst>
                <a:ext uri="{FF2B5EF4-FFF2-40B4-BE49-F238E27FC236}">
                  <a16:creationId xmlns:a16="http://schemas.microsoft.com/office/drawing/2014/main" id="{5D2F1399-EEF2-4AF1-87EB-A62ED72D9568}"/>
                </a:ext>
              </a:extLst>
            </p:cNvPr>
            <p:cNvSpPr/>
            <p:nvPr/>
          </p:nvSpPr>
          <p:spPr>
            <a:xfrm>
              <a:off x="1578463" y="2340541"/>
              <a:ext cx="648802" cy="64880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1</a:t>
              </a:r>
            </a:p>
          </p:txBody>
        </p:sp>
        <p:sp>
          <p:nvSpPr>
            <p:cNvPr id="6" name="Rectangle 5">
              <a:extLst>
                <a:ext uri="{FF2B5EF4-FFF2-40B4-BE49-F238E27FC236}">
                  <a16:creationId xmlns:a16="http://schemas.microsoft.com/office/drawing/2014/main" id="{F8E6B5C4-9500-4185-B2F1-1C1C18329CA7}"/>
                </a:ext>
              </a:extLst>
            </p:cNvPr>
            <p:cNvSpPr/>
            <p:nvPr/>
          </p:nvSpPr>
          <p:spPr>
            <a:xfrm>
              <a:off x="635435" y="3117519"/>
              <a:ext cx="253485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600" dirty="0">
                  <a:solidFill>
                    <a:schemeClr val="tx1"/>
                  </a:solidFill>
                </a:rPr>
                <a:t>You add </a:t>
              </a:r>
              <a:r>
                <a:rPr lang="en-US" sz="1600" b="1" dirty="0">
                  <a:solidFill>
                    <a:schemeClr val="tx1"/>
                  </a:solidFill>
                </a:rPr>
                <a:t>$1,000</a:t>
              </a:r>
              <a:br>
                <a:rPr lang="en-US" sz="1600" dirty="0">
                  <a:solidFill>
                    <a:schemeClr val="tx1"/>
                  </a:solidFill>
                </a:rPr>
              </a:br>
              <a:r>
                <a:rPr lang="en-US" sz="1600" dirty="0">
                  <a:solidFill>
                    <a:schemeClr val="tx1"/>
                  </a:solidFill>
                </a:rPr>
                <a:t>to your HSA</a:t>
              </a:r>
            </a:p>
          </p:txBody>
        </p:sp>
        <p:sp>
          <p:nvSpPr>
            <p:cNvPr id="12" name="Oval 11">
              <a:extLst>
                <a:ext uri="{FF2B5EF4-FFF2-40B4-BE49-F238E27FC236}">
                  <a16:creationId xmlns:a16="http://schemas.microsoft.com/office/drawing/2014/main" id="{300B0459-A26B-4743-9473-8B0092BC21FA}"/>
                </a:ext>
              </a:extLst>
            </p:cNvPr>
            <p:cNvSpPr/>
            <p:nvPr/>
          </p:nvSpPr>
          <p:spPr>
            <a:xfrm>
              <a:off x="4476761" y="2340541"/>
              <a:ext cx="648802" cy="64880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2</a:t>
              </a:r>
            </a:p>
          </p:txBody>
        </p:sp>
        <p:sp>
          <p:nvSpPr>
            <p:cNvPr id="13" name="Rectangle 12">
              <a:extLst>
                <a:ext uri="{FF2B5EF4-FFF2-40B4-BE49-F238E27FC236}">
                  <a16:creationId xmlns:a16="http://schemas.microsoft.com/office/drawing/2014/main" id="{90B22E50-A4A1-4477-BA6F-D61326ABC3E6}"/>
                </a:ext>
              </a:extLst>
            </p:cNvPr>
            <p:cNvSpPr/>
            <p:nvPr/>
          </p:nvSpPr>
          <p:spPr>
            <a:xfrm>
              <a:off x="3533733" y="3117519"/>
              <a:ext cx="253485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600" dirty="0">
                  <a:solidFill>
                    <a:schemeClr val="tx1"/>
                  </a:solidFill>
                </a:rPr>
                <a:t>You spend </a:t>
              </a:r>
              <a:r>
                <a:rPr lang="en-US" sz="1600" b="1" dirty="0">
                  <a:solidFill>
                    <a:schemeClr val="tx1"/>
                  </a:solidFill>
                </a:rPr>
                <a:t>$400</a:t>
              </a:r>
              <a:br>
                <a:rPr lang="en-US" sz="1600" dirty="0">
                  <a:solidFill>
                    <a:schemeClr val="tx1"/>
                  </a:solidFill>
                </a:rPr>
              </a:br>
              <a:r>
                <a:rPr lang="en-US" sz="1600" dirty="0">
                  <a:solidFill>
                    <a:schemeClr val="tx1"/>
                  </a:solidFill>
                </a:rPr>
                <a:t>on medical expenses</a:t>
              </a:r>
            </a:p>
          </p:txBody>
        </p:sp>
      </p:grpSp>
      <p:cxnSp>
        <p:nvCxnSpPr>
          <p:cNvPr id="44" name="Straight Connector 43">
            <a:extLst>
              <a:ext uri="{FF2B5EF4-FFF2-40B4-BE49-F238E27FC236}">
                <a16:creationId xmlns:a16="http://schemas.microsoft.com/office/drawing/2014/main" id="{22BFE877-6CB4-4FF8-83AC-4B4844F87B8D}"/>
              </a:ext>
            </a:extLst>
          </p:cNvPr>
          <p:cNvCxnSpPr>
            <a:cxnSpLocks/>
          </p:cNvCxnSpPr>
          <p:nvPr/>
        </p:nvCxnSpPr>
        <p:spPr>
          <a:xfrm>
            <a:off x="3352012" y="2332822"/>
            <a:ext cx="0" cy="15794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39BE7F8-1A47-42AF-9DAF-AC1A499FED93}"/>
              </a:ext>
            </a:extLst>
          </p:cNvPr>
          <p:cNvCxnSpPr>
            <a:cxnSpLocks/>
          </p:cNvCxnSpPr>
          <p:nvPr/>
        </p:nvCxnSpPr>
        <p:spPr>
          <a:xfrm>
            <a:off x="6250310" y="2332822"/>
            <a:ext cx="0" cy="15794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59D60D4-5EBD-4112-B422-D71ECFD86C3D}"/>
              </a:ext>
            </a:extLst>
          </p:cNvPr>
          <p:cNvCxnSpPr>
            <a:cxnSpLocks/>
          </p:cNvCxnSpPr>
          <p:nvPr/>
        </p:nvCxnSpPr>
        <p:spPr>
          <a:xfrm>
            <a:off x="9148608" y="2332822"/>
            <a:ext cx="0" cy="15794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Rectangle: Diagonal Corners Rounded 27">
            <a:extLst>
              <a:ext uri="{FF2B5EF4-FFF2-40B4-BE49-F238E27FC236}">
                <a16:creationId xmlns:a16="http://schemas.microsoft.com/office/drawing/2014/main" id="{068E4647-14A9-4690-AAA6-49B6F1C10442}"/>
              </a:ext>
            </a:extLst>
          </p:cNvPr>
          <p:cNvSpPr/>
          <p:nvPr/>
        </p:nvSpPr>
        <p:spPr>
          <a:xfrm flipH="1">
            <a:off x="613516" y="4233018"/>
            <a:ext cx="2546372" cy="1900602"/>
          </a:xfrm>
          <a:prstGeom prst="round2DiagRect">
            <a:avLst>
              <a:gd name="adj1" fmla="val 1337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pPr algn="ctr"/>
            <a:r>
              <a:rPr lang="en-US" sz="2000" b="1" dirty="0"/>
              <a:t>Your HSA money can:</a:t>
            </a:r>
          </a:p>
        </p:txBody>
      </p:sp>
      <p:sp>
        <p:nvSpPr>
          <p:cNvPr id="49" name="TextBox 48">
            <a:extLst>
              <a:ext uri="{FF2B5EF4-FFF2-40B4-BE49-F238E27FC236}">
                <a16:creationId xmlns:a16="http://schemas.microsoft.com/office/drawing/2014/main" id="{687F1F65-2D6A-4651-84DE-5A121BD60611}"/>
              </a:ext>
            </a:extLst>
          </p:cNvPr>
          <p:cNvSpPr txBox="1"/>
          <p:nvPr/>
        </p:nvSpPr>
        <p:spPr>
          <a:xfrm>
            <a:off x="4024312" y="4488314"/>
            <a:ext cx="3461450" cy="215444"/>
          </a:xfrm>
          <a:prstGeom prst="rect">
            <a:avLst/>
          </a:prstGeom>
          <a:noFill/>
        </p:spPr>
        <p:txBody>
          <a:bodyPr wrap="square" lIns="0" tIns="0" rIns="0" bIns="0">
            <a:spAutoFit/>
          </a:bodyPr>
          <a:lstStyle/>
          <a:p>
            <a:r>
              <a:rPr lang="en-US" sz="1400" dirty="0"/>
              <a:t>Earn interest or be invested </a:t>
            </a:r>
          </a:p>
        </p:txBody>
      </p:sp>
      <p:sp>
        <p:nvSpPr>
          <p:cNvPr id="50" name="Freeform: Shape 49">
            <a:extLst>
              <a:ext uri="{FF2B5EF4-FFF2-40B4-BE49-F238E27FC236}">
                <a16:creationId xmlns:a16="http://schemas.microsoft.com/office/drawing/2014/main" id="{A6E6783F-7D4D-4688-B10D-5A7A349B19EB}"/>
              </a:ext>
            </a:extLst>
          </p:cNvPr>
          <p:cNvSpPr/>
          <p:nvPr/>
        </p:nvSpPr>
        <p:spPr>
          <a:xfrm>
            <a:off x="3713132" y="4495216"/>
            <a:ext cx="201642" cy="201641"/>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cxnSp>
        <p:nvCxnSpPr>
          <p:cNvPr id="51" name="Straight Connector 50">
            <a:extLst>
              <a:ext uri="{FF2B5EF4-FFF2-40B4-BE49-F238E27FC236}">
                <a16:creationId xmlns:a16="http://schemas.microsoft.com/office/drawing/2014/main" id="{C844C843-5450-42C3-B9CB-7C48F2105137}"/>
              </a:ext>
            </a:extLst>
          </p:cNvPr>
          <p:cNvCxnSpPr>
            <a:cxnSpLocks/>
          </p:cNvCxnSpPr>
          <p:nvPr/>
        </p:nvCxnSpPr>
        <p:spPr>
          <a:xfrm>
            <a:off x="3713132" y="4889804"/>
            <a:ext cx="772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35D013D-E7C5-4476-B97F-5CE7DF05EA6A}"/>
              </a:ext>
            </a:extLst>
          </p:cNvPr>
          <p:cNvSpPr txBox="1"/>
          <p:nvPr/>
        </p:nvSpPr>
        <p:spPr>
          <a:xfrm>
            <a:off x="4024312" y="5075850"/>
            <a:ext cx="6590142" cy="215444"/>
          </a:xfrm>
          <a:prstGeom prst="rect">
            <a:avLst/>
          </a:prstGeom>
          <a:noFill/>
        </p:spPr>
        <p:txBody>
          <a:bodyPr wrap="square" lIns="0" tIns="0" rIns="0" bIns="0">
            <a:spAutoFit/>
          </a:bodyPr>
          <a:lstStyle/>
          <a:p>
            <a:r>
              <a:rPr lang="en-US" sz="1400" dirty="0"/>
              <a:t>Pay for medical expenses before or after you reach your deductible</a:t>
            </a:r>
          </a:p>
        </p:txBody>
      </p:sp>
      <p:sp>
        <p:nvSpPr>
          <p:cNvPr id="54" name="Freeform: Shape 53">
            <a:extLst>
              <a:ext uri="{FF2B5EF4-FFF2-40B4-BE49-F238E27FC236}">
                <a16:creationId xmlns:a16="http://schemas.microsoft.com/office/drawing/2014/main" id="{5E7F57CE-3FF3-412A-8832-D078016D691C}"/>
              </a:ext>
            </a:extLst>
          </p:cNvPr>
          <p:cNvSpPr/>
          <p:nvPr/>
        </p:nvSpPr>
        <p:spPr>
          <a:xfrm>
            <a:off x="3713132" y="5082752"/>
            <a:ext cx="201642" cy="201641"/>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cxnSp>
        <p:nvCxnSpPr>
          <p:cNvPr id="55" name="Straight Connector 54">
            <a:extLst>
              <a:ext uri="{FF2B5EF4-FFF2-40B4-BE49-F238E27FC236}">
                <a16:creationId xmlns:a16="http://schemas.microsoft.com/office/drawing/2014/main" id="{95F75D00-2C9B-4C85-B1EF-B6EBD08C7BD0}"/>
              </a:ext>
            </a:extLst>
          </p:cNvPr>
          <p:cNvCxnSpPr>
            <a:cxnSpLocks/>
          </p:cNvCxnSpPr>
          <p:nvPr/>
        </p:nvCxnSpPr>
        <p:spPr>
          <a:xfrm>
            <a:off x="3713132" y="5477340"/>
            <a:ext cx="772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7E8E8A8-366C-4319-83FE-98D2D068A7E6}"/>
              </a:ext>
            </a:extLst>
          </p:cNvPr>
          <p:cNvSpPr txBox="1"/>
          <p:nvPr/>
        </p:nvSpPr>
        <p:spPr>
          <a:xfrm>
            <a:off x="4024312" y="5663386"/>
            <a:ext cx="6590142" cy="215444"/>
          </a:xfrm>
          <a:prstGeom prst="rect">
            <a:avLst/>
          </a:prstGeom>
          <a:noFill/>
        </p:spPr>
        <p:txBody>
          <a:bodyPr wrap="square" lIns="0" tIns="0" rIns="0" bIns="0">
            <a:spAutoFit/>
          </a:bodyPr>
          <a:lstStyle/>
          <a:p>
            <a:r>
              <a:rPr lang="en-US" sz="1400" dirty="0"/>
              <a:t>Roll over year after year, even if you switch jobs</a:t>
            </a:r>
          </a:p>
        </p:txBody>
      </p:sp>
      <p:sp>
        <p:nvSpPr>
          <p:cNvPr id="57" name="Freeform: Shape 56">
            <a:extLst>
              <a:ext uri="{FF2B5EF4-FFF2-40B4-BE49-F238E27FC236}">
                <a16:creationId xmlns:a16="http://schemas.microsoft.com/office/drawing/2014/main" id="{79E5F938-4ABE-4A24-8182-1C1EC8326329}"/>
              </a:ext>
            </a:extLst>
          </p:cNvPr>
          <p:cNvSpPr/>
          <p:nvPr/>
        </p:nvSpPr>
        <p:spPr>
          <a:xfrm>
            <a:off x="3713132" y="5670288"/>
            <a:ext cx="201642" cy="201641"/>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p>
        </p:txBody>
      </p:sp>
      <p:sp>
        <p:nvSpPr>
          <p:cNvPr id="31" name="Rectangle: Diagonal Corners Rounded 30">
            <a:extLst>
              <a:ext uri="{FF2B5EF4-FFF2-40B4-BE49-F238E27FC236}">
                <a16:creationId xmlns:a16="http://schemas.microsoft.com/office/drawing/2014/main" id="{E13EE205-826D-4A08-9313-7DBF8D4E5C07}"/>
              </a:ext>
            </a:extLst>
          </p:cNvPr>
          <p:cNvSpPr/>
          <p:nvPr/>
        </p:nvSpPr>
        <p:spPr>
          <a:xfrm flipH="1">
            <a:off x="613517" y="1219200"/>
            <a:ext cx="11273682" cy="792843"/>
          </a:xfrm>
          <a:prstGeom prst="round2DiagRect">
            <a:avLst>
              <a:gd name="adj1" fmla="val 3640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How it works:</a:t>
            </a:r>
          </a:p>
        </p:txBody>
      </p:sp>
      <p:grpSp>
        <p:nvGrpSpPr>
          <p:cNvPr id="48" name="Hamburger">
            <a:extLst>
              <a:ext uri="{FF2B5EF4-FFF2-40B4-BE49-F238E27FC236}">
                <a16:creationId xmlns:a16="http://schemas.microsoft.com/office/drawing/2014/main" id="{5A3DB269-0F9B-4554-BD3A-520C2740F0E6}"/>
              </a:ext>
            </a:extLst>
          </p:cNvPr>
          <p:cNvGrpSpPr/>
          <p:nvPr/>
        </p:nvGrpSpPr>
        <p:grpSpPr>
          <a:xfrm>
            <a:off x="-1" y="-1"/>
            <a:ext cx="304797" cy="304797"/>
            <a:chOff x="-1" y="-1"/>
            <a:chExt cx="304797" cy="304797"/>
          </a:xfrm>
        </p:grpSpPr>
        <p:sp>
          <p:nvSpPr>
            <p:cNvPr id="52" name="Rectangle 51">
              <a:extLst>
                <a:ext uri="{FF2B5EF4-FFF2-40B4-BE49-F238E27FC236}">
                  <a16:creationId xmlns:a16="http://schemas.microsoft.com/office/drawing/2014/main" id="{6FB5FB38-67AB-4B74-8945-09A50097FBED}"/>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0BD11778-6DE4-42D6-9F4C-584D7DCD42CF}"/>
                </a:ext>
              </a:extLst>
            </p:cNvPr>
            <p:cNvGrpSpPr/>
            <p:nvPr userDrawn="1"/>
          </p:nvGrpSpPr>
          <p:grpSpPr>
            <a:xfrm>
              <a:off x="88317" y="103148"/>
              <a:ext cx="128160" cy="98498"/>
              <a:chOff x="88317" y="99577"/>
              <a:chExt cx="128160" cy="98498"/>
            </a:xfrm>
          </p:grpSpPr>
          <p:cxnSp>
            <p:nvCxnSpPr>
              <p:cNvPr id="60" name="Straight Connector 59">
                <a:extLst>
                  <a:ext uri="{FF2B5EF4-FFF2-40B4-BE49-F238E27FC236}">
                    <a16:creationId xmlns:a16="http://schemas.microsoft.com/office/drawing/2014/main" id="{695E7233-0987-46DD-831D-4163943FF002}"/>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761258-6B82-4803-968D-CD392D6B8297}"/>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0B7AB59-E558-4B90-9D2B-5EC03B5DA3E3}"/>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a:extLst>
              <a:ext uri="{FF2B5EF4-FFF2-40B4-BE49-F238E27FC236}">
                <a16:creationId xmlns:a16="http://schemas.microsoft.com/office/drawing/2014/main" id="{43A7BAF2-D972-4F3F-B0FE-DB544E993E01}"/>
              </a:ext>
            </a:extLst>
          </p:cNvPr>
          <p:cNvGrpSpPr/>
          <p:nvPr/>
        </p:nvGrpSpPr>
        <p:grpSpPr>
          <a:xfrm>
            <a:off x="-4750182" y="304794"/>
            <a:ext cx="4248150" cy="6553205"/>
            <a:chOff x="-4750182" y="304794"/>
            <a:chExt cx="4248150" cy="6553205"/>
          </a:xfrm>
        </p:grpSpPr>
        <p:grpSp>
          <p:nvGrpSpPr>
            <p:cNvPr id="85" name="Group 84">
              <a:extLst>
                <a:ext uri="{FF2B5EF4-FFF2-40B4-BE49-F238E27FC236}">
                  <a16:creationId xmlns:a16="http://schemas.microsoft.com/office/drawing/2014/main" id="{3943906D-C03E-411C-8251-03D4DF532847}"/>
                </a:ext>
              </a:extLst>
            </p:cNvPr>
            <p:cNvGrpSpPr/>
            <p:nvPr/>
          </p:nvGrpSpPr>
          <p:grpSpPr>
            <a:xfrm>
              <a:off x="-4750182" y="304794"/>
              <a:ext cx="4248150" cy="6553205"/>
              <a:chOff x="0" y="304794"/>
              <a:chExt cx="4248150" cy="6553205"/>
            </a:xfrm>
          </p:grpSpPr>
          <p:sp>
            <p:nvSpPr>
              <p:cNvPr id="103" name="Rectangle: Single Corner Rounded 102">
                <a:extLst>
                  <a:ext uri="{FF2B5EF4-FFF2-40B4-BE49-F238E27FC236}">
                    <a16:creationId xmlns:a16="http://schemas.microsoft.com/office/drawing/2014/main" id="{1FA7F43A-3F30-49B9-A638-AFDB11E0A186}"/>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D225DBA0-2A7B-470E-8FAA-DAEA106CB3BE}"/>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Connector 86">
              <a:extLst>
                <a:ext uri="{FF2B5EF4-FFF2-40B4-BE49-F238E27FC236}">
                  <a16:creationId xmlns:a16="http://schemas.microsoft.com/office/drawing/2014/main" id="{8F96994E-FB7D-4CCB-A074-210D7060E288}"/>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6BA70034-0067-4D8A-885F-741741B0BBA4}"/>
                </a:ext>
              </a:extLst>
            </p:cNvPr>
            <p:cNvGrpSpPr/>
            <p:nvPr/>
          </p:nvGrpSpPr>
          <p:grpSpPr>
            <a:xfrm>
              <a:off x="-4431269" y="746687"/>
              <a:ext cx="2152889" cy="289561"/>
              <a:chOff x="-4431269" y="644179"/>
              <a:chExt cx="2152889" cy="289561"/>
            </a:xfrm>
          </p:grpSpPr>
          <p:sp>
            <p:nvSpPr>
              <p:cNvPr id="89" name="TextBox 88">
                <a:hlinkClick r:id="rId3" action="ppaction://hlinksldjump"/>
                <a:extLst>
                  <a:ext uri="{FF2B5EF4-FFF2-40B4-BE49-F238E27FC236}">
                    <a16:creationId xmlns:a16="http://schemas.microsoft.com/office/drawing/2014/main" id="{BDAA4038-76AC-4F21-8BBA-E9A2807051AA}"/>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90" name="Group 89">
                <a:extLst>
                  <a:ext uri="{FF2B5EF4-FFF2-40B4-BE49-F238E27FC236}">
                    <a16:creationId xmlns:a16="http://schemas.microsoft.com/office/drawing/2014/main" id="{0CC68F54-3436-40FE-BEE5-2C049599739B}"/>
                  </a:ext>
                </a:extLst>
              </p:cNvPr>
              <p:cNvGrpSpPr/>
              <p:nvPr/>
            </p:nvGrpSpPr>
            <p:grpSpPr>
              <a:xfrm>
                <a:off x="-4431269" y="644179"/>
                <a:ext cx="289560" cy="289560"/>
                <a:chOff x="-4431269" y="644179"/>
                <a:chExt cx="289560" cy="289560"/>
              </a:xfrm>
            </p:grpSpPr>
            <p:sp>
              <p:nvSpPr>
                <p:cNvPr id="91" name="Oval 90">
                  <a:hlinkClick r:id="rId3" action="ppaction://hlinksldjump"/>
                  <a:extLst>
                    <a:ext uri="{FF2B5EF4-FFF2-40B4-BE49-F238E27FC236}">
                      <a16:creationId xmlns:a16="http://schemas.microsoft.com/office/drawing/2014/main" id="{D8A559AB-A35B-4ADF-8910-69DDB49F0CEA}"/>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92" name="Graphic 91">
                  <a:extLst>
                    <a:ext uri="{FF2B5EF4-FFF2-40B4-BE49-F238E27FC236}">
                      <a16:creationId xmlns:a16="http://schemas.microsoft.com/office/drawing/2014/main" id="{718DA3DD-F832-45CD-B26D-7A065B1F41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6291" y="703434"/>
                  <a:ext cx="156762" cy="156762"/>
                </a:xfrm>
                <a:prstGeom prst="rect">
                  <a:avLst/>
                </a:prstGeom>
              </p:spPr>
            </p:pic>
          </p:grpSp>
        </p:grpSp>
      </p:grpSp>
      <p:graphicFrame>
        <p:nvGraphicFramePr>
          <p:cNvPr id="63" name="Table 62">
            <a:extLst>
              <a:ext uri="{FF2B5EF4-FFF2-40B4-BE49-F238E27FC236}">
                <a16:creationId xmlns:a16="http://schemas.microsoft.com/office/drawing/2014/main" id="{DBDF419A-6459-CAED-FFF9-5FD0DEB2A41E}"/>
              </a:ext>
            </a:extLst>
          </p:cNvPr>
          <p:cNvGraphicFramePr>
            <a:graphicFrameLocks noGrp="1"/>
          </p:cNvGraphicFramePr>
          <p:nvPr>
            <p:extLst>
              <p:ext uri="{D42A27DB-BD31-4B8C-83A1-F6EECF244321}">
                <p14:modId xmlns:p14="http://schemas.microsoft.com/office/powerpoint/2010/main" val="1426842869"/>
              </p:ext>
            </p:extLst>
          </p:nvPr>
        </p:nvGraphicFramePr>
        <p:xfrm>
          <a:off x="-4440625" y="1146198"/>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sz="1100">
                          <a:solidFill>
                            <a:schemeClr val="bg1"/>
                          </a:solidFill>
                          <a:hlinkClick r:id="rId6"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r>
                        <a:rPr lang="en-US" sz="1100">
                          <a:solidFill>
                            <a:schemeClr val="bg1"/>
                          </a:solidFill>
                          <a:hlinkClick r:id="rId7"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880">
                <a:tc>
                  <a:txBody>
                    <a:bodyPr/>
                    <a:lstStyle/>
                    <a:p>
                      <a:r>
                        <a:rPr lang="en-US" sz="1100">
                          <a:solidFill>
                            <a:schemeClr val="bg1"/>
                          </a:solidFill>
                          <a:hlinkClick r:id="rId8"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880">
                <a:tc>
                  <a:txBody>
                    <a:bodyPr/>
                    <a:lstStyle/>
                    <a:p>
                      <a:r>
                        <a:rPr lang="en-US" sz="1100">
                          <a:solidFill>
                            <a:schemeClr val="bg1"/>
                          </a:solidFill>
                          <a:hlinkClick r:id="rId9"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880">
                <a:tc>
                  <a:txBody>
                    <a:bodyPr/>
                    <a:lstStyle/>
                    <a:p>
                      <a:r>
                        <a:rPr lang="en-US" sz="1100">
                          <a:solidFill>
                            <a:schemeClr val="bg1"/>
                          </a:solidFill>
                          <a:hlinkClick r:id="rId10"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2880">
                <a:tc>
                  <a:txBody>
                    <a:bodyPr/>
                    <a:lstStyle/>
                    <a:p>
                      <a:r>
                        <a:rPr lang="en-US" sz="1100">
                          <a:solidFill>
                            <a:schemeClr val="bg1"/>
                          </a:solidFill>
                          <a:hlinkClick r:id="rId11"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2880">
                <a:tc>
                  <a:txBody>
                    <a:bodyPr/>
                    <a:lstStyle/>
                    <a:p>
                      <a:r>
                        <a:rPr lang="en-US" sz="1100">
                          <a:solidFill>
                            <a:schemeClr val="bg1"/>
                          </a:solidFill>
                          <a:hlinkClick r:id="rId12"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2880">
                <a:tc>
                  <a:txBody>
                    <a:bodyPr/>
                    <a:lstStyle/>
                    <a:p>
                      <a:r>
                        <a:rPr lang="en-US" sz="1100">
                          <a:solidFill>
                            <a:schemeClr val="bg1"/>
                          </a:solidFill>
                          <a:hlinkClick r:id="rId13"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2880">
                <a:tc>
                  <a:txBody>
                    <a:bodyPr/>
                    <a:lstStyle/>
                    <a:p>
                      <a:r>
                        <a:rPr lang="en-US" sz="1100">
                          <a:solidFill>
                            <a:schemeClr val="bg1"/>
                          </a:solidFill>
                          <a:hlinkClick r:id="rId14"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58" name="Rectangle 7, chunk 2">
            <a:extLst>
              <a:ext uri="{FF2B5EF4-FFF2-40B4-BE49-F238E27FC236}">
                <a16:creationId xmlns:a16="http://schemas.microsoft.com/office/drawing/2014/main" id="{229D6427-07E2-8926-8F05-96B076DC5775}"/>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5"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347899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84"/>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2.96296E-6 L 0.3944 0.00463 " pathEditMode="relative" rAng="0" ptsTypes="AA">
                                      <p:cBhvr>
                                        <p:cTn id="8" dur="750" fill="hold"/>
                                        <p:tgtEl>
                                          <p:spTgt spid="63"/>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58"/>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84"/>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2.96296E-6 " pathEditMode="relative" rAng="0" ptsTypes="AA">
                                      <p:cBhvr>
                                        <p:cTn id="16" dur="750" fill="hold"/>
                                        <p:tgtEl>
                                          <p:spTgt spid="63"/>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58"/>
                                        </p:tgtEl>
                                        <p:attrNameLst>
                                          <p:attrName>ppt_x</p:attrName>
                                          <p:attrName>ppt_y</p:attrName>
                                        </p:attrNameLst>
                                      </p:cBhvr>
                                      <p:rCtr x="-19987" y="0"/>
                                    </p:animMotion>
                                  </p:childTnLst>
                                </p:cTn>
                              </p:par>
                            </p:childTnLst>
                          </p:cTn>
                        </p:par>
                      </p:childTnLst>
                    </p:cTn>
                  </p:par>
                </p:childTnLst>
              </p:cTn>
              <p:nextCondLst>
                <p:cond evt="onClick" delay="0">
                  <p:tgtEl>
                    <p:spTgt spid="48"/>
                  </p:tgtEl>
                </p:cond>
              </p:nextCondLst>
            </p:seq>
          </p:childTnLst>
        </p:cTn>
      </p:par>
    </p:tnLst>
    <p:bldLst>
      <p:bldP spid="58" grpId="0"/>
      <p:bldP spid="5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E92D-ACDE-4900-96B4-638C0D5E6639}"/>
              </a:ext>
            </a:extLst>
          </p:cNvPr>
          <p:cNvSpPr>
            <a:spLocks noGrp="1"/>
          </p:cNvSpPr>
          <p:nvPr>
            <p:ph type="title"/>
          </p:nvPr>
        </p:nvSpPr>
        <p:spPr/>
        <p:txBody>
          <a:bodyPr/>
          <a:lstStyle/>
          <a:p>
            <a:r>
              <a:rPr lang="en-US" dirty="0">
                <a:solidFill>
                  <a:schemeClr val="tx1"/>
                </a:solidFill>
              </a:rPr>
              <a:t>Deductible plan</a:t>
            </a:r>
          </a:p>
        </p:txBody>
      </p:sp>
      <p:sp>
        <p:nvSpPr>
          <p:cNvPr id="24" name="Rectangle 7, chunk 2">
            <a:extLst>
              <a:ext uri="{FF2B5EF4-FFF2-40B4-BE49-F238E27FC236}">
                <a16:creationId xmlns:a16="http://schemas.microsoft.com/office/drawing/2014/main" id="{22126BC6-43D4-4CC6-8407-BDBCFBCCDFBD}"/>
              </a:ext>
            </a:extLst>
          </p:cNvPr>
          <p:cNvSpPr txBox="1"/>
          <p:nvPr/>
        </p:nvSpPr>
        <p:spPr>
          <a:xfrm>
            <a:off x="1280159" y="6400514"/>
            <a:ext cx="5486400" cy="184294"/>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000" dirty="0"/>
              <a:t>This is an example. Your actual medical costs may vary.</a:t>
            </a:r>
          </a:p>
        </p:txBody>
      </p:sp>
      <p:sp>
        <p:nvSpPr>
          <p:cNvPr id="28" name="TextBox 27">
            <a:extLst>
              <a:ext uri="{FF2B5EF4-FFF2-40B4-BE49-F238E27FC236}">
                <a16:creationId xmlns:a16="http://schemas.microsoft.com/office/drawing/2014/main" id="{8DD4662A-2782-4EAF-8411-08BC034E2F05}"/>
              </a:ext>
            </a:extLst>
          </p:cNvPr>
          <p:cNvSpPr txBox="1"/>
          <p:nvPr/>
        </p:nvSpPr>
        <p:spPr>
          <a:xfrm>
            <a:off x="613517" y="1173041"/>
            <a:ext cx="11273456" cy="561692"/>
          </a:xfrm>
          <a:prstGeom prst="rect">
            <a:avLst/>
          </a:prstGeom>
          <a:noFill/>
        </p:spPr>
        <p:txBody>
          <a:bodyPr wrap="square" lIns="0" tIns="0" rIns="0" bIns="0" anchor="t">
            <a:spAutoFit/>
          </a:bodyPr>
          <a:lstStyle/>
          <a:p>
            <a:pPr>
              <a:spcBef>
                <a:spcPts val="300"/>
              </a:spcBef>
            </a:pPr>
            <a:r>
              <a:rPr lang="en-GB" sz="2000" b="1" dirty="0"/>
              <a:t>You have every reason to get your preventive care to stay healthy. </a:t>
            </a:r>
          </a:p>
          <a:p>
            <a:pPr>
              <a:spcBef>
                <a:spcPts val="300"/>
              </a:spcBef>
            </a:pPr>
            <a:r>
              <a:rPr lang="en-GB" sz="1400" dirty="0"/>
              <a:t>It’s covered 100% by your plan. For other care, you’ll pay:</a:t>
            </a:r>
          </a:p>
        </p:txBody>
      </p:sp>
      <p:grpSp>
        <p:nvGrpSpPr>
          <p:cNvPr id="63" name="Group 62">
            <a:extLst>
              <a:ext uri="{FF2B5EF4-FFF2-40B4-BE49-F238E27FC236}">
                <a16:creationId xmlns:a16="http://schemas.microsoft.com/office/drawing/2014/main" id="{CD5A8D50-F1BD-4007-A2E3-75CFE23BDCE8}"/>
              </a:ext>
            </a:extLst>
          </p:cNvPr>
          <p:cNvGrpSpPr/>
          <p:nvPr/>
        </p:nvGrpSpPr>
        <p:grpSpPr>
          <a:xfrm>
            <a:off x="609601" y="2234068"/>
            <a:ext cx="7330442" cy="2093531"/>
            <a:chOff x="609601" y="1989406"/>
            <a:chExt cx="7330442" cy="2093531"/>
          </a:xfrm>
        </p:grpSpPr>
        <p:sp>
          <p:nvSpPr>
            <p:cNvPr id="78" name="TextBox 77">
              <a:extLst>
                <a:ext uri="{FF2B5EF4-FFF2-40B4-BE49-F238E27FC236}">
                  <a16:creationId xmlns:a16="http://schemas.microsoft.com/office/drawing/2014/main" id="{35418D32-E906-4650-A716-48B46ACD15A9}"/>
                </a:ext>
              </a:extLst>
            </p:cNvPr>
            <p:cNvSpPr txBox="1"/>
            <p:nvPr/>
          </p:nvSpPr>
          <p:spPr>
            <a:xfrm>
              <a:off x="609601" y="1989406"/>
              <a:ext cx="7330442" cy="725455"/>
            </a:xfrm>
            <a:prstGeom prst="rect">
              <a:avLst/>
            </a:prstGeom>
            <a:solidFill>
              <a:schemeClr val="accent2"/>
            </a:solidFill>
          </p:spPr>
          <p:txBody>
            <a:bodyPr wrap="square" lIns="0" rIns="0" anchor="ctr">
              <a:noAutofit/>
            </a:bodyPr>
            <a:lstStyle/>
            <a:p>
              <a:pPr algn="ctr">
                <a:spcBef>
                  <a:spcPts val="600"/>
                </a:spcBef>
              </a:pPr>
              <a:endParaRPr lang="en-US" b="1" dirty="0">
                <a:solidFill>
                  <a:schemeClr val="bg1"/>
                </a:solidFill>
              </a:endParaRPr>
            </a:p>
          </p:txBody>
        </p:sp>
        <p:sp>
          <p:nvSpPr>
            <p:cNvPr id="64" name="TextBox 63">
              <a:extLst>
                <a:ext uri="{FF2B5EF4-FFF2-40B4-BE49-F238E27FC236}">
                  <a16:creationId xmlns:a16="http://schemas.microsoft.com/office/drawing/2014/main" id="{D8EB3990-9720-4249-B442-A8BC1F5D8401}"/>
                </a:ext>
              </a:extLst>
            </p:cNvPr>
            <p:cNvSpPr txBox="1"/>
            <p:nvPr/>
          </p:nvSpPr>
          <p:spPr>
            <a:xfrm>
              <a:off x="609602" y="1989406"/>
              <a:ext cx="3273740" cy="725455"/>
            </a:xfrm>
            <a:prstGeom prst="rect">
              <a:avLst/>
            </a:prstGeom>
            <a:noFill/>
          </p:spPr>
          <p:txBody>
            <a:bodyPr wrap="square" lIns="0" rIns="0" anchor="ctr">
              <a:noAutofit/>
            </a:bodyPr>
            <a:lstStyle/>
            <a:p>
              <a:pPr algn="ctr">
                <a:spcBef>
                  <a:spcPts val="600"/>
                </a:spcBef>
              </a:pPr>
              <a:r>
                <a:rPr lang="en-US" b="1" dirty="0">
                  <a:solidFill>
                    <a:schemeClr val="bg1"/>
                  </a:solidFill>
                </a:rPr>
                <a:t>Deductible</a:t>
              </a:r>
            </a:p>
          </p:txBody>
        </p:sp>
        <p:sp>
          <p:nvSpPr>
            <p:cNvPr id="65" name="TextBox 64">
              <a:extLst>
                <a:ext uri="{FF2B5EF4-FFF2-40B4-BE49-F238E27FC236}">
                  <a16:creationId xmlns:a16="http://schemas.microsoft.com/office/drawing/2014/main" id="{9EA93097-DFCD-4779-BB8B-ADCEBAE9A80C}"/>
                </a:ext>
              </a:extLst>
            </p:cNvPr>
            <p:cNvSpPr txBox="1"/>
            <p:nvPr/>
          </p:nvSpPr>
          <p:spPr>
            <a:xfrm>
              <a:off x="609602" y="3021108"/>
              <a:ext cx="3383280" cy="106182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effectLst/>
                  <a:uLnTx/>
                  <a:uFillTx/>
                  <a:latin typeface="Arial"/>
                  <a:ea typeface="+mn-ea"/>
                  <a:cs typeface="+mn-cs"/>
                </a:rPr>
                <a:t>What you pay before </a:t>
              </a:r>
              <a:br>
                <a:rPr kumimoji="0" lang="en-GB" sz="1600" b="0" i="0" u="none" strike="noStrike" kern="1200" cap="none" spc="0" normalizeH="0" baseline="0" noProof="0" dirty="0">
                  <a:ln>
                    <a:noFill/>
                  </a:ln>
                  <a:effectLst/>
                  <a:uLnTx/>
                  <a:uFillTx/>
                  <a:latin typeface="Arial"/>
                  <a:ea typeface="+mn-ea"/>
                  <a:cs typeface="+mn-cs"/>
                </a:rPr>
              </a:br>
              <a:r>
                <a:rPr kumimoji="0" lang="en-GB" sz="1600" b="0" i="0" u="none" strike="noStrike" kern="1200" cap="none" spc="0" normalizeH="0" baseline="0" noProof="0" dirty="0">
                  <a:ln>
                    <a:noFill/>
                  </a:ln>
                  <a:effectLst/>
                  <a:uLnTx/>
                  <a:uFillTx/>
                  <a:latin typeface="Arial"/>
                  <a:ea typeface="+mn-ea"/>
                  <a:cs typeface="+mn-cs"/>
                </a:rPr>
                <a:t>your plan kicks in.</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60489D"/>
                  </a:solidFill>
                  <a:effectLst/>
                  <a:uLnTx/>
                  <a:uFillTx/>
                  <a:latin typeface="Arial"/>
                  <a:ea typeface="+mn-ea"/>
                  <a:cs typeface="+mn-cs"/>
                </a:rPr>
                <a:t>Ex: Full cost for doctor visits, </a:t>
              </a:r>
              <a:br>
                <a:rPr kumimoji="0" lang="en-GB" sz="1600" b="1" i="0" u="none" strike="noStrike" kern="1200" cap="none" spc="0" normalizeH="0" baseline="0" noProof="0" dirty="0">
                  <a:ln>
                    <a:noFill/>
                  </a:ln>
                  <a:solidFill>
                    <a:srgbClr val="60489D"/>
                  </a:solidFill>
                  <a:effectLst/>
                  <a:uLnTx/>
                  <a:uFillTx/>
                  <a:latin typeface="Arial"/>
                  <a:ea typeface="+mn-ea"/>
                  <a:cs typeface="+mn-cs"/>
                </a:rPr>
              </a:br>
              <a:r>
                <a:rPr kumimoji="0" lang="en-GB" sz="1600" b="1" i="0" u="none" strike="noStrike" kern="1200" cap="none" spc="0" normalizeH="0" baseline="0" noProof="0" dirty="0">
                  <a:ln>
                    <a:noFill/>
                  </a:ln>
                  <a:solidFill>
                    <a:srgbClr val="60489D"/>
                  </a:solidFill>
                  <a:effectLst/>
                  <a:uLnTx/>
                  <a:uFillTx/>
                  <a:latin typeface="Arial"/>
                  <a:ea typeface="+mn-ea"/>
                  <a:cs typeface="+mn-cs"/>
                </a:rPr>
                <a:t>X-rays or hospital stays</a:t>
              </a:r>
            </a:p>
          </p:txBody>
        </p:sp>
      </p:grpSp>
      <p:grpSp>
        <p:nvGrpSpPr>
          <p:cNvPr id="66" name="Group 65">
            <a:extLst>
              <a:ext uri="{FF2B5EF4-FFF2-40B4-BE49-F238E27FC236}">
                <a16:creationId xmlns:a16="http://schemas.microsoft.com/office/drawing/2014/main" id="{8D07DA19-3DDE-4BB2-B108-F364C37AB9B5}"/>
              </a:ext>
            </a:extLst>
          </p:cNvPr>
          <p:cNvGrpSpPr/>
          <p:nvPr/>
        </p:nvGrpSpPr>
        <p:grpSpPr>
          <a:xfrm>
            <a:off x="4556762" y="2234068"/>
            <a:ext cx="3383280" cy="1847310"/>
            <a:chOff x="4556762" y="1989406"/>
            <a:chExt cx="3383280" cy="1847310"/>
          </a:xfrm>
        </p:grpSpPr>
        <p:sp>
          <p:nvSpPr>
            <p:cNvPr id="67" name="TextBox 66">
              <a:extLst>
                <a:ext uri="{FF2B5EF4-FFF2-40B4-BE49-F238E27FC236}">
                  <a16:creationId xmlns:a16="http://schemas.microsoft.com/office/drawing/2014/main" id="{54BBD73C-59BA-4019-ADD4-BF5C181EBAEE}"/>
                </a:ext>
              </a:extLst>
            </p:cNvPr>
            <p:cNvSpPr txBox="1"/>
            <p:nvPr/>
          </p:nvSpPr>
          <p:spPr>
            <a:xfrm>
              <a:off x="4556762" y="1989406"/>
              <a:ext cx="3383280" cy="725455"/>
            </a:xfrm>
            <a:prstGeom prst="rect">
              <a:avLst/>
            </a:prstGeom>
            <a:noFill/>
          </p:spPr>
          <p:txBody>
            <a:bodyPr wrap="square" lIns="0" rIns="0" anchor="ctr">
              <a:noAutofit/>
            </a:bodyPr>
            <a:lstStyle/>
            <a:p>
              <a:pPr algn="ctr">
                <a:spcBef>
                  <a:spcPts val="600"/>
                </a:spcBef>
              </a:pPr>
              <a:r>
                <a:rPr lang="en-US" b="1" dirty="0">
                  <a:solidFill>
                    <a:schemeClr val="bg1"/>
                  </a:solidFill>
                </a:rPr>
                <a:t>Coinsurance</a:t>
              </a:r>
            </a:p>
          </p:txBody>
        </p:sp>
        <p:sp>
          <p:nvSpPr>
            <p:cNvPr id="68" name="TextBox 67">
              <a:extLst>
                <a:ext uri="{FF2B5EF4-FFF2-40B4-BE49-F238E27FC236}">
                  <a16:creationId xmlns:a16="http://schemas.microsoft.com/office/drawing/2014/main" id="{EDF57472-0DA1-497A-BD08-D7DC2B10D923}"/>
                </a:ext>
              </a:extLst>
            </p:cNvPr>
            <p:cNvSpPr txBox="1"/>
            <p:nvPr/>
          </p:nvSpPr>
          <p:spPr>
            <a:xfrm>
              <a:off x="4556762" y="3021108"/>
              <a:ext cx="3383280" cy="81560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effectLst/>
                  <a:uLnTx/>
                  <a:uFillTx/>
                  <a:latin typeface="Arial"/>
                  <a:ea typeface="+mn-ea"/>
                  <a:cs typeface="+mn-cs"/>
                </a:rPr>
                <a:t>A percentage of </a:t>
              </a:r>
              <a:br>
                <a:rPr kumimoji="0" lang="en-GB" sz="1600" b="0" i="0" u="none" strike="noStrike" kern="1200" cap="none" spc="0" normalizeH="0" baseline="0" noProof="0" dirty="0">
                  <a:ln>
                    <a:noFill/>
                  </a:ln>
                  <a:effectLst/>
                  <a:uLnTx/>
                  <a:uFillTx/>
                  <a:latin typeface="Arial"/>
                  <a:ea typeface="+mn-ea"/>
                  <a:cs typeface="+mn-cs"/>
                </a:rPr>
              </a:br>
              <a:r>
                <a:rPr kumimoji="0" lang="en-GB" sz="1600" b="0" i="0" u="none" strike="noStrike" kern="1200" cap="none" spc="0" normalizeH="0" baseline="0" noProof="0" dirty="0">
                  <a:ln>
                    <a:noFill/>
                  </a:ln>
                  <a:effectLst/>
                  <a:uLnTx/>
                  <a:uFillTx/>
                  <a:latin typeface="Arial"/>
                  <a:ea typeface="+mn-ea"/>
                  <a:cs typeface="+mn-cs"/>
                </a:rPr>
                <a:t>the bill you pay.</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60489D"/>
                  </a:solidFill>
                  <a:effectLst/>
                  <a:uLnTx/>
                  <a:uFillTx/>
                  <a:latin typeface="Arial"/>
                  <a:ea typeface="+mn-ea"/>
                  <a:cs typeface="+mn-cs"/>
                </a:rPr>
                <a:t>Ex: 20% of costs</a:t>
              </a:r>
            </a:p>
          </p:txBody>
        </p:sp>
      </p:grpSp>
      <p:grpSp>
        <p:nvGrpSpPr>
          <p:cNvPr id="75" name="Group 74">
            <a:extLst>
              <a:ext uri="{FF2B5EF4-FFF2-40B4-BE49-F238E27FC236}">
                <a16:creationId xmlns:a16="http://schemas.microsoft.com/office/drawing/2014/main" id="{CDB5E35F-647F-4DCC-9293-94F7FC0D0FA5}"/>
              </a:ext>
            </a:extLst>
          </p:cNvPr>
          <p:cNvGrpSpPr/>
          <p:nvPr/>
        </p:nvGrpSpPr>
        <p:grpSpPr>
          <a:xfrm>
            <a:off x="4092892" y="2414865"/>
            <a:ext cx="363860" cy="1998147"/>
            <a:chOff x="4092892" y="2170203"/>
            <a:chExt cx="363860" cy="1998147"/>
          </a:xfrm>
        </p:grpSpPr>
        <p:cxnSp>
          <p:nvCxnSpPr>
            <p:cNvPr id="76" name="Straight Connector 75">
              <a:extLst>
                <a:ext uri="{FF2B5EF4-FFF2-40B4-BE49-F238E27FC236}">
                  <a16:creationId xmlns:a16="http://schemas.microsoft.com/office/drawing/2014/main" id="{6DB164B9-E9CF-4122-B644-C3DE5730F4FE}"/>
                </a:ext>
              </a:extLst>
            </p:cNvPr>
            <p:cNvCxnSpPr>
              <a:cxnSpLocks/>
            </p:cNvCxnSpPr>
            <p:nvPr/>
          </p:nvCxnSpPr>
          <p:spPr>
            <a:xfrm>
              <a:off x="4274822" y="2705310"/>
              <a:ext cx="0" cy="14630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7" name="Graphic 76">
              <a:extLst>
                <a:ext uri="{FF2B5EF4-FFF2-40B4-BE49-F238E27FC236}">
                  <a16:creationId xmlns:a16="http://schemas.microsoft.com/office/drawing/2014/main" id="{05AACEE1-698A-4F9D-B002-66B3625038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092892" y="2170203"/>
              <a:ext cx="363860" cy="363860"/>
            </a:xfrm>
            <a:prstGeom prst="rect">
              <a:avLst/>
            </a:prstGeom>
          </p:spPr>
        </p:pic>
      </p:grpSp>
      <p:grpSp>
        <p:nvGrpSpPr>
          <p:cNvPr id="80" name="Group 79">
            <a:extLst>
              <a:ext uri="{FF2B5EF4-FFF2-40B4-BE49-F238E27FC236}">
                <a16:creationId xmlns:a16="http://schemas.microsoft.com/office/drawing/2014/main" id="{9C511995-1742-46A9-ADC4-6B4000AA7B33}"/>
              </a:ext>
            </a:extLst>
          </p:cNvPr>
          <p:cNvGrpSpPr/>
          <p:nvPr/>
        </p:nvGrpSpPr>
        <p:grpSpPr>
          <a:xfrm>
            <a:off x="8503921" y="2234068"/>
            <a:ext cx="3383280" cy="2016587"/>
            <a:chOff x="8503921" y="1989406"/>
            <a:chExt cx="3383280" cy="2016587"/>
          </a:xfrm>
        </p:grpSpPr>
        <p:sp>
          <p:nvSpPr>
            <p:cNvPr id="83" name="TextBox 82">
              <a:extLst>
                <a:ext uri="{FF2B5EF4-FFF2-40B4-BE49-F238E27FC236}">
                  <a16:creationId xmlns:a16="http://schemas.microsoft.com/office/drawing/2014/main" id="{5945ABE5-F864-48A9-ADDC-E1D8AFCFFBCD}"/>
                </a:ext>
              </a:extLst>
            </p:cNvPr>
            <p:cNvSpPr txBox="1"/>
            <p:nvPr/>
          </p:nvSpPr>
          <p:spPr>
            <a:xfrm>
              <a:off x="8503921" y="1989406"/>
              <a:ext cx="3383280" cy="725455"/>
            </a:xfrm>
            <a:prstGeom prst="rect">
              <a:avLst/>
            </a:prstGeom>
            <a:solidFill>
              <a:schemeClr val="accent3"/>
            </a:solidFill>
          </p:spPr>
          <p:txBody>
            <a:bodyPr wrap="square" lIns="0" rIns="0" anchor="ctr">
              <a:noAutofit/>
            </a:bodyPr>
            <a:lstStyle/>
            <a:p>
              <a:pPr algn="ctr">
                <a:spcBef>
                  <a:spcPts val="600"/>
                </a:spcBef>
              </a:pPr>
              <a:r>
                <a:rPr lang="en-US" b="1" dirty="0">
                  <a:solidFill>
                    <a:schemeClr val="bg1"/>
                  </a:solidFill>
                </a:rPr>
                <a:t>Out-of-pocket maximum</a:t>
              </a:r>
            </a:p>
          </p:txBody>
        </p:sp>
        <p:sp>
          <p:nvSpPr>
            <p:cNvPr id="87" name="TextBox 86">
              <a:extLst>
                <a:ext uri="{FF2B5EF4-FFF2-40B4-BE49-F238E27FC236}">
                  <a16:creationId xmlns:a16="http://schemas.microsoft.com/office/drawing/2014/main" id="{B9277614-9EE7-4AE7-9FA8-EF345FA77FEF}"/>
                </a:ext>
              </a:extLst>
            </p:cNvPr>
            <p:cNvSpPr txBox="1"/>
            <p:nvPr/>
          </p:nvSpPr>
          <p:spPr>
            <a:xfrm>
              <a:off x="8503921" y="3021108"/>
              <a:ext cx="3383280" cy="984885"/>
            </a:xfrm>
            <a:prstGeom prst="rect">
              <a:avLst/>
            </a:prstGeom>
            <a:noFill/>
          </p:spPr>
          <p:txBody>
            <a:bodyPr wrap="square" lIns="0" tIns="0" rIns="0" bIns="0" rtlCol="0">
              <a:spAutoFit/>
            </a:bodyPr>
            <a:lstStyle/>
            <a:p>
              <a:pPr algn="ctr">
                <a:spcBef>
                  <a:spcPts val="600"/>
                </a:spcBef>
              </a:pPr>
              <a:r>
                <a:rPr lang="en-US" sz="1600" dirty="0"/>
                <a:t>An out-of-pocket maximum limits your costs. Once you hit the max, your health plan pays for all in-network care.</a:t>
              </a:r>
            </a:p>
          </p:txBody>
        </p:sp>
      </p:grpSp>
      <p:grpSp>
        <p:nvGrpSpPr>
          <p:cNvPr id="88" name="Group 87">
            <a:extLst>
              <a:ext uri="{FF2B5EF4-FFF2-40B4-BE49-F238E27FC236}">
                <a16:creationId xmlns:a16="http://schemas.microsoft.com/office/drawing/2014/main" id="{B049E5B0-932A-407D-83FD-F276557E7662}"/>
              </a:ext>
            </a:extLst>
          </p:cNvPr>
          <p:cNvGrpSpPr/>
          <p:nvPr/>
        </p:nvGrpSpPr>
        <p:grpSpPr>
          <a:xfrm>
            <a:off x="8040052" y="2414865"/>
            <a:ext cx="363860" cy="1998147"/>
            <a:chOff x="8040052" y="2170203"/>
            <a:chExt cx="363860" cy="1998147"/>
          </a:xfrm>
        </p:grpSpPr>
        <p:cxnSp>
          <p:nvCxnSpPr>
            <p:cNvPr id="89" name="Straight Connector 88">
              <a:extLst>
                <a:ext uri="{FF2B5EF4-FFF2-40B4-BE49-F238E27FC236}">
                  <a16:creationId xmlns:a16="http://schemas.microsoft.com/office/drawing/2014/main" id="{92A443C8-6EEA-4F95-9934-3F96A589A975}"/>
                </a:ext>
              </a:extLst>
            </p:cNvPr>
            <p:cNvCxnSpPr>
              <a:cxnSpLocks/>
            </p:cNvCxnSpPr>
            <p:nvPr/>
          </p:nvCxnSpPr>
          <p:spPr>
            <a:xfrm>
              <a:off x="8221982" y="2705310"/>
              <a:ext cx="0" cy="14630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0" name="Graphic 89">
              <a:extLst>
                <a:ext uri="{FF2B5EF4-FFF2-40B4-BE49-F238E27FC236}">
                  <a16:creationId xmlns:a16="http://schemas.microsoft.com/office/drawing/2014/main" id="{462E6042-B463-43D3-B92B-A0E5C4F3E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040052" y="2170203"/>
              <a:ext cx="363860" cy="363860"/>
            </a:xfrm>
            <a:prstGeom prst="rect">
              <a:avLst/>
            </a:prstGeom>
          </p:spPr>
        </p:pic>
      </p:grpSp>
      <p:grpSp>
        <p:nvGrpSpPr>
          <p:cNvPr id="40" name="Hamburger">
            <a:extLst>
              <a:ext uri="{FF2B5EF4-FFF2-40B4-BE49-F238E27FC236}">
                <a16:creationId xmlns:a16="http://schemas.microsoft.com/office/drawing/2014/main" id="{639B216A-F1FE-465A-A21D-0F927BDFF060}"/>
              </a:ext>
            </a:extLst>
          </p:cNvPr>
          <p:cNvGrpSpPr/>
          <p:nvPr/>
        </p:nvGrpSpPr>
        <p:grpSpPr>
          <a:xfrm>
            <a:off x="-1" y="-1"/>
            <a:ext cx="304797" cy="304797"/>
            <a:chOff x="-1" y="-1"/>
            <a:chExt cx="304797" cy="304797"/>
          </a:xfrm>
        </p:grpSpPr>
        <p:sp>
          <p:nvSpPr>
            <p:cNvPr id="41" name="Rectangle 40">
              <a:extLst>
                <a:ext uri="{FF2B5EF4-FFF2-40B4-BE49-F238E27FC236}">
                  <a16:creationId xmlns:a16="http://schemas.microsoft.com/office/drawing/2014/main" id="{9C67EFAC-9CC1-426F-B84A-F3918520E241}"/>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D1E1AB1D-64AB-4740-92C1-2184E2503169}"/>
                </a:ext>
              </a:extLst>
            </p:cNvPr>
            <p:cNvGrpSpPr/>
            <p:nvPr userDrawn="1"/>
          </p:nvGrpSpPr>
          <p:grpSpPr>
            <a:xfrm>
              <a:off x="88317" y="103148"/>
              <a:ext cx="128160" cy="98498"/>
              <a:chOff x="88317" y="99577"/>
              <a:chExt cx="128160" cy="98498"/>
            </a:xfrm>
          </p:grpSpPr>
          <p:cxnSp>
            <p:nvCxnSpPr>
              <p:cNvPr id="43" name="Straight Connector 42">
                <a:extLst>
                  <a:ext uri="{FF2B5EF4-FFF2-40B4-BE49-F238E27FC236}">
                    <a16:creationId xmlns:a16="http://schemas.microsoft.com/office/drawing/2014/main" id="{CA6E67CF-82A5-4EC5-AF35-F78303BFBA96}"/>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F80F02-64FB-4EED-A54C-41D88185F633}"/>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37F3179-EF20-4B3B-B85D-6B37DC21006B}"/>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8" name="Group 57">
            <a:extLst>
              <a:ext uri="{FF2B5EF4-FFF2-40B4-BE49-F238E27FC236}">
                <a16:creationId xmlns:a16="http://schemas.microsoft.com/office/drawing/2014/main" id="{BDC55D13-8E15-42CB-9B51-35DB4AFA2BD7}"/>
              </a:ext>
            </a:extLst>
          </p:cNvPr>
          <p:cNvGrpSpPr/>
          <p:nvPr/>
        </p:nvGrpSpPr>
        <p:grpSpPr>
          <a:xfrm>
            <a:off x="-4750182" y="304794"/>
            <a:ext cx="4248150" cy="6553205"/>
            <a:chOff x="-4750182" y="304794"/>
            <a:chExt cx="4248150" cy="6553205"/>
          </a:xfrm>
        </p:grpSpPr>
        <p:grpSp>
          <p:nvGrpSpPr>
            <p:cNvPr id="59" name="Group 58">
              <a:extLst>
                <a:ext uri="{FF2B5EF4-FFF2-40B4-BE49-F238E27FC236}">
                  <a16:creationId xmlns:a16="http://schemas.microsoft.com/office/drawing/2014/main" id="{70EEEC1E-52C4-4FDC-BE77-8E1F76097025}"/>
                </a:ext>
              </a:extLst>
            </p:cNvPr>
            <p:cNvGrpSpPr/>
            <p:nvPr/>
          </p:nvGrpSpPr>
          <p:grpSpPr>
            <a:xfrm>
              <a:off x="-4750182" y="304794"/>
              <a:ext cx="4248150" cy="6553205"/>
              <a:chOff x="0" y="304794"/>
              <a:chExt cx="4248150" cy="6553205"/>
            </a:xfrm>
          </p:grpSpPr>
          <p:sp>
            <p:nvSpPr>
              <p:cNvPr id="108" name="Rectangle: Single Corner Rounded 107">
                <a:extLst>
                  <a:ext uri="{FF2B5EF4-FFF2-40B4-BE49-F238E27FC236}">
                    <a16:creationId xmlns:a16="http://schemas.microsoft.com/office/drawing/2014/main" id="{731FBF66-7939-4957-88C9-254CFAD6910F}"/>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EB00B5BB-6699-4AFD-86D6-EDEAEB0417E3}"/>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Connector 60">
              <a:extLst>
                <a:ext uri="{FF2B5EF4-FFF2-40B4-BE49-F238E27FC236}">
                  <a16:creationId xmlns:a16="http://schemas.microsoft.com/office/drawing/2014/main" id="{60E2969A-1188-401C-99D5-B3060B96ACF5}"/>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F17957D5-6026-4754-9176-009DE27E86F5}"/>
                </a:ext>
              </a:extLst>
            </p:cNvPr>
            <p:cNvGrpSpPr/>
            <p:nvPr/>
          </p:nvGrpSpPr>
          <p:grpSpPr>
            <a:xfrm>
              <a:off x="-4431269" y="746687"/>
              <a:ext cx="2152889" cy="289561"/>
              <a:chOff x="-4431269" y="644179"/>
              <a:chExt cx="2152889" cy="289561"/>
            </a:xfrm>
          </p:grpSpPr>
          <p:sp>
            <p:nvSpPr>
              <p:cNvPr id="69" name="TextBox 68">
                <a:hlinkClick r:id="rId5" action="ppaction://hlinksldjump"/>
                <a:extLst>
                  <a:ext uri="{FF2B5EF4-FFF2-40B4-BE49-F238E27FC236}">
                    <a16:creationId xmlns:a16="http://schemas.microsoft.com/office/drawing/2014/main" id="{F7A27ACB-3628-4A94-A3D7-E67612C0C43B}"/>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70" name="Group 69">
                <a:extLst>
                  <a:ext uri="{FF2B5EF4-FFF2-40B4-BE49-F238E27FC236}">
                    <a16:creationId xmlns:a16="http://schemas.microsoft.com/office/drawing/2014/main" id="{09F0E9CE-6F61-4055-BDAE-92ABBEFE900F}"/>
                  </a:ext>
                </a:extLst>
              </p:cNvPr>
              <p:cNvGrpSpPr/>
              <p:nvPr/>
            </p:nvGrpSpPr>
            <p:grpSpPr>
              <a:xfrm>
                <a:off x="-4431269" y="644179"/>
                <a:ext cx="289560" cy="289560"/>
                <a:chOff x="-4431269" y="644179"/>
                <a:chExt cx="289560" cy="289560"/>
              </a:xfrm>
            </p:grpSpPr>
            <p:sp>
              <p:nvSpPr>
                <p:cNvPr id="71" name="Oval 70">
                  <a:hlinkClick r:id="rId5" action="ppaction://hlinksldjump"/>
                  <a:extLst>
                    <a:ext uri="{FF2B5EF4-FFF2-40B4-BE49-F238E27FC236}">
                      <a16:creationId xmlns:a16="http://schemas.microsoft.com/office/drawing/2014/main" id="{4DF70904-A6D7-423B-8484-99E1DBC50540}"/>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72" name="Graphic 71">
                  <a:extLst>
                    <a:ext uri="{FF2B5EF4-FFF2-40B4-BE49-F238E27FC236}">
                      <a16:creationId xmlns:a16="http://schemas.microsoft.com/office/drawing/2014/main" id="{27A94916-409F-4E4B-B184-286315BAEE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6291" y="703434"/>
                  <a:ext cx="156762" cy="156762"/>
                </a:xfrm>
                <a:prstGeom prst="rect">
                  <a:avLst/>
                </a:prstGeom>
              </p:spPr>
            </p:pic>
          </p:grpSp>
        </p:grpSp>
      </p:grpSp>
      <p:graphicFrame>
        <p:nvGraphicFramePr>
          <p:cNvPr id="38" name="Table 37">
            <a:extLst>
              <a:ext uri="{FF2B5EF4-FFF2-40B4-BE49-F238E27FC236}">
                <a16:creationId xmlns:a16="http://schemas.microsoft.com/office/drawing/2014/main" id="{1461F56B-5514-4B3F-B646-1DD2AC141F1D}"/>
              </a:ext>
            </a:extLst>
          </p:cNvPr>
          <p:cNvGraphicFramePr>
            <a:graphicFrameLocks noGrp="1"/>
          </p:cNvGraphicFramePr>
          <p:nvPr>
            <p:extLst>
              <p:ext uri="{D42A27DB-BD31-4B8C-83A1-F6EECF244321}">
                <p14:modId xmlns:p14="http://schemas.microsoft.com/office/powerpoint/2010/main" val="3191111843"/>
              </p:ext>
            </p:extLst>
          </p:nvPr>
        </p:nvGraphicFramePr>
        <p:xfrm>
          <a:off x="-4440625" y="1148843"/>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US" sz="1100">
                          <a:solidFill>
                            <a:schemeClr val="bg1"/>
                          </a:solidFill>
                          <a:hlinkClick r:id="rId8"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100">
                          <a:solidFill>
                            <a:schemeClr val="bg1"/>
                          </a:solidFill>
                          <a:hlinkClick r:id="rId9"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100">
                          <a:solidFill>
                            <a:schemeClr val="bg1"/>
                          </a:solidFill>
                          <a:hlinkClick r:id="rId10"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100">
                          <a:solidFill>
                            <a:schemeClr val="bg1"/>
                          </a:solidFill>
                          <a:hlinkClick r:id="rId11"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100">
                          <a:solidFill>
                            <a:schemeClr val="bg1"/>
                          </a:solidFill>
                          <a:hlinkClick r:id="rId12"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lang="en-US" sz="1100">
                          <a:solidFill>
                            <a:schemeClr val="bg1"/>
                          </a:solidFill>
                          <a:hlinkClick r:id="rId13"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r>
                        <a:rPr lang="en-US" sz="1100">
                          <a:solidFill>
                            <a:schemeClr val="bg1"/>
                          </a:solidFill>
                          <a:hlinkClick r:id="rId14"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US" sz="1100">
                          <a:solidFill>
                            <a:schemeClr val="bg1"/>
                          </a:solidFill>
                          <a:hlinkClick r:id="rId15"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r>
                        <a:rPr lang="en-US" sz="1100">
                          <a:solidFill>
                            <a:schemeClr val="bg1"/>
                          </a:solidFill>
                          <a:hlinkClick r:id="rId16"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9" name="Rectangle 7, chunk 2">
            <a:extLst>
              <a:ext uri="{FF2B5EF4-FFF2-40B4-BE49-F238E27FC236}">
                <a16:creationId xmlns:a16="http://schemas.microsoft.com/office/drawing/2014/main" id="{15DA3D9C-05CB-3E45-062C-C21101D16DEE}"/>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7"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18020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63" presetClass="path" presetSubtype="0" fill="hold" nodeType="clickEffect">
                                  <p:stCondLst>
                                    <p:cond delay="0"/>
                                  </p:stCondLst>
                                  <p:childTnLst>
                                    <p:animMotion origin="layout" path="M 4.58333E-6 -2.22222E-6 L 0.38971 -2.22222E-6 " pathEditMode="relative" rAng="0" ptsTypes="AA">
                                      <p:cBhvr>
                                        <p:cTn id="28" dur="750" fill="hold"/>
                                        <p:tgtEl>
                                          <p:spTgt spid="58"/>
                                        </p:tgtEl>
                                        <p:attrNameLst>
                                          <p:attrName>ppt_x</p:attrName>
                                          <p:attrName>ppt_y</p:attrName>
                                        </p:attrNameLst>
                                      </p:cBhvr>
                                      <p:rCtr x="19492" y="0"/>
                                    </p:animMotion>
                                  </p:childTnLst>
                                </p:cTn>
                              </p:par>
                              <p:par>
                                <p:cTn id="29" presetID="63" presetClass="path" presetSubtype="0" fill="hold" nodeType="withEffect">
                                  <p:stCondLst>
                                    <p:cond delay="0"/>
                                  </p:stCondLst>
                                  <p:childTnLst>
                                    <p:animMotion origin="layout" path="M -2.5E-6 4.07407E-6 L 0.3944 0.00463 " pathEditMode="relative" rAng="0" ptsTypes="AA">
                                      <p:cBhvr>
                                        <p:cTn id="30" dur="750" fill="hold"/>
                                        <p:tgtEl>
                                          <p:spTgt spid="38"/>
                                        </p:tgtEl>
                                        <p:attrNameLst>
                                          <p:attrName>ppt_x</p:attrName>
                                          <p:attrName>ppt_y</p:attrName>
                                        </p:attrNameLst>
                                      </p:cBhvr>
                                      <p:rCtr x="19727" y="231"/>
                                    </p:animMotion>
                                  </p:childTnLst>
                                </p:cTn>
                              </p:par>
                              <p:par>
                                <p:cTn id="31" presetID="63" presetClass="path" presetSubtype="0" fill="hold" grpId="0" nodeType="withEffect">
                                  <p:stCondLst>
                                    <p:cond delay="0"/>
                                  </p:stCondLst>
                                  <p:childTnLst>
                                    <p:animMotion origin="layout" path="M 0.01446 0.00115 L 0.40287 4.07407E-6 " pathEditMode="relative" rAng="0" ptsTypes="AA">
                                      <p:cBhvr>
                                        <p:cTn id="32" dur="750" fill="hold"/>
                                        <p:tgtEl>
                                          <p:spTgt spid="39"/>
                                        </p:tgtEl>
                                        <p:attrNameLst>
                                          <p:attrName>ppt_x</p:attrName>
                                          <p:attrName>ppt_y</p:attrName>
                                        </p:attrNameLst>
                                      </p:cBhvr>
                                      <p:rCtr x="19427" y="-69"/>
                                    </p:animMotion>
                                  </p:childTnLst>
                                </p:cTn>
                              </p:par>
                            </p:childTnLst>
                          </p:cTn>
                        </p:par>
                      </p:childTnLst>
                    </p:cTn>
                  </p:par>
                  <p:par>
                    <p:cTn id="33" fill="hold">
                      <p:stCondLst>
                        <p:cond delay="indefinite"/>
                      </p:stCondLst>
                      <p:childTnLst>
                        <p:par>
                          <p:cTn id="34" fill="hold">
                            <p:stCondLst>
                              <p:cond delay="0"/>
                            </p:stCondLst>
                            <p:childTnLst>
                              <p:par>
                                <p:cTn id="35" presetID="35" presetClass="path" presetSubtype="0" fill="hold" nodeType="clickEffect">
                                  <p:stCondLst>
                                    <p:cond delay="0"/>
                                  </p:stCondLst>
                                  <p:childTnLst>
                                    <p:animMotion origin="layout" path="M 0.38971 -2.22222E-6 L 4.58333E-6 -2.22222E-6 " pathEditMode="relative" rAng="0" ptsTypes="AA">
                                      <p:cBhvr>
                                        <p:cTn id="36" dur="750" fill="hold"/>
                                        <p:tgtEl>
                                          <p:spTgt spid="58"/>
                                        </p:tgtEl>
                                        <p:attrNameLst>
                                          <p:attrName>ppt_x</p:attrName>
                                          <p:attrName>ppt_y</p:attrName>
                                        </p:attrNameLst>
                                      </p:cBhvr>
                                      <p:rCtr x="-19479" y="0"/>
                                    </p:animMotion>
                                  </p:childTnLst>
                                </p:cTn>
                              </p:par>
                              <p:par>
                                <p:cTn id="37" presetID="35" presetClass="path" presetSubtype="0" fill="hold" nodeType="withEffect">
                                  <p:stCondLst>
                                    <p:cond delay="0"/>
                                  </p:stCondLst>
                                  <p:childTnLst>
                                    <p:animMotion origin="layout" path="M 0.3944 0.00463 L -2.5E-6 4.07407E-6 " pathEditMode="relative" rAng="0" ptsTypes="AA">
                                      <p:cBhvr>
                                        <p:cTn id="38" dur="750" fill="hold"/>
                                        <p:tgtEl>
                                          <p:spTgt spid="38"/>
                                        </p:tgtEl>
                                        <p:attrNameLst>
                                          <p:attrName>ppt_x</p:attrName>
                                          <p:attrName>ppt_y</p:attrName>
                                        </p:attrNameLst>
                                      </p:cBhvr>
                                      <p:rCtr x="-19714" y="-231"/>
                                    </p:animMotion>
                                  </p:childTnLst>
                                </p:cTn>
                              </p:par>
                              <p:par>
                                <p:cTn id="39" presetID="35" presetClass="path" presetSubtype="0" fill="hold" grpId="1" nodeType="withEffect">
                                  <p:stCondLst>
                                    <p:cond delay="0"/>
                                  </p:stCondLst>
                                  <p:childTnLst>
                                    <p:animMotion origin="layout" path="M 0.40287 4.07407E-6 L 0.003 4.07407E-6 " pathEditMode="relative" rAng="0" ptsTypes="AA">
                                      <p:cBhvr>
                                        <p:cTn id="40" dur="750" fill="hold"/>
                                        <p:tgtEl>
                                          <p:spTgt spid="39"/>
                                        </p:tgtEl>
                                        <p:attrNameLst>
                                          <p:attrName>ppt_x</p:attrName>
                                          <p:attrName>ppt_y</p:attrName>
                                        </p:attrNameLst>
                                      </p:cBhvr>
                                      <p:rCtr x="-19987" y="0"/>
                                    </p:animMotion>
                                  </p:childTnLst>
                                </p:cTn>
                              </p:par>
                            </p:childTnLst>
                          </p:cTn>
                        </p:par>
                      </p:childTnLst>
                    </p:cTn>
                  </p:par>
                </p:childTnLst>
              </p:cTn>
              <p:nextCondLst>
                <p:cond evt="onClick" delay="0">
                  <p:tgtEl>
                    <p:spTgt spid="40"/>
                  </p:tgtEl>
                </p:cond>
              </p:nextCondLst>
            </p:seq>
          </p:childTnLst>
        </p:cTn>
      </p:par>
    </p:tnLst>
    <p:bldLst>
      <p:bldP spid="39" grpId="0"/>
      <p:bldP spid="3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AD85-BAE5-4968-AA83-81D6FE98CB63}"/>
              </a:ext>
            </a:extLst>
          </p:cNvPr>
          <p:cNvSpPr>
            <a:spLocks noGrp="1"/>
          </p:cNvSpPr>
          <p:nvPr>
            <p:ph type="title"/>
          </p:nvPr>
        </p:nvSpPr>
        <p:spPr/>
        <p:txBody>
          <a:bodyPr/>
          <a:lstStyle/>
          <a:p>
            <a:r>
              <a:rPr lang="en-PH" dirty="0"/>
              <a:t>Open Access network</a:t>
            </a:r>
          </a:p>
        </p:txBody>
      </p:sp>
      <p:grpSp>
        <p:nvGrpSpPr>
          <p:cNvPr id="8" name="Group 7">
            <a:extLst>
              <a:ext uri="{FF2B5EF4-FFF2-40B4-BE49-F238E27FC236}">
                <a16:creationId xmlns:a16="http://schemas.microsoft.com/office/drawing/2014/main" id="{C4BB78F5-3A3B-4F0B-B752-C767D3EE7214}"/>
              </a:ext>
            </a:extLst>
          </p:cNvPr>
          <p:cNvGrpSpPr/>
          <p:nvPr/>
        </p:nvGrpSpPr>
        <p:grpSpPr>
          <a:xfrm>
            <a:off x="613516" y="1219200"/>
            <a:ext cx="4123596" cy="3955669"/>
            <a:chOff x="613516" y="1219200"/>
            <a:chExt cx="4123596" cy="3955669"/>
          </a:xfrm>
        </p:grpSpPr>
        <p:sp>
          <p:nvSpPr>
            <p:cNvPr id="6" name="Rectangle: Diagonal Corners Rounded 5">
              <a:extLst>
                <a:ext uri="{FF2B5EF4-FFF2-40B4-BE49-F238E27FC236}">
                  <a16:creationId xmlns:a16="http://schemas.microsoft.com/office/drawing/2014/main" id="{6A3B43F6-DBD0-42CB-A489-BEE291BEEC87}"/>
                </a:ext>
              </a:extLst>
            </p:cNvPr>
            <p:cNvSpPr/>
            <p:nvPr/>
          </p:nvSpPr>
          <p:spPr>
            <a:xfrm flipH="1">
              <a:off x="613516" y="1219200"/>
              <a:ext cx="4123596" cy="3955669"/>
            </a:xfrm>
            <a:prstGeom prst="round2DiagRect">
              <a:avLst>
                <a:gd name="adj1" fmla="val 1337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rIns="182880" rtlCol="0" anchor="ctr"/>
            <a:lstStyle/>
            <a:p>
              <a:r>
                <a:rPr lang="en-US" sz="2400" b="1" dirty="0"/>
                <a:t>Get the most choices of doctors and clinics.</a:t>
              </a:r>
            </a:p>
          </p:txBody>
        </p:sp>
        <p:grpSp>
          <p:nvGrpSpPr>
            <p:cNvPr id="56" name="Group 55">
              <a:extLst>
                <a:ext uri="{FF2B5EF4-FFF2-40B4-BE49-F238E27FC236}">
                  <a16:creationId xmlns:a16="http://schemas.microsoft.com/office/drawing/2014/main" id="{6094D47C-7EEC-4DAC-82F6-9104A9113910}"/>
                </a:ext>
              </a:extLst>
            </p:cNvPr>
            <p:cNvGrpSpPr/>
            <p:nvPr/>
          </p:nvGrpSpPr>
          <p:grpSpPr>
            <a:xfrm>
              <a:off x="962025" y="2358150"/>
              <a:ext cx="1343330" cy="777874"/>
              <a:chOff x="962025" y="2851590"/>
              <a:chExt cx="1019836" cy="590551"/>
            </a:xfrm>
          </p:grpSpPr>
          <p:pic>
            <p:nvPicPr>
              <p:cNvPr id="40" name="Graphic 39">
                <a:extLst>
                  <a:ext uri="{FF2B5EF4-FFF2-40B4-BE49-F238E27FC236}">
                    <a16:creationId xmlns:a16="http://schemas.microsoft.com/office/drawing/2014/main" id="{02780D20-6654-477F-8702-0B79A45AD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 y="2851590"/>
                <a:ext cx="552450" cy="590550"/>
              </a:xfrm>
              <a:prstGeom prst="rect">
                <a:avLst/>
              </a:prstGeom>
            </p:spPr>
          </p:pic>
          <p:grpSp>
            <p:nvGrpSpPr>
              <p:cNvPr id="55" name="Group 54">
                <a:extLst>
                  <a:ext uri="{FF2B5EF4-FFF2-40B4-BE49-F238E27FC236}">
                    <a16:creationId xmlns:a16="http://schemas.microsoft.com/office/drawing/2014/main" id="{38C1AF84-57EC-481C-AB18-57EEE508232C}"/>
                  </a:ext>
                </a:extLst>
              </p:cNvPr>
              <p:cNvGrpSpPr/>
              <p:nvPr/>
            </p:nvGrpSpPr>
            <p:grpSpPr>
              <a:xfrm>
                <a:off x="1600200" y="2851590"/>
                <a:ext cx="381661" cy="590551"/>
                <a:chOff x="1600200" y="2781542"/>
                <a:chExt cx="459962" cy="711706"/>
              </a:xfrm>
            </p:grpSpPr>
            <p:sp>
              <p:nvSpPr>
                <p:cNvPr id="44" name="Freeform: Shape 43">
                  <a:extLst>
                    <a:ext uri="{FF2B5EF4-FFF2-40B4-BE49-F238E27FC236}">
                      <a16:creationId xmlns:a16="http://schemas.microsoft.com/office/drawing/2014/main" id="{0FE7BCFA-EC3D-46D3-8460-627F8807688C}"/>
                    </a:ext>
                  </a:extLst>
                </p:cNvPr>
                <p:cNvSpPr/>
                <p:nvPr/>
              </p:nvSpPr>
              <p:spPr>
                <a:xfrm>
                  <a:off x="1731168" y="3288273"/>
                  <a:ext cx="200025" cy="185928"/>
                </a:xfrm>
                <a:custGeom>
                  <a:avLst/>
                  <a:gdLst>
                    <a:gd name="connsiteX0" fmla="*/ 180975 w 200025"/>
                    <a:gd name="connsiteY0" fmla="*/ 19050 h 185928"/>
                    <a:gd name="connsiteX1" fmla="*/ 180975 w 200025"/>
                    <a:gd name="connsiteY1" fmla="*/ 166878 h 185928"/>
                    <a:gd name="connsiteX2" fmla="*/ 19050 w 200025"/>
                    <a:gd name="connsiteY2" fmla="*/ 166878 h 185928"/>
                    <a:gd name="connsiteX3" fmla="*/ 19050 w 200025"/>
                    <a:gd name="connsiteY3" fmla="*/ 19050 h 185928"/>
                    <a:gd name="connsiteX4" fmla="*/ 180975 w 200025"/>
                    <a:gd name="connsiteY4" fmla="*/ 19050 h 185928"/>
                    <a:gd name="connsiteX5" fmla="*/ 200025 w 200025"/>
                    <a:gd name="connsiteY5" fmla="*/ 0 h 185928"/>
                    <a:gd name="connsiteX6" fmla="*/ 0 w 200025"/>
                    <a:gd name="connsiteY6" fmla="*/ 0 h 185928"/>
                    <a:gd name="connsiteX7" fmla="*/ 0 w 200025"/>
                    <a:gd name="connsiteY7" fmla="*/ 185928 h 185928"/>
                    <a:gd name="connsiteX8" fmla="*/ 200025 w 200025"/>
                    <a:gd name="connsiteY8" fmla="*/ 185928 h 185928"/>
                    <a:gd name="connsiteX9" fmla="*/ 200025 w 200025"/>
                    <a:gd name="connsiteY9" fmla="*/ 0 h 185928"/>
                    <a:gd name="connsiteX10" fmla="*/ 200025 w 200025"/>
                    <a:gd name="connsiteY10" fmla="*/ 0 h 18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185928">
                      <a:moveTo>
                        <a:pt x="180975" y="19050"/>
                      </a:moveTo>
                      <a:lnTo>
                        <a:pt x="180975" y="166878"/>
                      </a:lnTo>
                      <a:lnTo>
                        <a:pt x="19050" y="166878"/>
                      </a:lnTo>
                      <a:lnTo>
                        <a:pt x="19050" y="19050"/>
                      </a:lnTo>
                      <a:lnTo>
                        <a:pt x="180975" y="19050"/>
                      </a:lnTo>
                      <a:moveTo>
                        <a:pt x="200025" y="0"/>
                      </a:moveTo>
                      <a:lnTo>
                        <a:pt x="0" y="0"/>
                      </a:lnTo>
                      <a:lnTo>
                        <a:pt x="0" y="185928"/>
                      </a:lnTo>
                      <a:lnTo>
                        <a:pt x="200025" y="185928"/>
                      </a:lnTo>
                      <a:lnTo>
                        <a:pt x="200025" y="0"/>
                      </a:lnTo>
                      <a:lnTo>
                        <a:pt x="200025" y="0"/>
                      </a:lnTo>
                      <a:close/>
                    </a:path>
                  </a:pathLst>
                </a:custGeom>
                <a:solidFill>
                  <a:schemeClr val="bg1"/>
                </a:solidFill>
                <a:ln w="9525" cap="flat">
                  <a:noFill/>
                  <a:prstDash val="solid"/>
                  <a:miter/>
                </a:ln>
              </p:spPr>
              <p:txBody>
                <a:bodyPr rtlCol="0" anchor="ctr"/>
                <a:lstStyle/>
                <a:p>
                  <a:endParaRPr lang="en-PH"/>
                </a:p>
              </p:txBody>
            </p:sp>
            <p:sp>
              <p:nvSpPr>
                <p:cNvPr id="45" name="Freeform: Shape 44">
                  <a:extLst>
                    <a:ext uri="{FF2B5EF4-FFF2-40B4-BE49-F238E27FC236}">
                      <a16:creationId xmlns:a16="http://schemas.microsoft.com/office/drawing/2014/main" id="{F00B42B8-BB13-4053-96BA-7760A661EC64}"/>
                    </a:ext>
                  </a:extLst>
                </p:cNvPr>
                <p:cNvSpPr/>
                <p:nvPr/>
              </p:nvSpPr>
              <p:spPr>
                <a:xfrm>
                  <a:off x="1731168" y="3127776"/>
                  <a:ext cx="200025" cy="19050"/>
                </a:xfrm>
                <a:custGeom>
                  <a:avLst/>
                  <a:gdLst>
                    <a:gd name="connsiteX0" fmla="*/ 0 w 200025"/>
                    <a:gd name="connsiteY0" fmla="*/ 0 h 19050"/>
                    <a:gd name="connsiteX1" fmla="*/ 200025 w 200025"/>
                    <a:gd name="connsiteY1" fmla="*/ 0 h 19050"/>
                    <a:gd name="connsiteX2" fmla="*/ 200025 w 200025"/>
                    <a:gd name="connsiteY2" fmla="*/ 19050 h 19050"/>
                    <a:gd name="connsiteX3" fmla="*/ 0 w 2000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0025" h="19050">
                      <a:moveTo>
                        <a:pt x="0" y="0"/>
                      </a:moveTo>
                      <a:lnTo>
                        <a:pt x="200025" y="0"/>
                      </a:lnTo>
                      <a:lnTo>
                        <a:pt x="200025" y="19050"/>
                      </a:lnTo>
                      <a:lnTo>
                        <a:pt x="0" y="19050"/>
                      </a:lnTo>
                      <a:close/>
                    </a:path>
                  </a:pathLst>
                </a:custGeom>
                <a:solidFill>
                  <a:schemeClr val="bg1"/>
                </a:solidFill>
                <a:ln w="9525" cap="flat">
                  <a:noFill/>
                  <a:prstDash val="solid"/>
                  <a:miter/>
                </a:ln>
              </p:spPr>
              <p:txBody>
                <a:bodyPr rtlCol="0" anchor="ctr"/>
                <a:lstStyle/>
                <a:p>
                  <a:endParaRPr lang="en-PH"/>
                </a:p>
              </p:txBody>
            </p:sp>
            <p:sp>
              <p:nvSpPr>
                <p:cNvPr id="46" name="Freeform: Shape 45">
                  <a:extLst>
                    <a:ext uri="{FF2B5EF4-FFF2-40B4-BE49-F238E27FC236}">
                      <a16:creationId xmlns:a16="http://schemas.microsoft.com/office/drawing/2014/main" id="{81F2E242-70B2-40D9-A441-4E908DBB918C}"/>
                    </a:ext>
                  </a:extLst>
                </p:cNvPr>
                <p:cNvSpPr/>
                <p:nvPr/>
              </p:nvSpPr>
              <p:spPr>
                <a:xfrm>
                  <a:off x="1731168" y="3190926"/>
                  <a:ext cx="200025" cy="19050"/>
                </a:xfrm>
                <a:custGeom>
                  <a:avLst/>
                  <a:gdLst>
                    <a:gd name="connsiteX0" fmla="*/ 0 w 200025"/>
                    <a:gd name="connsiteY0" fmla="*/ 0 h 19050"/>
                    <a:gd name="connsiteX1" fmla="*/ 200025 w 200025"/>
                    <a:gd name="connsiteY1" fmla="*/ 0 h 19050"/>
                    <a:gd name="connsiteX2" fmla="*/ 200025 w 200025"/>
                    <a:gd name="connsiteY2" fmla="*/ 19050 h 19050"/>
                    <a:gd name="connsiteX3" fmla="*/ 0 w 2000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00025" h="19050">
                      <a:moveTo>
                        <a:pt x="0" y="0"/>
                      </a:moveTo>
                      <a:lnTo>
                        <a:pt x="200025" y="0"/>
                      </a:lnTo>
                      <a:lnTo>
                        <a:pt x="200025" y="19050"/>
                      </a:lnTo>
                      <a:lnTo>
                        <a:pt x="0" y="19050"/>
                      </a:lnTo>
                      <a:close/>
                    </a:path>
                  </a:pathLst>
                </a:custGeom>
                <a:solidFill>
                  <a:schemeClr val="bg1"/>
                </a:solidFill>
                <a:ln w="9525" cap="flat">
                  <a:noFill/>
                  <a:prstDash val="solid"/>
                  <a:miter/>
                </a:ln>
              </p:spPr>
              <p:txBody>
                <a:bodyPr rtlCol="0" anchor="ctr"/>
                <a:lstStyle/>
                <a:p>
                  <a:endParaRPr lang="en-PH"/>
                </a:p>
              </p:txBody>
            </p:sp>
            <p:sp>
              <p:nvSpPr>
                <p:cNvPr id="54" name="Freeform: Shape 53">
                  <a:extLst>
                    <a:ext uri="{FF2B5EF4-FFF2-40B4-BE49-F238E27FC236}">
                      <a16:creationId xmlns:a16="http://schemas.microsoft.com/office/drawing/2014/main" id="{04A6F000-83AC-4B55-965B-24AFD270182B}"/>
                    </a:ext>
                  </a:extLst>
                </p:cNvPr>
                <p:cNvSpPr/>
                <p:nvPr/>
              </p:nvSpPr>
              <p:spPr>
                <a:xfrm>
                  <a:off x="1600200" y="2900602"/>
                  <a:ext cx="459962" cy="592646"/>
                </a:xfrm>
                <a:custGeom>
                  <a:avLst/>
                  <a:gdLst>
                    <a:gd name="connsiteX0" fmla="*/ 0 w 459962"/>
                    <a:gd name="connsiteY0" fmla="*/ 0 h 592646"/>
                    <a:gd name="connsiteX1" fmla="*/ 115379 w 459962"/>
                    <a:gd name="connsiteY1" fmla="*/ 0 h 592646"/>
                    <a:gd name="connsiteX2" fmla="*/ 111252 w 459962"/>
                    <a:gd name="connsiteY2" fmla="*/ 19051 h 592646"/>
                    <a:gd name="connsiteX3" fmla="*/ 115101 w 459962"/>
                    <a:gd name="connsiteY3" fmla="*/ 38100 h 592646"/>
                    <a:gd name="connsiteX4" fmla="*/ 38100 w 459962"/>
                    <a:gd name="connsiteY4" fmla="*/ 38100 h 592646"/>
                    <a:gd name="connsiteX5" fmla="*/ 38100 w 459962"/>
                    <a:gd name="connsiteY5" fmla="*/ 554546 h 592646"/>
                    <a:gd name="connsiteX6" fmla="*/ 421862 w 459962"/>
                    <a:gd name="connsiteY6" fmla="*/ 554546 h 592646"/>
                    <a:gd name="connsiteX7" fmla="*/ 421862 w 459962"/>
                    <a:gd name="connsiteY7" fmla="*/ 38100 h 592646"/>
                    <a:gd name="connsiteX8" fmla="*/ 345528 w 459962"/>
                    <a:gd name="connsiteY8" fmla="*/ 38100 h 592646"/>
                    <a:gd name="connsiteX9" fmla="*/ 349377 w 459962"/>
                    <a:gd name="connsiteY9" fmla="*/ 19051 h 592646"/>
                    <a:gd name="connsiteX10" fmla="*/ 345250 w 459962"/>
                    <a:gd name="connsiteY10" fmla="*/ 0 h 592646"/>
                    <a:gd name="connsiteX11" fmla="*/ 459962 w 459962"/>
                    <a:gd name="connsiteY11" fmla="*/ 0 h 592646"/>
                    <a:gd name="connsiteX12" fmla="*/ 459962 w 459962"/>
                    <a:gd name="connsiteY12" fmla="*/ 592646 h 592646"/>
                    <a:gd name="connsiteX13" fmla="*/ 0 w 459962"/>
                    <a:gd name="connsiteY13" fmla="*/ 592646 h 59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962" h="592646">
                      <a:moveTo>
                        <a:pt x="0" y="0"/>
                      </a:moveTo>
                      <a:lnTo>
                        <a:pt x="115379" y="0"/>
                      </a:lnTo>
                      <a:lnTo>
                        <a:pt x="111252" y="19051"/>
                      </a:lnTo>
                      <a:lnTo>
                        <a:pt x="115101" y="38100"/>
                      </a:lnTo>
                      <a:lnTo>
                        <a:pt x="38100" y="38100"/>
                      </a:lnTo>
                      <a:lnTo>
                        <a:pt x="38100" y="554546"/>
                      </a:lnTo>
                      <a:lnTo>
                        <a:pt x="421862" y="554546"/>
                      </a:lnTo>
                      <a:lnTo>
                        <a:pt x="421862" y="38100"/>
                      </a:lnTo>
                      <a:lnTo>
                        <a:pt x="345528" y="38100"/>
                      </a:lnTo>
                      <a:lnTo>
                        <a:pt x="349377" y="19051"/>
                      </a:lnTo>
                      <a:lnTo>
                        <a:pt x="345250" y="0"/>
                      </a:lnTo>
                      <a:lnTo>
                        <a:pt x="459962" y="0"/>
                      </a:lnTo>
                      <a:lnTo>
                        <a:pt x="459962" y="592646"/>
                      </a:lnTo>
                      <a:lnTo>
                        <a:pt x="0" y="592646"/>
                      </a:lnTo>
                      <a:close/>
                    </a:path>
                  </a:pathLst>
                </a:custGeom>
                <a:solidFill>
                  <a:schemeClr val="bg1"/>
                </a:solidFill>
                <a:ln w="9525" cap="flat">
                  <a:noFill/>
                  <a:prstDash val="solid"/>
                  <a:miter/>
                </a:ln>
              </p:spPr>
              <p:txBody>
                <a:bodyPr rtlCol="0" anchor="ctr"/>
                <a:lstStyle/>
                <a:p>
                  <a:endParaRPr lang="en-PH"/>
                </a:p>
              </p:txBody>
            </p:sp>
            <p:sp>
              <p:nvSpPr>
                <p:cNvPr id="50" name="Freeform: Shape 49">
                  <a:extLst>
                    <a:ext uri="{FF2B5EF4-FFF2-40B4-BE49-F238E27FC236}">
                      <a16:creationId xmlns:a16="http://schemas.microsoft.com/office/drawing/2014/main" id="{5720F436-1F41-4D5B-8C87-0C71620F2674}"/>
                    </a:ext>
                  </a:extLst>
                </p:cNvPr>
                <p:cNvSpPr/>
                <p:nvPr/>
              </p:nvSpPr>
              <p:spPr>
                <a:xfrm>
                  <a:off x="1692402" y="2781542"/>
                  <a:ext cx="276225" cy="276225"/>
                </a:xfrm>
                <a:custGeom>
                  <a:avLst/>
                  <a:gdLst>
                    <a:gd name="connsiteX0" fmla="*/ 138113 w 276225"/>
                    <a:gd name="connsiteY0" fmla="*/ 276225 h 276225"/>
                    <a:gd name="connsiteX1" fmla="*/ 0 w 276225"/>
                    <a:gd name="connsiteY1" fmla="*/ 138113 h 276225"/>
                    <a:gd name="connsiteX2" fmla="*/ 12382 w 276225"/>
                    <a:gd name="connsiteY2" fmla="*/ 80963 h 276225"/>
                    <a:gd name="connsiteX3" fmla="*/ 34004 w 276225"/>
                    <a:gd name="connsiteY3" fmla="*/ 47435 h 276225"/>
                    <a:gd name="connsiteX4" fmla="*/ 138113 w 276225"/>
                    <a:gd name="connsiteY4" fmla="*/ 0 h 276225"/>
                    <a:gd name="connsiteX5" fmla="*/ 242316 w 276225"/>
                    <a:gd name="connsiteY5" fmla="*/ 47530 h 276225"/>
                    <a:gd name="connsiteX6" fmla="*/ 263843 w 276225"/>
                    <a:gd name="connsiteY6" fmla="*/ 81058 h 276225"/>
                    <a:gd name="connsiteX7" fmla="*/ 276225 w 276225"/>
                    <a:gd name="connsiteY7" fmla="*/ 138113 h 276225"/>
                    <a:gd name="connsiteX8" fmla="*/ 138113 w 276225"/>
                    <a:gd name="connsiteY8" fmla="*/ 276225 h 276225"/>
                    <a:gd name="connsiteX9" fmla="*/ 138113 w 276225"/>
                    <a:gd name="connsiteY9" fmla="*/ 38100 h 276225"/>
                    <a:gd name="connsiteX10" fmla="*/ 62675 w 276225"/>
                    <a:gd name="connsiteY10" fmla="*/ 72485 h 276225"/>
                    <a:gd name="connsiteX11" fmla="*/ 47053 w 276225"/>
                    <a:gd name="connsiteY11" fmla="*/ 96679 h 276225"/>
                    <a:gd name="connsiteX12" fmla="*/ 38100 w 276225"/>
                    <a:gd name="connsiteY12" fmla="*/ 138113 h 276225"/>
                    <a:gd name="connsiteX13" fmla="*/ 138113 w 276225"/>
                    <a:gd name="connsiteY13" fmla="*/ 238125 h 276225"/>
                    <a:gd name="connsiteX14" fmla="*/ 238125 w 276225"/>
                    <a:gd name="connsiteY14" fmla="*/ 138113 h 276225"/>
                    <a:gd name="connsiteX15" fmla="*/ 229172 w 276225"/>
                    <a:gd name="connsiteY15" fmla="*/ 96774 h 276225"/>
                    <a:gd name="connsiteX16" fmla="*/ 213646 w 276225"/>
                    <a:gd name="connsiteY16" fmla="*/ 72581 h 276225"/>
                    <a:gd name="connsiteX17" fmla="*/ 138113 w 276225"/>
                    <a:gd name="connsiteY17" fmla="*/ 3810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225" h="276225">
                      <a:moveTo>
                        <a:pt x="138113" y="276225"/>
                      </a:moveTo>
                      <a:cubicBezTo>
                        <a:pt x="61913" y="276225"/>
                        <a:pt x="0" y="214313"/>
                        <a:pt x="0" y="138113"/>
                      </a:cubicBezTo>
                      <a:cubicBezTo>
                        <a:pt x="0" y="118205"/>
                        <a:pt x="4191" y="98965"/>
                        <a:pt x="12382" y="80963"/>
                      </a:cubicBezTo>
                      <a:cubicBezTo>
                        <a:pt x="17907" y="68771"/>
                        <a:pt x="25146" y="57531"/>
                        <a:pt x="34004" y="47435"/>
                      </a:cubicBezTo>
                      <a:cubicBezTo>
                        <a:pt x="60198" y="17336"/>
                        <a:pt x="98203" y="0"/>
                        <a:pt x="138113" y="0"/>
                      </a:cubicBezTo>
                      <a:cubicBezTo>
                        <a:pt x="178022" y="0"/>
                        <a:pt x="216027" y="17336"/>
                        <a:pt x="242316" y="47530"/>
                      </a:cubicBezTo>
                      <a:cubicBezTo>
                        <a:pt x="251079" y="57531"/>
                        <a:pt x="258413" y="68866"/>
                        <a:pt x="263843" y="81058"/>
                      </a:cubicBezTo>
                      <a:cubicBezTo>
                        <a:pt x="272034" y="99060"/>
                        <a:pt x="276225" y="118205"/>
                        <a:pt x="276225" y="138113"/>
                      </a:cubicBezTo>
                      <a:cubicBezTo>
                        <a:pt x="276225" y="214313"/>
                        <a:pt x="214313" y="276225"/>
                        <a:pt x="138113" y="276225"/>
                      </a:cubicBezTo>
                      <a:close/>
                      <a:moveTo>
                        <a:pt x="138113" y="38100"/>
                      </a:moveTo>
                      <a:cubicBezTo>
                        <a:pt x="109252" y="38100"/>
                        <a:pt x="81725" y="50673"/>
                        <a:pt x="62675" y="72485"/>
                      </a:cubicBezTo>
                      <a:cubicBezTo>
                        <a:pt x="56293" y="79820"/>
                        <a:pt x="51054" y="87916"/>
                        <a:pt x="47053" y="96679"/>
                      </a:cubicBezTo>
                      <a:cubicBezTo>
                        <a:pt x="41053" y="109823"/>
                        <a:pt x="38100" y="123730"/>
                        <a:pt x="38100" y="138113"/>
                      </a:cubicBezTo>
                      <a:cubicBezTo>
                        <a:pt x="38100" y="193262"/>
                        <a:pt x="82963" y="238125"/>
                        <a:pt x="138113" y="238125"/>
                      </a:cubicBezTo>
                      <a:cubicBezTo>
                        <a:pt x="193262" y="238125"/>
                        <a:pt x="238125" y="193262"/>
                        <a:pt x="238125" y="138113"/>
                      </a:cubicBezTo>
                      <a:cubicBezTo>
                        <a:pt x="238125" y="123730"/>
                        <a:pt x="235077" y="109823"/>
                        <a:pt x="229172" y="96774"/>
                      </a:cubicBezTo>
                      <a:cubicBezTo>
                        <a:pt x="225171" y="87916"/>
                        <a:pt x="219932" y="79820"/>
                        <a:pt x="213646" y="72581"/>
                      </a:cubicBezTo>
                      <a:cubicBezTo>
                        <a:pt x="194501" y="50673"/>
                        <a:pt x="167068" y="38100"/>
                        <a:pt x="138113" y="38100"/>
                      </a:cubicBezTo>
                      <a:close/>
                    </a:path>
                  </a:pathLst>
                </a:custGeom>
                <a:solidFill>
                  <a:schemeClr val="bg1"/>
                </a:solidFill>
                <a:ln w="9525" cap="flat">
                  <a:noFill/>
                  <a:prstDash val="solid"/>
                  <a:miter/>
                </a:ln>
              </p:spPr>
              <p:txBody>
                <a:bodyPr rtlCol="0" anchor="ctr"/>
                <a:lstStyle/>
                <a:p>
                  <a:endParaRPr lang="en-PH"/>
                </a:p>
              </p:txBody>
            </p:sp>
            <p:sp>
              <p:nvSpPr>
                <p:cNvPr id="51" name="Freeform: Shape 50">
                  <a:extLst>
                    <a:ext uri="{FF2B5EF4-FFF2-40B4-BE49-F238E27FC236}">
                      <a16:creationId xmlns:a16="http://schemas.microsoft.com/office/drawing/2014/main" id="{BFADDF45-D8AB-47B5-A79F-6D9C0854993E}"/>
                    </a:ext>
                  </a:extLst>
                </p:cNvPr>
                <p:cNvSpPr/>
                <p:nvPr/>
              </p:nvSpPr>
              <p:spPr>
                <a:xfrm>
                  <a:off x="1820989" y="2864790"/>
                  <a:ext cx="19050" cy="109727"/>
                </a:xfrm>
                <a:custGeom>
                  <a:avLst/>
                  <a:gdLst>
                    <a:gd name="connsiteX0" fmla="*/ 0 w 19050"/>
                    <a:gd name="connsiteY0" fmla="*/ 0 h 109727"/>
                    <a:gd name="connsiteX1" fmla="*/ 19050 w 19050"/>
                    <a:gd name="connsiteY1" fmla="*/ 0 h 109727"/>
                    <a:gd name="connsiteX2" fmla="*/ 19050 w 19050"/>
                    <a:gd name="connsiteY2" fmla="*/ 109728 h 109727"/>
                    <a:gd name="connsiteX3" fmla="*/ 0 w 19050"/>
                    <a:gd name="connsiteY3" fmla="*/ 109728 h 109727"/>
                  </a:gdLst>
                  <a:ahLst/>
                  <a:cxnLst>
                    <a:cxn ang="0">
                      <a:pos x="connsiteX0" y="connsiteY0"/>
                    </a:cxn>
                    <a:cxn ang="0">
                      <a:pos x="connsiteX1" y="connsiteY1"/>
                    </a:cxn>
                    <a:cxn ang="0">
                      <a:pos x="connsiteX2" y="connsiteY2"/>
                    </a:cxn>
                    <a:cxn ang="0">
                      <a:pos x="connsiteX3" y="connsiteY3"/>
                    </a:cxn>
                  </a:cxnLst>
                  <a:rect l="l" t="t" r="r" b="b"/>
                  <a:pathLst>
                    <a:path w="19050" h="109727">
                      <a:moveTo>
                        <a:pt x="0" y="0"/>
                      </a:moveTo>
                      <a:lnTo>
                        <a:pt x="19050" y="0"/>
                      </a:lnTo>
                      <a:lnTo>
                        <a:pt x="19050" y="109728"/>
                      </a:lnTo>
                      <a:lnTo>
                        <a:pt x="0" y="109728"/>
                      </a:lnTo>
                      <a:close/>
                    </a:path>
                  </a:pathLst>
                </a:custGeom>
                <a:solidFill>
                  <a:schemeClr val="bg1"/>
                </a:solidFill>
                <a:ln w="9525" cap="flat">
                  <a:noFill/>
                  <a:prstDash val="solid"/>
                  <a:miter/>
                </a:ln>
              </p:spPr>
              <p:txBody>
                <a:bodyPr rtlCol="0" anchor="ctr"/>
                <a:lstStyle/>
                <a:p>
                  <a:endParaRPr lang="en-PH"/>
                </a:p>
              </p:txBody>
            </p:sp>
            <p:sp>
              <p:nvSpPr>
                <p:cNvPr id="52" name="Freeform: Shape 51">
                  <a:extLst>
                    <a:ext uri="{FF2B5EF4-FFF2-40B4-BE49-F238E27FC236}">
                      <a16:creationId xmlns:a16="http://schemas.microsoft.com/office/drawing/2014/main" id="{EAB7D842-3EEE-4F8A-BF06-4F15A4F66A7D}"/>
                    </a:ext>
                  </a:extLst>
                </p:cNvPr>
                <p:cNvSpPr/>
                <p:nvPr/>
              </p:nvSpPr>
              <p:spPr>
                <a:xfrm>
                  <a:off x="1775364" y="2910129"/>
                  <a:ext cx="109728" cy="19050"/>
                </a:xfrm>
                <a:custGeom>
                  <a:avLst/>
                  <a:gdLst>
                    <a:gd name="connsiteX0" fmla="*/ 0 w 109728"/>
                    <a:gd name="connsiteY0" fmla="*/ 0 h 19050"/>
                    <a:gd name="connsiteX1" fmla="*/ 109728 w 109728"/>
                    <a:gd name="connsiteY1" fmla="*/ 0 h 19050"/>
                    <a:gd name="connsiteX2" fmla="*/ 109728 w 109728"/>
                    <a:gd name="connsiteY2" fmla="*/ 19050 h 19050"/>
                    <a:gd name="connsiteX3" fmla="*/ 0 w 109728"/>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09728" h="19050">
                      <a:moveTo>
                        <a:pt x="0" y="0"/>
                      </a:moveTo>
                      <a:lnTo>
                        <a:pt x="109728" y="0"/>
                      </a:lnTo>
                      <a:lnTo>
                        <a:pt x="109728" y="19050"/>
                      </a:lnTo>
                      <a:lnTo>
                        <a:pt x="0" y="19050"/>
                      </a:lnTo>
                      <a:close/>
                    </a:path>
                  </a:pathLst>
                </a:custGeom>
                <a:solidFill>
                  <a:schemeClr val="bg1"/>
                </a:solidFill>
                <a:ln w="9525" cap="flat">
                  <a:noFill/>
                  <a:prstDash val="solid"/>
                  <a:miter/>
                </a:ln>
              </p:spPr>
              <p:txBody>
                <a:bodyPr rtlCol="0" anchor="ctr"/>
                <a:lstStyle/>
                <a:p>
                  <a:endParaRPr lang="en-PH"/>
                </a:p>
              </p:txBody>
            </p:sp>
            <p:sp>
              <p:nvSpPr>
                <p:cNvPr id="53" name="Freeform: Shape 52">
                  <a:extLst>
                    <a:ext uri="{FF2B5EF4-FFF2-40B4-BE49-F238E27FC236}">
                      <a16:creationId xmlns:a16="http://schemas.microsoft.com/office/drawing/2014/main" id="{A1ECE1A7-3CD4-4A6A-933B-B561E379437E}"/>
                    </a:ext>
                  </a:extLst>
                </p:cNvPr>
                <p:cNvSpPr/>
                <p:nvPr/>
              </p:nvSpPr>
              <p:spPr>
                <a:xfrm>
                  <a:off x="1820989" y="3298750"/>
                  <a:ext cx="19050" cy="165068"/>
                </a:xfrm>
                <a:custGeom>
                  <a:avLst/>
                  <a:gdLst>
                    <a:gd name="connsiteX0" fmla="*/ 0 w 19050"/>
                    <a:gd name="connsiteY0" fmla="*/ 0 h 165068"/>
                    <a:gd name="connsiteX1" fmla="*/ 19050 w 19050"/>
                    <a:gd name="connsiteY1" fmla="*/ 0 h 165068"/>
                    <a:gd name="connsiteX2" fmla="*/ 19050 w 19050"/>
                    <a:gd name="connsiteY2" fmla="*/ 165068 h 165068"/>
                    <a:gd name="connsiteX3" fmla="*/ 0 w 19050"/>
                    <a:gd name="connsiteY3" fmla="*/ 165068 h 165068"/>
                  </a:gdLst>
                  <a:ahLst/>
                  <a:cxnLst>
                    <a:cxn ang="0">
                      <a:pos x="connsiteX0" y="connsiteY0"/>
                    </a:cxn>
                    <a:cxn ang="0">
                      <a:pos x="connsiteX1" y="connsiteY1"/>
                    </a:cxn>
                    <a:cxn ang="0">
                      <a:pos x="connsiteX2" y="connsiteY2"/>
                    </a:cxn>
                    <a:cxn ang="0">
                      <a:pos x="connsiteX3" y="connsiteY3"/>
                    </a:cxn>
                  </a:cxnLst>
                  <a:rect l="l" t="t" r="r" b="b"/>
                  <a:pathLst>
                    <a:path w="19050" h="165068">
                      <a:moveTo>
                        <a:pt x="0" y="0"/>
                      </a:moveTo>
                      <a:lnTo>
                        <a:pt x="19050" y="0"/>
                      </a:lnTo>
                      <a:lnTo>
                        <a:pt x="19050" y="165068"/>
                      </a:lnTo>
                      <a:lnTo>
                        <a:pt x="0" y="165068"/>
                      </a:lnTo>
                      <a:close/>
                    </a:path>
                  </a:pathLst>
                </a:custGeom>
                <a:solidFill>
                  <a:schemeClr val="bg1"/>
                </a:solidFill>
                <a:ln w="9525" cap="flat">
                  <a:noFill/>
                  <a:prstDash val="solid"/>
                  <a:miter/>
                </a:ln>
              </p:spPr>
              <p:txBody>
                <a:bodyPr rtlCol="0" anchor="ctr"/>
                <a:lstStyle/>
                <a:p>
                  <a:endParaRPr lang="en-PH"/>
                </a:p>
              </p:txBody>
            </p:sp>
          </p:grpSp>
        </p:grpSp>
      </p:grpSp>
      <p:grpSp>
        <p:nvGrpSpPr>
          <p:cNvPr id="9" name="Group 8">
            <a:extLst>
              <a:ext uri="{FF2B5EF4-FFF2-40B4-BE49-F238E27FC236}">
                <a16:creationId xmlns:a16="http://schemas.microsoft.com/office/drawing/2014/main" id="{0D6B850F-A203-45A7-9430-79738D9996D4}"/>
              </a:ext>
            </a:extLst>
          </p:cNvPr>
          <p:cNvGrpSpPr/>
          <p:nvPr/>
        </p:nvGrpSpPr>
        <p:grpSpPr>
          <a:xfrm>
            <a:off x="613520" y="5311140"/>
            <a:ext cx="11273680" cy="822960"/>
            <a:chOff x="613520" y="5311140"/>
            <a:chExt cx="11273680" cy="822960"/>
          </a:xfrm>
        </p:grpSpPr>
        <p:sp>
          <p:nvSpPr>
            <p:cNvPr id="129" name="Rectangle: Diagonal Corners Rounded 128">
              <a:extLst>
                <a:ext uri="{FF2B5EF4-FFF2-40B4-BE49-F238E27FC236}">
                  <a16:creationId xmlns:a16="http://schemas.microsoft.com/office/drawing/2014/main" id="{7B7FBF71-D4FE-4D7E-BDBF-97EDFCC28BE2}"/>
                </a:ext>
              </a:extLst>
            </p:cNvPr>
            <p:cNvSpPr/>
            <p:nvPr/>
          </p:nvSpPr>
          <p:spPr>
            <a:xfrm flipH="1">
              <a:off x="613520"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chemeClr val="tx2"/>
                </a:solidFill>
              </a:endParaRPr>
            </a:p>
          </p:txBody>
        </p:sp>
        <p:sp>
          <p:nvSpPr>
            <p:cNvPr id="130" name="TextBox 129">
              <a:extLst>
                <a:ext uri="{FF2B5EF4-FFF2-40B4-BE49-F238E27FC236}">
                  <a16:creationId xmlns:a16="http://schemas.microsoft.com/office/drawing/2014/main" id="{9E70F9EC-5E09-450B-94BC-E90ADC272550}"/>
                </a:ext>
              </a:extLst>
            </p:cNvPr>
            <p:cNvSpPr txBox="1"/>
            <p:nvPr/>
          </p:nvSpPr>
          <p:spPr>
            <a:xfrm>
              <a:off x="1623280" y="5553343"/>
              <a:ext cx="9955200" cy="338554"/>
            </a:xfrm>
            <a:prstGeom prst="rect">
              <a:avLst/>
            </a:prstGeom>
            <a:noFill/>
          </p:spPr>
          <p:txBody>
            <a:bodyPr wrap="square" lIns="0" rIns="0" anchor="ctr">
              <a:spAutoFit/>
            </a:bodyPr>
            <a:lstStyle/>
            <a:p>
              <a:pPr>
                <a:spcBef>
                  <a:spcPts val="600"/>
                </a:spcBef>
              </a:pPr>
              <a:r>
                <a:rPr lang="en-US" sz="1600" dirty="0"/>
                <a:t>Search the network for your doctor or find a new one at </a:t>
              </a:r>
              <a:r>
                <a:rPr lang="en-US" sz="1600" b="1" dirty="0">
                  <a:hlinkClick r:id="rId5">
                    <a:extLst>
                      <a:ext uri="{A12FA001-AC4F-418D-AE19-62706E023703}">
                        <ahyp:hlinkClr xmlns:ahyp="http://schemas.microsoft.com/office/drawing/2018/hyperlinkcolor" val="tx"/>
                      </a:ext>
                    </a:extLst>
                  </a:hlinkClick>
                </a:rPr>
                <a:t>healthpartners.com/</a:t>
              </a:r>
              <a:r>
                <a:rPr lang="en-US" sz="1600" b="1" dirty="0" err="1">
                  <a:hlinkClick r:id="rId5">
                    <a:extLst>
                      <a:ext uri="{A12FA001-AC4F-418D-AE19-62706E023703}">
                        <ahyp:hlinkClr xmlns:ahyp="http://schemas.microsoft.com/office/drawing/2018/hyperlinkcolor" val="tx"/>
                      </a:ext>
                    </a:extLst>
                  </a:hlinkClick>
                </a:rPr>
                <a:t>openaccess</a:t>
              </a:r>
              <a:endParaRPr lang="en-US" sz="1600" b="1" dirty="0"/>
            </a:p>
          </p:txBody>
        </p:sp>
        <p:sp>
          <p:nvSpPr>
            <p:cNvPr id="131" name="Freeform: Shape 130">
              <a:extLst>
                <a:ext uri="{FF2B5EF4-FFF2-40B4-BE49-F238E27FC236}">
                  <a16:creationId xmlns:a16="http://schemas.microsoft.com/office/drawing/2014/main" id="{65C7D9AB-EC52-4BB2-8438-A9E920977B08}"/>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7" name="Graphic 6">
              <a:extLst>
                <a:ext uri="{FF2B5EF4-FFF2-40B4-BE49-F238E27FC236}">
                  <a16:creationId xmlns:a16="http://schemas.microsoft.com/office/drawing/2014/main" id="{BC900C59-24C4-49C3-AE10-42130F692A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326" y="5538790"/>
              <a:ext cx="365760" cy="365760"/>
            </a:xfrm>
            <a:prstGeom prst="rect">
              <a:avLst/>
            </a:prstGeom>
          </p:spPr>
        </p:pic>
      </p:grpSp>
      <p:grpSp>
        <p:nvGrpSpPr>
          <p:cNvPr id="147" name="Group 56">
            <a:extLst>
              <a:ext uri="{FF2B5EF4-FFF2-40B4-BE49-F238E27FC236}">
                <a16:creationId xmlns:a16="http://schemas.microsoft.com/office/drawing/2014/main" id="{EAB68CEF-9846-4D9C-B562-D0756357B41B}"/>
              </a:ext>
            </a:extLst>
          </p:cNvPr>
          <p:cNvGrpSpPr>
            <a:grpSpLocks/>
          </p:cNvGrpSpPr>
          <p:nvPr/>
        </p:nvGrpSpPr>
        <p:grpSpPr bwMode="auto">
          <a:xfrm>
            <a:off x="5586709" y="1450497"/>
            <a:ext cx="5339823" cy="3493075"/>
            <a:chOff x="1757363" y="1860550"/>
            <a:chExt cx="6414459" cy="3873500"/>
          </a:xfrm>
          <a:solidFill>
            <a:srgbClr val="E0E0E2"/>
          </a:solidFill>
        </p:grpSpPr>
        <p:sp>
          <p:nvSpPr>
            <p:cNvPr id="148" name="Freeform 4">
              <a:extLst>
                <a:ext uri="{FF2B5EF4-FFF2-40B4-BE49-F238E27FC236}">
                  <a16:creationId xmlns:a16="http://schemas.microsoft.com/office/drawing/2014/main" id="{25A7EB26-84CE-4921-9377-651C3038E8B0}"/>
                </a:ext>
              </a:extLst>
            </p:cNvPr>
            <p:cNvSpPr>
              <a:spLocks/>
            </p:cNvSpPr>
            <p:nvPr/>
          </p:nvSpPr>
          <p:spPr bwMode="auto">
            <a:xfrm>
              <a:off x="7697186" y="1860550"/>
              <a:ext cx="474636" cy="717550"/>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grpFill/>
            <a:ln w="6350">
              <a:solidFill>
                <a:schemeClr val="bg1"/>
              </a:solidFill>
              <a:round/>
              <a:headEnd/>
              <a:tailEnd/>
            </a:ln>
          </p:spPr>
          <p:txBody>
            <a:bodyPr/>
            <a:lstStyle/>
            <a:p>
              <a:pPr>
                <a:defRPr/>
              </a:pPr>
              <a:endParaRPr lang="en-GB" dirty="0"/>
            </a:p>
          </p:txBody>
        </p:sp>
        <p:sp>
          <p:nvSpPr>
            <p:cNvPr id="149" name="Freeform 6">
              <a:extLst>
                <a:ext uri="{FF2B5EF4-FFF2-40B4-BE49-F238E27FC236}">
                  <a16:creationId xmlns:a16="http://schemas.microsoft.com/office/drawing/2014/main" id="{63450F28-64BF-4453-B6D6-6BD61741A9CB}"/>
                </a:ext>
              </a:extLst>
            </p:cNvPr>
            <p:cNvSpPr>
              <a:spLocks/>
            </p:cNvSpPr>
            <p:nvPr/>
          </p:nvSpPr>
          <p:spPr bwMode="auto">
            <a:xfrm>
              <a:off x="5268691" y="4062413"/>
              <a:ext cx="607053" cy="561975"/>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grpFill/>
            <a:ln w="6350">
              <a:solidFill>
                <a:schemeClr val="bg1"/>
              </a:solidFill>
              <a:round/>
              <a:headEnd/>
              <a:tailEnd/>
            </a:ln>
          </p:spPr>
          <p:txBody>
            <a:bodyPr/>
            <a:lstStyle/>
            <a:p>
              <a:pPr>
                <a:defRPr/>
              </a:pPr>
              <a:endParaRPr lang="en-GB" dirty="0"/>
            </a:p>
          </p:txBody>
        </p:sp>
        <p:sp>
          <p:nvSpPr>
            <p:cNvPr id="150" name="Freeform 7">
              <a:extLst>
                <a:ext uri="{FF2B5EF4-FFF2-40B4-BE49-F238E27FC236}">
                  <a16:creationId xmlns:a16="http://schemas.microsoft.com/office/drawing/2014/main" id="{A889562D-6BA7-4E20-A0BD-98D7BFF53EC7}"/>
                </a:ext>
              </a:extLst>
            </p:cNvPr>
            <p:cNvSpPr>
              <a:spLocks/>
            </p:cNvSpPr>
            <p:nvPr/>
          </p:nvSpPr>
          <p:spPr bwMode="auto">
            <a:xfrm>
              <a:off x="5354962" y="4603750"/>
              <a:ext cx="741189" cy="588963"/>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grpFill/>
            <a:ln w="6350">
              <a:solidFill>
                <a:schemeClr val="bg1"/>
              </a:solidFill>
              <a:round/>
              <a:headEnd/>
              <a:tailEnd/>
            </a:ln>
          </p:spPr>
          <p:txBody>
            <a:bodyPr/>
            <a:lstStyle/>
            <a:p>
              <a:pPr>
                <a:defRPr/>
              </a:pPr>
              <a:endParaRPr lang="en-GB" dirty="0"/>
            </a:p>
          </p:txBody>
        </p:sp>
        <p:sp>
          <p:nvSpPr>
            <p:cNvPr id="151" name="Freeform 8">
              <a:extLst>
                <a:ext uri="{FF2B5EF4-FFF2-40B4-BE49-F238E27FC236}">
                  <a16:creationId xmlns:a16="http://schemas.microsoft.com/office/drawing/2014/main" id="{F895C178-285E-478E-A053-0F7D1688CFE3}"/>
                </a:ext>
              </a:extLst>
            </p:cNvPr>
            <p:cNvSpPr>
              <a:spLocks/>
            </p:cNvSpPr>
            <p:nvPr/>
          </p:nvSpPr>
          <p:spPr bwMode="auto">
            <a:xfrm>
              <a:off x="4850151" y="2117726"/>
              <a:ext cx="825453" cy="923925"/>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grpFill/>
            <a:ln w="6350">
              <a:solidFill>
                <a:schemeClr val="bg1"/>
              </a:solidFill>
              <a:round/>
              <a:headEnd/>
              <a:tailEnd/>
            </a:ln>
          </p:spPr>
          <p:txBody>
            <a:bodyPr/>
            <a:lstStyle/>
            <a:p>
              <a:pPr>
                <a:defRPr/>
              </a:pPr>
              <a:endParaRPr lang="en-GB" dirty="0"/>
            </a:p>
          </p:txBody>
        </p:sp>
        <p:sp>
          <p:nvSpPr>
            <p:cNvPr id="152" name="Freeform 9">
              <a:extLst>
                <a:ext uri="{FF2B5EF4-FFF2-40B4-BE49-F238E27FC236}">
                  <a16:creationId xmlns:a16="http://schemas.microsoft.com/office/drawing/2014/main" id="{4B2EEF30-782C-412D-B010-88BC6C381CD5}"/>
                </a:ext>
              </a:extLst>
            </p:cNvPr>
            <p:cNvSpPr>
              <a:spLocks/>
            </p:cNvSpPr>
            <p:nvPr/>
          </p:nvSpPr>
          <p:spPr bwMode="auto">
            <a:xfrm>
              <a:off x="5380937" y="2435225"/>
              <a:ext cx="627688" cy="728663"/>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grpFill/>
            <a:ln w="6350">
              <a:solidFill>
                <a:schemeClr val="bg1"/>
              </a:solidFill>
              <a:round/>
              <a:headEnd/>
              <a:tailEnd/>
            </a:ln>
          </p:spPr>
          <p:txBody>
            <a:bodyPr/>
            <a:lstStyle/>
            <a:p>
              <a:pPr>
                <a:defRPr/>
              </a:pPr>
              <a:endParaRPr lang="en-GB" dirty="0"/>
            </a:p>
          </p:txBody>
        </p:sp>
        <p:sp>
          <p:nvSpPr>
            <p:cNvPr id="153" name="Freeform 10">
              <a:extLst>
                <a:ext uri="{FF2B5EF4-FFF2-40B4-BE49-F238E27FC236}">
                  <a16:creationId xmlns:a16="http://schemas.microsoft.com/office/drawing/2014/main" id="{C5CC1725-733E-48D5-A204-CE23C7D8AD45}"/>
                </a:ext>
              </a:extLst>
            </p:cNvPr>
            <p:cNvSpPr>
              <a:spLocks/>
            </p:cNvSpPr>
            <p:nvPr/>
          </p:nvSpPr>
          <p:spPr bwMode="auto">
            <a:xfrm>
              <a:off x="5627771" y="2331821"/>
              <a:ext cx="677559" cy="288925"/>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grpFill/>
            <a:ln w="6350">
              <a:solidFill>
                <a:schemeClr val="bg1"/>
              </a:solidFill>
              <a:round/>
              <a:headEnd/>
              <a:tailEnd/>
            </a:ln>
          </p:spPr>
          <p:txBody>
            <a:bodyPr/>
            <a:lstStyle/>
            <a:p>
              <a:pPr>
                <a:defRPr/>
              </a:pPr>
              <a:endParaRPr lang="en-GB" dirty="0"/>
            </a:p>
          </p:txBody>
        </p:sp>
        <p:sp>
          <p:nvSpPr>
            <p:cNvPr id="154" name="Freeform 11">
              <a:extLst>
                <a:ext uri="{FF2B5EF4-FFF2-40B4-BE49-F238E27FC236}">
                  <a16:creationId xmlns:a16="http://schemas.microsoft.com/office/drawing/2014/main" id="{B03B0034-B801-4282-839D-FB3601A756EB}"/>
                </a:ext>
              </a:extLst>
            </p:cNvPr>
            <p:cNvSpPr>
              <a:spLocks/>
            </p:cNvSpPr>
            <p:nvPr/>
          </p:nvSpPr>
          <p:spPr bwMode="auto">
            <a:xfrm>
              <a:off x="6096152" y="2536825"/>
              <a:ext cx="481514" cy="6492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grpFill/>
            <a:ln w="6350">
              <a:solidFill>
                <a:schemeClr val="bg1"/>
              </a:solidFill>
              <a:round/>
              <a:headEnd/>
              <a:tailEnd/>
            </a:ln>
          </p:spPr>
          <p:txBody>
            <a:bodyPr/>
            <a:lstStyle/>
            <a:p>
              <a:pPr>
                <a:defRPr/>
              </a:pPr>
              <a:endParaRPr lang="en-GB" dirty="0"/>
            </a:p>
          </p:txBody>
        </p:sp>
        <p:sp>
          <p:nvSpPr>
            <p:cNvPr id="155" name="Freeform 12">
              <a:extLst>
                <a:ext uri="{FF2B5EF4-FFF2-40B4-BE49-F238E27FC236}">
                  <a16:creationId xmlns:a16="http://schemas.microsoft.com/office/drawing/2014/main" id="{FA9598FC-2856-4DC0-A686-D6AFE2BA335B}"/>
                </a:ext>
              </a:extLst>
            </p:cNvPr>
            <p:cNvSpPr>
              <a:spLocks/>
            </p:cNvSpPr>
            <p:nvPr/>
          </p:nvSpPr>
          <p:spPr bwMode="auto">
            <a:xfrm>
              <a:off x="6710082" y="4090988"/>
              <a:ext cx="619090" cy="485775"/>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grpFill/>
            <a:ln w="6350">
              <a:solidFill>
                <a:schemeClr val="bg1"/>
              </a:solidFill>
              <a:round/>
              <a:headEnd/>
              <a:tailEnd/>
            </a:ln>
          </p:spPr>
          <p:txBody>
            <a:bodyPr/>
            <a:lstStyle/>
            <a:p>
              <a:pPr>
                <a:defRPr/>
              </a:pPr>
              <a:endParaRPr lang="en-GB" dirty="0"/>
            </a:p>
          </p:txBody>
        </p:sp>
        <p:sp>
          <p:nvSpPr>
            <p:cNvPr id="156" name="Freeform 13">
              <a:extLst>
                <a:ext uri="{FF2B5EF4-FFF2-40B4-BE49-F238E27FC236}">
                  <a16:creationId xmlns:a16="http://schemas.microsoft.com/office/drawing/2014/main" id="{BD8846EE-55C4-4A50-94DD-0D74DB843A57}"/>
                </a:ext>
              </a:extLst>
            </p:cNvPr>
            <p:cNvSpPr>
              <a:spLocks/>
            </p:cNvSpPr>
            <p:nvPr/>
          </p:nvSpPr>
          <p:spPr bwMode="auto">
            <a:xfrm>
              <a:off x="6630976" y="3375025"/>
              <a:ext cx="932074" cy="576263"/>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grpFill/>
            <a:ln w="6350">
              <a:solidFill>
                <a:schemeClr val="bg1"/>
              </a:solidFill>
              <a:round/>
              <a:headEnd/>
              <a:tailEnd/>
            </a:ln>
          </p:spPr>
          <p:txBody>
            <a:bodyPr/>
            <a:lstStyle/>
            <a:p>
              <a:pPr>
                <a:defRPr/>
              </a:pPr>
              <a:endParaRPr lang="en-GB" dirty="0"/>
            </a:p>
          </p:txBody>
        </p:sp>
        <p:sp>
          <p:nvSpPr>
            <p:cNvPr id="157" name="Freeform 14">
              <a:extLst>
                <a:ext uri="{FF2B5EF4-FFF2-40B4-BE49-F238E27FC236}">
                  <a16:creationId xmlns:a16="http://schemas.microsoft.com/office/drawing/2014/main" id="{6B220720-055A-4A49-96E3-712FB7B1F2C8}"/>
                </a:ext>
              </a:extLst>
            </p:cNvPr>
            <p:cNvSpPr>
              <a:spLocks/>
            </p:cNvSpPr>
            <p:nvPr/>
          </p:nvSpPr>
          <p:spPr bwMode="auto">
            <a:xfrm>
              <a:off x="6813263" y="2908300"/>
              <a:ext cx="715393" cy="466725"/>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grpFill/>
            <a:ln w="6350">
              <a:solidFill>
                <a:schemeClr val="bg1"/>
              </a:solidFill>
              <a:round/>
              <a:headEnd/>
              <a:tailEnd/>
            </a:ln>
          </p:spPr>
          <p:txBody>
            <a:bodyPr/>
            <a:lstStyle/>
            <a:p>
              <a:pPr>
                <a:defRPr/>
              </a:pPr>
              <a:endParaRPr lang="en-GB" dirty="0"/>
            </a:p>
          </p:txBody>
        </p:sp>
        <p:sp>
          <p:nvSpPr>
            <p:cNvPr id="158" name="Freeform 15">
              <a:extLst>
                <a:ext uri="{FF2B5EF4-FFF2-40B4-BE49-F238E27FC236}">
                  <a16:creationId xmlns:a16="http://schemas.microsoft.com/office/drawing/2014/main" id="{292287BF-9C76-4AEB-9606-3ED3589BFF62}"/>
                </a:ext>
              </a:extLst>
            </p:cNvPr>
            <p:cNvSpPr>
              <a:spLocks/>
            </p:cNvSpPr>
            <p:nvPr/>
          </p:nvSpPr>
          <p:spPr bwMode="auto">
            <a:xfrm>
              <a:off x="6990392" y="3279775"/>
              <a:ext cx="608771" cy="249238"/>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grpFill/>
            <a:ln w="6350">
              <a:solidFill>
                <a:schemeClr val="bg1"/>
              </a:solidFill>
              <a:round/>
              <a:headEnd/>
              <a:tailEnd/>
            </a:ln>
          </p:spPr>
          <p:txBody>
            <a:bodyPr/>
            <a:lstStyle/>
            <a:p>
              <a:pPr>
                <a:defRPr/>
              </a:pPr>
              <a:endParaRPr lang="en-GB" dirty="0"/>
            </a:p>
          </p:txBody>
        </p:sp>
        <p:sp>
          <p:nvSpPr>
            <p:cNvPr id="159" name="Freeform 16">
              <a:extLst>
                <a:ext uri="{FF2B5EF4-FFF2-40B4-BE49-F238E27FC236}">
                  <a16:creationId xmlns:a16="http://schemas.microsoft.com/office/drawing/2014/main" id="{A6BE23FF-AE0E-484E-83D4-6268D95AEF04}"/>
                </a:ext>
              </a:extLst>
            </p:cNvPr>
            <p:cNvSpPr>
              <a:spLocks/>
            </p:cNvSpPr>
            <p:nvPr/>
          </p:nvSpPr>
          <p:spPr bwMode="auto">
            <a:xfrm>
              <a:off x="2912997" y="2052638"/>
              <a:ext cx="1251937" cy="77628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grpFill/>
            <a:ln w="6350">
              <a:solidFill>
                <a:schemeClr val="bg1"/>
              </a:solidFill>
              <a:round/>
              <a:headEnd/>
              <a:tailEnd/>
            </a:ln>
          </p:spPr>
          <p:txBody>
            <a:bodyPr/>
            <a:lstStyle/>
            <a:p>
              <a:pPr>
                <a:defRPr/>
              </a:pPr>
              <a:endParaRPr lang="en-GB" dirty="0"/>
            </a:p>
          </p:txBody>
        </p:sp>
        <p:sp>
          <p:nvSpPr>
            <p:cNvPr id="160" name="Freeform 17">
              <a:extLst>
                <a:ext uri="{FF2B5EF4-FFF2-40B4-BE49-F238E27FC236}">
                  <a16:creationId xmlns:a16="http://schemas.microsoft.com/office/drawing/2014/main" id="{1B66D672-96E4-4547-ACE7-56E9255E4AFB}"/>
                </a:ext>
              </a:extLst>
            </p:cNvPr>
            <p:cNvSpPr>
              <a:spLocks/>
            </p:cNvSpPr>
            <p:nvPr/>
          </p:nvSpPr>
          <p:spPr bwMode="auto">
            <a:xfrm>
              <a:off x="5102169" y="3459163"/>
              <a:ext cx="832332" cy="67945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grpFill/>
            <a:ln w="6350">
              <a:solidFill>
                <a:schemeClr val="bg1"/>
              </a:solidFill>
              <a:round/>
              <a:headEnd/>
              <a:tailEnd/>
            </a:ln>
          </p:spPr>
          <p:txBody>
            <a:bodyPr/>
            <a:lstStyle/>
            <a:p>
              <a:pPr>
                <a:defRPr/>
              </a:pPr>
              <a:endParaRPr lang="en-GB" dirty="0"/>
            </a:p>
          </p:txBody>
        </p:sp>
        <p:sp>
          <p:nvSpPr>
            <p:cNvPr id="161" name="Freeform 18">
              <a:extLst>
                <a:ext uri="{FF2B5EF4-FFF2-40B4-BE49-F238E27FC236}">
                  <a16:creationId xmlns:a16="http://schemas.microsoft.com/office/drawing/2014/main" id="{137F9090-B98C-40A9-B208-F362795A65FD}"/>
                </a:ext>
              </a:extLst>
            </p:cNvPr>
            <p:cNvSpPr>
              <a:spLocks/>
            </p:cNvSpPr>
            <p:nvPr/>
          </p:nvSpPr>
          <p:spPr bwMode="auto">
            <a:xfrm>
              <a:off x="6013606" y="3173413"/>
              <a:ext cx="405848" cy="66357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grpFill/>
            <a:ln w="6350">
              <a:solidFill>
                <a:schemeClr val="bg1"/>
              </a:solidFill>
              <a:round/>
              <a:headEnd/>
              <a:tailEnd/>
            </a:ln>
          </p:spPr>
          <p:txBody>
            <a:bodyPr/>
            <a:lstStyle/>
            <a:p>
              <a:pPr>
                <a:defRPr/>
              </a:pPr>
              <a:endParaRPr lang="en-GB" dirty="0"/>
            </a:p>
          </p:txBody>
        </p:sp>
        <p:sp>
          <p:nvSpPr>
            <p:cNvPr id="188" name="Freeform 19">
              <a:extLst>
                <a:ext uri="{FF2B5EF4-FFF2-40B4-BE49-F238E27FC236}">
                  <a16:creationId xmlns:a16="http://schemas.microsoft.com/office/drawing/2014/main" id="{7779E302-4A2C-43C5-8703-EAF488C83A23}"/>
                </a:ext>
              </a:extLst>
            </p:cNvPr>
            <p:cNvSpPr>
              <a:spLocks/>
            </p:cNvSpPr>
            <p:nvPr/>
          </p:nvSpPr>
          <p:spPr bwMode="auto">
            <a:xfrm>
              <a:off x="6328310" y="3038475"/>
              <a:ext cx="522787" cy="598488"/>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grpFill/>
            <a:ln w="6350">
              <a:solidFill>
                <a:schemeClr val="bg1"/>
              </a:solidFill>
              <a:round/>
              <a:headEnd/>
              <a:tailEnd/>
            </a:ln>
          </p:spPr>
          <p:txBody>
            <a:bodyPr/>
            <a:lstStyle/>
            <a:p>
              <a:pPr>
                <a:defRPr/>
              </a:pPr>
              <a:endParaRPr lang="en-GB" dirty="0"/>
            </a:p>
          </p:txBody>
        </p:sp>
        <p:sp>
          <p:nvSpPr>
            <p:cNvPr id="189" name="Freeform 20">
              <a:extLst>
                <a:ext uri="{FF2B5EF4-FFF2-40B4-BE49-F238E27FC236}">
                  <a16:creationId xmlns:a16="http://schemas.microsoft.com/office/drawing/2014/main" id="{DF40E6FB-703A-4926-A64D-6BEBF77FACA5}"/>
                </a:ext>
              </a:extLst>
            </p:cNvPr>
            <p:cNvSpPr>
              <a:spLocks/>
            </p:cNvSpPr>
            <p:nvPr/>
          </p:nvSpPr>
          <p:spPr bwMode="auto">
            <a:xfrm>
              <a:off x="5865713" y="3579813"/>
              <a:ext cx="918317" cy="506412"/>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grpFill/>
            <a:ln w="6350">
              <a:solidFill>
                <a:schemeClr val="bg1"/>
              </a:solidFill>
              <a:round/>
              <a:headEnd/>
              <a:tailEnd/>
            </a:ln>
          </p:spPr>
          <p:txBody>
            <a:bodyPr/>
            <a:lstStyle/>
            <a:p>
              <a:pPr>
                <a:defRPr/>
              </a:pPr>
              <a:endParaRPr lang="en-GB" dirty="0"/>
            </a:p>
          </p:txBody>
        </p:sp>
        <p:sp>
          <p:nvSpPr>
            <p:cNvPr id="190" name="Freeform 21">
              <a:extLst>
                <a:ext uri="{FF2B5EF4-FFF2-40B4-BE49-F238E27FC236}">
                  <a16:creationId xmlns:a16="http://schemas.microsoft.com/office/drawing/2014/main" id="{82A1B119-97F5-4942-A928-D59BA67B8836}"/>
                </a:ext>
              </a:extLst>
            </p:cNvPr>
            <p:cNvSpPr>
              <a:spLocks/>
            </p:cNvSpPr>
            <p:nvPr/>
          </p:nvSpPr>
          <p:spPr bwMode="auto">
            <a:xfrm>
              <a:off x="5802084" y="3905250"/>
              <a:ext cx="1059332" cy="384175"/>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grpFill/>
            <a:ln w="6350">
              <a:solidFill>
                <a:schemeClr val="bg1"/>
              </a:solidFill>
              <a:round/>
              <a:headEnd/>
              <a:tailEnd/>
            </a:ln>
          </p:spPr>
          <p:txBody>
            <a:bodyPr/>
            <a:lstStyle/>
            <a:p>
              <a:pPr>
                <a:defRPr/>
              </a:pPr>
              <a:endParaRPr lang="en-GB" dirty="0"/>
            </a:p>
          </p:txBody>
        </p:sp>
        <p:sp>
          <p:nvSpPr>
            <p:cNvPr id="191" name="Freeform 22">
              <a:extLst>
                <a:ext uri="{FF2B5EF4-FFF2-40B4-BE49-F238E27FC236}">
                  <a16:creationId xmlns:a16="http://schemas.microsoft.com/office/drawing/2014/main" id="{A68F14D1-F295-4EAF-8138-7003353B65EA}"/>
                </a:ext>
              </a:extLst>
            </p:cNvPr>
            <p:cNvSpPr>
              <a:spLocks/>
            </p:cNvSpPr>
            <p:nvPr/>
          </p:nvSpPr>
          <p:spPr bwMode="auto">
            <a:xfrm>
              <a:off x="6269840" y="4787900"/>
              <a:ext cx="1159073" cy="777875"/>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grpFill/>
            <a:ln w="6350">
              <a:solidFill>
                <a:schemeClr val="bg1"/>
              </a:solidFill>
              <a:round/>
              <a:headEnd/>
              <a:tailEnd/>
            </a:ln>
          </p:spPr>
          <p:txBody>
            <a:bodyPr/>
            <a:lstStyle/>
            <a:p>
              <a:pPr>
                <a:defRPr/>
              </a:pPr>
              <a:endParaRPr lang="en-GB" dirty="0"/>
            </a:p>
          </p:txBody>
        </p:sp>
        <p:sp>
          <p:nvSpPr>
            <p:cNvPr id="192" name="Freeform 23">
              <a:extLst>
                <a:ext uri="{FF2B5EF4-FFF2-40B4-BE49-F238E27FC236}">
                  <a16:creationId xmlns:a16="http://schemas.microsoft.com/office/drawing/2014/main" id="{26370722-BFA7-4473-BD5F-B70FFB33FA97}"/>
                </a:ext>
              </a:extLst>
            </p:cNvPr>
            <p:cNvSpPr>
              <a:spLocks/>
            </p:cNvSpPr>
            <p:nvPr/>
          </p:nvSpPr>
          <p:spPr bwMode="auto">
            <a:xfrm>
              <a:off x="6696324" y="3260725"/>
              <a:ext cx="529666" cy="549275"/>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grpFill/>
            <a:ln w="6350">
              <a:solidFill>
                <a:schemeClr val="bg1"/>
              </a:solidFill>
              <a:round/>
              <a:headEnd/>
              <a:tailEnd/>
            </a:ln>
          </p:spPr>
          <p:txBody>
            <a:bodyPr/>
            <a:lstStyle/>
            <a:p>
              <a:pPr>
                <a:defRPr/>
              </a:pPr>
              <a:endParaRPr lang="en-GB" dirty="0"/>
            </a:p>
          </p:txBody>
        </p:sp>
        <p:sp>
          <p:nvSpPr>
            <p:cNvPr id="193" name="Freeform 24">
              <a:extLst>
                <a:ext uri="{FF2B5EF4-FFF2-40B4-BE49-F238E27FC236}">
                  <a16:creationId xmlns:a16="http://schemas.microsoft.com/office/drawing/2014/main" id="{2B8399B0-486D-4E47-BE72-191EAE1EF863}"/>
                </a:ext>
              </a:extLst>
            </p:cNvPr>
            <p:cNvSpPr>
              <a:spLocks/>
            </p:cNvSpPr>
            <p:nvPr/>
          </p:nvSpPr>
          <p:spPr bwMode="auto">
            <a:xfrm>
              <a:off x="7492542" y="2346325"/>
              <a:ext cx="208082" cy="384175"/>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grpFill/>
            <a:ln w="6350">
              <a:solidFill>
                <a:schemeClr val="bg1"/>
              </a:solidFill>
              <a:round/>
              <a:headEnd/>
              <a:tailEnd/>
            </a:ln>
          </p:spPr>
          <p:txBody>
            <a:bodyPr/>
            <a:lstStyle/>
            <a:p>
              <a:pPr>
                <a:defRPr/>
              </a:pPr>
              <a:endParaRPr lang="en-GB" dirty="0"/>
            </a:p>
          </p:txBody>
        </p:sp>
        <p:sp>
          <p:nvSpPr>
            <p:cNvPr id="194" name="Freeform 25">
              <a:extLst>
                <a:ext uri="{FF2B5EF4-FFF2-40B4-BE49-F238E27FC236}">
                  <a16:creationId xmlns:a16="http://schemas.microsoft.com/office/drawing/2014/main" id="{9710AC11-5C67-4C77-B4D4-25EB10C4ADFB}"/>
                </a:ext>
              </a:extLst>
            </p:cNvPr>
            <p:cNvSpPr>
              <a:spLocks/>
            </p:cNvSpPr>
            <p:nvPr/>
          </p:nvSpPr>
          <p:spPr bwMode="auto">
            <a:xfrm>
              <a:off x="7592286" y="2647950"/>
              <a:ext cx="445400" cy="20161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grpFill/>
            <a:ln w="6350">
              <a:solidFill>
                <a:schemeClr val="bg1"/>
              </a:solidFill>
              <a:round/>
              <a:headEnd/>
              <a:tailEnd/>
            </a:ln>
          </p:spPr>
          <p:txBody>
            <a:bodyPr/>
            <a:lstStyle/>
            <a:p>
              <a:pPr>
                <a:defRPr/>
              </a:pPr>
              <a:endParaRPr lang="en-GB" dirty="0"/>
            </a:p>
          </p:txBody>
        </p:sp>
        <p:sp>
          <p:nvSpPr>
            <p:cNvPr id="195" name="Freeform 26">
              <a:extLst>
                <a:ext uri="{FF2B5EF4-FFF2-40B4-BE49-F238E27FC236}">
                  <a16:creationId xmlns:a16="http://schemas.microsoft.com/office/drawing/2014/main" id="{46C91401-3418-4250-9923-FC4A14D5E184}"/>
                </a:ext>
              </a:extLst>
            </p:cNvPr>
            <p:cNvSpPr>
              <a:spLocks/>
            </p:cNvSpPr>
            <p:nvPr/>
          </p:nvSpPr>
          <p:spPr bwMode="auto">
            <a:xfrm>
              <a:off x="7643875" y="2271713"/>
              <a:ext cx="245916" cy="434975"/>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grpFill/>
            <a:ln w="6350">
              <a:solidFill>
                <a:schemeClr val="bg1"/>
              </a:solidFill>
              <a:round/>
              <a:headEnd/>
              <a:tailEnd/>
            </a:ln>
          </p:spPr>
          <p:txBody>
            <a:bodyPr/>
            <a:lstStyle/>
            <a:p>
              <a:pPr>
                <a:defRPr/>
              </a:pPr>
              <a:endParaRPr lang="en-GB" dirty="0"/>
            </a:p>
          </p:txBody>
        </p:sp>
        <p:grpSp>
          <p:nvGrpSpPr>
            <p:cNvPr id="196" name="Group 195">
              <a:extLst>
                <a:ext uri="{FF2B5EF4-FFF2-40B4-BE49-F238E27FC236}">
                  <a16:creationId xmlns:a16="http://schemas.microsoft.com/office/drawing/2014/main" id="{B267CCEC-360E-4720-838D-E8529C05FAF6}"/>
                </a:ext>
              </a:extLst>
            </p:cNvPr>
            <p:cNvGrpSpPr>
              <a:grpSpLocks/>
            </p:cNvGrpSpPr>
            <p:nvPr/>
          </p:nvGrpSpPr>
          <p:grpSpPr bwMode="auto">
            <a:xfrm>
              <a:off x="2199628" y="2176832"/>
              <a:ext cx="5701792" cy="2675059"/>
              <a:chOff x="1657" y="1277"/>
              <a:chExt cx="2764" cy="1404"/>
            </a:xfrm>
            <a:grpFill/>
          </p:grpSpPr>
          <p:sp>
            <p:nvSpPr>
              <p:cNvPr id="210" name="Freeform 28">
                <a:extLst>
                  <a:ext uri="{FF2B5EF4-FFF2-40B4-BE49-F238E27FC236}">
                    <a16:creationId xmlns:a16="http://schemas.microsoft.com/office/drawing/2014/main" id="{C6000781-F263-4CC7-A14F-D1662E0112C2}"/>
                  </a:ext>
                </a:extLst>
              </p:cNvPr>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6350">
                <a:solidFill>
                  <a:schemeClr val="bg1"/>
                </a:solidFill>
                <a:round/>
                <a:headEnd/>
                <a:tailEnd/>
              </a:ln>
            </p:spPr>
            <p:txBody>
              <a:bodyPr/>
              <a:lstStyle/>
              <a:p>
                <a:pPr>
                  <a:defRPr/>
                </a:pPr>
                <a:endParaRPr lang="en-GB" dirty="0"/>
              </a:p>
            </p:txBody>
          </p:sp>
          <p:sp>
            <p:nvSpPr>
              <p:cNvPr id="211" name="Freeform 29">
                <a:extLst>
                  <a:ext uri="{FF2B5EF4-FFF2-40B4-BE49-F238E27FC236}">
                    <a16:creationId xmlns:a16="http://schemas.microsoft.com/office/drawing/2014/main" id="{BAE1F695-3840-4EB5-AC96-AB08168FB11B}"/>
                  </a:ext>
                </a:extLst>
              </p:cNvPr>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6350">
                <a:solidFill>
                  <a:schemeClr val="bg1"/>
                </a:solidFill>
                <a:round/>
                <a:headEnd/>
                <a:tailEnd/>
              </a:ln>
            </p:spPr>
            <p:txBody>
              <a:bodyPr/>
              <a:lstStyle/>
              <a:p>
                <a:pPr>
                  <a:defRPr/>
                </a:pPr>
                <a:endParaRPr lang="en-GB" dirty="0"/>
              </a:p>
            </p:txBody>
          </p:sp>
          <p:sp>
            <p:nvSpPr>
              <p:cNvPr id="212" name="Freeform 30">
                <a:extLst>
                  <a:ext uri="{FF2B5EF4-FFF2-40B4-BE49-F238E27FC236}">
                    <a16:creationId xmlns:a16="http://schemas.microsoft.com/office/drawing/2014/main" id="{9FD88DAE-A9FC-4B40-A690-3FCCA096C38E}"/>
                  </a:ext>
                </a:extLst>
              </p:cNvPr>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6350">
                <a:solidFill>
                  <a:schemeClr val="bg1"/>
                </a:solidFill>
                <a:round/>
                <a:headEnd/>
                <a:tailEnd/>
              </a:ln>
            </p:spPr>
            <p:txBody>
              <a:bodyPr/>
              <a:lstStyle/>
              <a:p>
                <a:pPr>
                  <a:defRPr/>
                </a:pPr>
                <a:endParaRPr lang="en-GB" dirty="0"/>
              </a:p>
            </p:txBody>
          </p:sp>
          <p:sp>
            <p:nvSpPr>
              <p:cNvPr id="213" name="Freeform 31">
                <a:extLst>
                  <a:ext uri="{FF2B5EF4-FFF2-40B4-BE49-F238E27FC236}">
                    <a16:creationId xmlns:a16="http://schemas.microsoft.com/office/drawing/2014/main" id="{199F08B3-4B32-4579-B728-B76086F0E6E9}"/>
                  </a:ext>
                </a:extLst>
              </p:cNvPr>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grpFill/>
              <a:ln w="6350">
                <a:solidFill>
                  <a:schemeClr val="bg1"/>
                </a:solidFill>
                <a:round/>
                <a:headEnd/>
                <a:tailEnd/>
              </a:ln>
            </p:spPr>
            <p:txBody>
              <a:bodyPr/>
              <a:lstStyle/>
              <a:p>
                <a:pPr>
                  <a:defRPr/>
                </a:pPr>
                <a:endParaRPr lang="en-GB" dirty="0"/>
              </a:p>
            </p:txBody>
          </p:sp>
          <p:sp>
            <p:nvSpPr>
              <p:cNvPr id="214" name="Freeform 32">
                <a:extLst>
                  <a:ext uri="{FF2B5EF4-FFF2-40B4-BE49-F238E27FC236}">
                    <a16:creationId xmlns:a16="http://schemas.microsoft.com/office/drawing/2014/main" id="{878E3539-F907-4927-9419-EF62263FE27D}"/>
                  </a:ext>
                </a:extLst>
              </p:cNvPr>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grpFill/>
              <a:ln w="6350">
                <a:solidFill>
                  <a:schemeClr val="bg1"/>
                </a:solidFill>
                <a:round/>
                <a:headEnd/>
                <a:tailEnd/>
              </a:ln>
            </p:spPr>
            <p:txBody>
              <a:bodyPr/>
              <a:lstStyle/>
              <a:p>
                <a:pPr>
                  <a:defRPr/>
                </a:pPr>
                <a:endParaRPr lang="en-GB" dirty="0"/>
              </a:p>
            </p:txBody>
          </p:sp>
          <p:sp>
            <p:nvSpPr>
              <p:cNvPr id="215" name="Freeform 33">
                <a:extLst>
                  <a:ext uri="{FF2B5EF4-FFF2-40B4-BE49-F238E27FC236}">
                    <a16:creationId xmlns:a16="http://schemas.microsoft.com/office/drawing/2014/main" id="{73CC3053-1DA6-4558-A1EA-C931520FE7D1}"/>
                  </a:ext>
                </a:extLst>
              </p:cNvPr>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6350">
                <a:solidFill>
                  <a:schemeClr val="bg1"/>
                </a:solidFill>
                <a:round/>
                <a:headEnd/>
                <a:tailEnd/>
              </a:ln>
            </p:spPr>
            <p:txBody>
              <a:bodyPr/>
              <a:lstStyle/>
              <a:p>
                <a:pPr>
                  <a:defRPr/>
                </a:pPr>
                <a:endParaRPr lang="en-GB" dirty="0"/>
              </a:p>
            </p:txBody>
          </p:sp>
          <p:sp>
            <p:nvSpPr>
              <p:cNvPr id="216" name="Freeform 34">
                <a:extLst>
                  <a:ext uri="{FF2B5EF4-FFF2-40B4-BE49-F238E27FC236}">
                    <a16:creationId xmlns:a16="http://schemas.microsoft.com/office/drawing/2014/main" id="{E6AF3682-A2F7-44A1-B97B-42060D81AB7F}"/>
                  </a:ext>
                </a:extLst>
              </p:cNvPr>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6350">
                <a:solidFill>
                  <a:schemeClr val="bg1"/>
                </a:solidFill>
                <a:round/>
                <a:headEnd/>
                <a:tailEnd/>
              </a:ln>
            </p:spPr>
            <p:txBody>
              <a:bodyPr/>
              <a:lstStyle/>
              <a:p>
                <a:pPr>
                  <a:defRPr/>
                </a:pPr>
                <a:endParaRPr lang="en-GB" dirty="0"/>
              </a:p>
            </p:txBody>
          </p:sp>
          <p:sp>
            <p:nvSpPr>
              <p:cNvPr id="217" name="Freeform 35">
                <a:extLst>
                  <a:ext uri="{FF2B5EF4-FFF2-40B4-BE49-F238E27FC236}">
                    <a16:creationId xmlns:a16="http://schemas.microsoft.com/office/drawing/2014/main" id="{68AA5672-680F-4F8F-9B0E-1FEF4E0661F8}"/>
                  </a:ext>
                </a:extLst>
              </p:cNvPr>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grpFill/>
              <a:ln w="6350">
                <a:solidFill>
                  <a:schemeClr val="bg1"/>
                </a:solidFill>
                <a:round/>
                <a:headEnd/>
                <a:tailEnd/>
              </a:ln>
            </p:spPr>
            <p:txBody>
              <a:bodyPr/>
              <a:lstStyle/>
              <a:p>
                <a:pPr>
                  <a:defRPr/>
                </a:pPr>
                <a:endParaRPr lang="en-GB" dirty="0"/>
              </a:p>
            </p:txBody>
          </p:sp>
          <p:sp>
            <p:nvSpPr>
              <p:cNvPr id="218" name="Freeform 36">
                <a:extLst>
                  <a:ext uri="{FF2B5EF4-FFF2-40B4-BE49-F238E27FC236}">
                    <a16:creationId xmlns:a16="http://schemas.microsoft.com/office/drawing/2014/main" id="{06E178A6-59F6-467C-ACB8-A4FDE2CF79E0}"/>
                  </a:ext>
                </a:extLst>
              </p:cNvPr>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6350">
                <a:solidFill>
                  <a:schemeClr val="bg1"/>
                </a:solidFill>
                <a:round/>
                <a:headEnd/>
                <a:tailEnd/>
              </a:ln>
            </p:spPr>
            <p:txBody>
              <a:bodyPr/>
              <a:lstStyle/>
              <a:p>
                <a:pPr>
                  <a:defRPr/>
                </a:pPr>
                <a:endParaRPr lang="en-GB" dirty="0"/>
              </a:p>
            </p:txBody>
          </p:sp>
          <p:sp>
            <p:nvSpPr>
              <p:cNvPr id="219" name="Freeform 37">
                <a:extLst>
                  <a:ext uri="{FF2B5EF4-FFF2-40B4-BE49-F238E27FC236}">
                    <a16:creationId xmlns:a16="http://schemas.microsoft.com/office/drawing/2014/main" id="{2B1329AE-19EC-4454-9DDC-8464BE4F4645}"/>
                  </a:ext>
                </a:extLst>
              </p:cNvPr>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6350">
                <a:solidFill>
                  <a:schemeClr val="bg1"/>
                </a:solidFill>
                <a:round/>
                <a:headEnd/>
                <a:tailEnd/>
              </a:ln>
            </p:spPr>
            <p:txBody>
              <a:bodyPr/>
              <a:lstStyle/>
              <a:p>
                <a:pPr>
                  <a:defRPr/>
                </a:pPr>
                <a:endParaRPr lang="en-GB" dirty="0"/>
              </a:p>
            </p:txBody>
          </p:sp>
          <p:sp>
            <p:nvSpPr>
              <p:cNvPr id="220" name="Freeform 38">
                <a:extLst>
                  <a:ext uri="{FF2B5EF4-FFF2-40B4-BE49-F238E27FC236}">
                    <a16:creationId xmlns:a16="http://schemas.microsoft.com/office/drawing/2014/main" id="{01EBABCC-FCB5-4B82-BE11-4A50ECBB45E2}"/>
                  </a:ext>
                </a:extLst>
              </p:cNvPr>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grpFill/>
              <a:ln w="6350">
                <a:solidFill>
                  <a:schemeClr val="bg1"/>
                </a:solidFill>
                <a:round/>
                <a:headEnd/>
                <a:tailEnd/>
              </a:ln>
            </p:spPr>
            <p:txBody>
              <a:bodyPr/>
              <a:lstStyle/>
              <a:p>
                <a:pPr>
                  <a:defRPr/>
                </a:pPr>
                <a:endParaRPr lang="en-GB" dirty="0"/>
              </a:p>
            </p:txBody>
          </p:sp>
          <p:sp>
            <p:nvSpPr>
              <p:cNvPr id="221" name="Freeform 39">
                <a:extLst>
                  <a:ext uri="{FF2B5EF4-FFF2-40B4-BE49-F238E27FC236}">
                    <a16:creationId xmlns:a16="http://schemas.microsoft.com/office/drawing/2014/main" id="{E06DEF3D-6DBB-4A8B-BDD7-61AAD5ECEA4F}"/>
                  </a:ext>
                </a:extLst>
              </p:cNvPr>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grpFill/>
              <a:ln w="6350">
                <a:solidFill>
                  <a:schemeClr val="bg1"/>
                </a:solidFill>
                <a:round/>
                <a:headEnd/>
                <a:tailEnd/>
              </a:ln>
            </p:spPr>
            <p:txBody>
              <a:bodyPr/>
              <a:lstStyle/>
              <a:p>
                <a:pPr>
                  <a:defRPr/>
                </a:pPr>
                <a:endParaRPr lang="en-GB" dirty="0"/>
              </a:p>
            </p:txBody>
          </p:sp>
          <p:sp>
            <p:nvSpPr>
              <p:cNvPr id="222" name="Freeform 40">
                <a:extLst>
                  <a:ext uri="{FF2B5EF4-FFF2-40B4-BE49-F238E27FC236}">
                    <a16:creationId xmlns:a16="http://schemas.microsoft.com/office/drawing/2014/main" id="{F7CDABE7-1EE4-499B-A5D0-16911627E2D0}"/>
                  </a:ext>
                </a:extLst>
              </p:cNvPr>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grpFill/>
              <a:ln w="6350">
                <a:solidFill>
                  <a:schemeClr val="bg1"/>
                </a:solidFill>
                <a:round/>
                <a:headEnd/>
                <a:tailEnd/>
              </a:ln>
            </p:spPr>
            <p:txBody>
              <a:bodyPr/>
              <a:lstStyle/>
              <a:p>
                <a:pPr>
                  <a:defRPr/>
                </a:pPr>
                <a:endParaRPr lang="en-GB" dirty="0"/>
              </a:p>
            </p:txBody>
          </p:sp>
          <p:sp>
            <p:nvSpPr>
              <p:cNvPr id="223" name="Freeform 41">
                <a:extLst>
                  <a:ext uri="{FF2B5EF4-FFF2-40B4-BE49-F238E27FC236}">
                    <a16:creationId xmlns:a16="http://schemas.microsoft.com/office/drawing/2014/main" id="{49EB1B9B-B32C-4BA6-9205-15BDF5E6220B}"/>
                  </a:ext>
                </a:extLst>
              </p:cNvPr>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grpFill/>
              <a:ln w="6350">
                <a:solidFill>
                  <a:schemeClr val="bg1"/>
                </a:solidFill>
                <a:round/>
                <a:headEnd/>
                <a:tailEnd/>
              </a:ln>
            </p:spPr>
            <p:txBody>
              <a:bodyPr/>
              <a:lstStyle/>
              <a:p>
                <a:pPr>
                  <a:defRPr/>
                </a:pPr>
                <a:endParaRPr lang="en-GB" dirty="0"/>
              </a:p>
            </p:txBody>
          </p:sp>
          <p:sp>
            <p:nvSpPr>
              <p:cNvPr id="224" name="Freeform 42">
                <a:extLst>
                  <a:ext uri="{FF2B5EF4-FFF2-40B4-BE49-F238E27FC236}">
                    <a16:creationId xmlns:a16="http://schemas.microsoft.com/office/drawing/2014/main" id="{31A72D01-A6DA-492E-BA61-78A2F3A0C778}"/>
                  </a:ext>
                </a:extLst>
              </p:cNvPr>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grpFill/>
              <a:ln w="6350">
                <a:solidFill>
                  <a:schemeClr val="bg1"/>
                </a:solidFill>
                <a:round/>
                <a:headEnd/>
                <a:tailEnd/>
              </a:ln>
            </p:spPr>
            <p:txBody>
              <a:bodyPr/>
              <a:lstStyle/>
              <a:p>
                <a:pPr>
                  <a:defRPr/>
                </a:pPr>
                <a:endParaRPr lang="en-GB" dirty="0"/>
              </a:p>
            </p:txBody>
          </p:sp>
          <p:sp>
            <p:nvSpPr>
              <p:cNvPr id="225" name="Freeform 43">
                <a:extLst>
                  <a:ext uri="{FF2B5EF4-FFF2-40B4-BE49-F238E27FC236}">
                    <a16:creationId xmlns:a16="http://schemas.microsoft.com/office/drawing/2014/main" id="{F280EBB4-18C1-4D57-8E1F-D1C82BD86F96}"/>
                  </a:ext>
                </a:extLst>
              </p:cNvPr>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6350">
                <a:solidFill>
                  <a:schemeClr val="bg1"/>
                </a:solidFill>
                <a:round/>
                <a:headEnd/>
                <a:tailEnd/>
              </a:ln>
            </p:spPr>
            <p:txBody>
              <a:bodyPr/>
              <a:lstStyle/>
              <a:p>
                <a:pPr>
                  <a:defRPr/>
                </a:pPr>
                <a:endParaRPr lang="en-GB" dirty="0"/>
              </a:p>
            </p:txBody>
          </p:sp>
        </p:grpSp>
        <p:sp>
          <p:nvSpPr>
            <p:cNvPr id="197" name="Freeform 44">
              <a:extLst>
                <a:ext uri="{FF2B5EF4-FFF2-40B4-BE49-F238E27FC236}">
                  <a16:creationId xmlns:a16="http://schemas.microsoft.com/office/drawing/2014/main" id="{513D70E6-6631-4E8F-96DC-7FB5613FB78C}"/>
                </a:ext>
              </a:extLst>
            </p:cNvPr>
            <p:cNvSpPr>
              <a:spLocks/>
            </p:cNvSpPr>
            <p:nvPr/>
          </p:nvSpPr>
          <p:spPr bwMode="auto">
            <a:xfrm>
              <a:off x="2030795" y="1914525"/>
              <a:ext cx="801377" cy="58420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grpFill/>
            <a:ln w="6350">
              <a:solidFill>
                <a:schemeClr val="bg1"/>
              </a:solidFill>
              <a:round/>
              <a:headEnd/>
              <a:tailEnd/>
            </a:ln>
          </p:spPr>
          <p:txBody>
            <a:bodyPr/>
            <a:lstStyle/>
            <a:p>
              <a:pPr>
                <a:defRPr/>
              </a:pPr>
              <a:endParaRPr lang="en-GB" dirty="0"/>
            </a:p>
          </p:txBody>
        </p:sp>
        <p:sp>
          <p:nvSpPr>
            <p:cNvPr id="198" name="Freeform 45">
              <a:extLst>
                <a:ext uri="{FF2B5EF4-FFF2-40B4-BE49-F238E27FC236}">
                  <a16:creationId xmlns:a16="http://schemas.microsoft.com/office/drawing/2014/main" id="{0A982F37-56AA-4CFF-8569-89758FF6F8FB}"/>
                </a:ext>
              </a:extLst>
            </p:cNvPr>
            <p:cNvSpPr>
              <a:spLocks/>
            </p:cNvSpPr>
            <p:nvPr/>
          </p:nvSpPr>
          <p:spPr bwMode="auto">
            <a:xfrm>
              <a:off x="1839908" y="2336800"/>
              <a:ext cx="1002582" cy="760413"/>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grpFill/>
            <a:ln w="6350">
              <a:solidFill>
                <a:schemeClr val="bg1"/>
              </a:solidFill>
              <a:round/>
              <a:headEnd/>
              <a:tailEnd/>
            </a:ln>
          </p:spPr>
          <p:txBody>
            <a:bodyPr/>
            <a:lstStyle/>
            <a:p>
              <a:pPr>
                <a:defRPr/>
              </a:pPr>
              <a:endParaRPr lang="en-GB" dirty="0"/>
            </a:p>
          </p:txBody>
        </p:sp>
        <p:sp>
          <p:nvSpPr>
            <p:cNvPr id="199" name="Freeform 46">
              <a:extLst>
                <a:ext uri="{FF2B5EF4-FFF2-40B4-BE49-F238E27FC236}">
                  <a16:creationId xmlns:a16="http://schemas.microsoft.com/office/drawing/2014/main" id="{95C994DD-9FEB-4D4A-880D-D4040A7642B3}"/>
                </a:ext>
              </a:extLst>
            </p:cNvPr>
            <p:cNvSpPr>
              <a:spLocks/>
            </p:cNvSpPr>
            <p:nvPr/>
          </p:nvSpPr>
          <p:spPr bwMode="auto">
            <a:xfrm>
              <a:off x="1757363" y="2925763"/>
              <a:ext cx="1057611" cy="1619250"/>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grpFill/>
            <a:ln w="6350">
              <a:solidFill>
                <a:schemeClr val="bg1"/>
              </a:solidFill>
              <a:round/>
              <a:headEnd/>
              <a:tailEnd/>
            </a:ln>
          </p:spPr>
          <p:txBody>
            <a:bodyPr/>
            <a:lstStyle/>
            <a:p>
              <a:pPr>
                <a:defRPr/>
              </a:pPr>
              <a:endParaRPr lang="en-GB" dirty="0"/>
            </a:p>
          </p:txBody>
        </p:sp>
        <p:sp>
          <p:nvSpPr>
            <p:cNvPr id="200" name="Freeform 47">
              <a:extLst>
                <a:ext uri="{FF2B5EF4-FFF2-40B4-BE49-F238E27FC236}">
                  <a16:creationId xmlns:a16="http://schemas.microsoft.com/office/drawing/2014/main" id="{8318B9D6-FF43-4AE6-8FF2-6E77B04A8F07}"/>
                </a:ext>
              </a:extLst>
            </p:cNvPr>
            <p:cNvSpPr>
              <a:spLocks/>
            </p:cNvSpPr>
            <p:nvPr/>
          </p:nvSpPr>
          <p:spPr bwMode="auto">
            <a:xfrm>
              <a:off x="2658483" y="2041526"/>
              <a:ext cx="722272" cy="1158876"/>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grpFill/>
            <a:ln w="6350">
              <a:solidFill>
                <a:schemeClr val="bg1"/>
              </a:solidFill>
              <a:round/>
              <a:headEnd/>
              <a:tailEnd/>
            </a:ln>
          </p:spPr>
          <p:txBody>
            <a:bodyPr/>
            <a:lstStyle/>
            <a:p>
              <a:pPr>
                <a:defRPr/>
              </a:pPr>
              <a:endParaRPr lang="en-GB" dirty="0"/>
            </a:p>
          </p:txBody>
        </p:sp>
        <p:sp>
          <p:nvSpPr>
            <p:cNvPr id="201" name="Freeform 48">
              <a:extLst>
                <a:ext uri="{FF2B5EF4-FFF2-40B4-BE49-F238E27FC236}">
                  <a16:creationId xmlns:a16="http://schemas.microsoft.com/office/drawing/2014/main" id="{74D11F97-AB96-4134-BBFF-E45D901B1245}"/>
                </a:ext>
              </a:extLst>
            </p:cNvPr>
            <p:cNvSpPr>
              <a:spLocks/>
            </p:cNvSpPr>
            <p:nvPr/>
          </p:nvSpPr>
          <p:spPr bwMode="auto">
            <a:xfrm>
              <a:off x="5698901" y="4259264"/>
              <a:ext cx="433363" cy="750887"/>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grpFill/>
            <a:ln w="6350">
              <a:solidFill>
                <a:schemeClr val="bg1"/>
              </a:solidFill>
              <a:round/>
              <a:headEnd/>
              <a:tailEnd/>
            </a:ln>
          </p:spPr>
          <p:txBody>
            <a:bodyPr/>
            <a:lstStyle/>
            <a:p>
              <a:pPr>
                <a:defRPr/>
              </a:pPr>
              <a:endParaRPr lang="en-GB" dirty="0"/>
            </a:p>
          </p:txBody>
        </p:sp>
        <p:sp>
          <p:nvSpPr>
            <p:cNvPr id="202" name="Freeform 49">
              <a:extLst>
                <a:ext uri="{FF2B5EF4-FFF2-40B4-BE49-F238E27FC236}">
                  <a16:creationId xmlns:a16="http://schemas.microsoft.com/office/drawing/2014/main" id="{E4F741F6-9B37-4DD7-8C89-5C4D3ED6FFBD}"/>
                </a:ext>
              </a:extLst>
            </p:cNvPr>
            <p:cNvSpPr>
              <a:spLocks/>
            </p:cNvSpPr>
            <p:nvPr/>
          </p:nvSpPr>
          <p:spPr bwMode="auto">
            <a:xfrm>
              <a:off x="6104749" y="4222751"/>
              <a:ext cx="490113" cy="75882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grpFill/>
            <a:ln w="6350">
              <a:solidFill>
                <a:schemeClr val="bg1"/>
              </a:solidFill>
              <a:round/>
              <a:headEnd/>
              <a:tailEnd/>
            </a:ln>
          </p:spPr>
          <p:txBody>
            <a:bodyPr/>
            <a:lstStyle/>
            <a:p>
              <a:pPr>
                <a:defRPr/>
              </a:pPr>
              <a:endParaRPr lang="en-GB" dirty="0"/>
            </a:p>
          </p:txBody>
        </p:sp>
        <p:sp>
          <p:nvSpPr>
            <p:cNvPr id="203" name="Freeform 50">
              <a:extLst>
                <a:ext uri="{FF2B5EF4-FFF2-40B4-BE49-F238E27FC236}">
                  <a16:creationId xmlns:a16="http://schemas.microsoft.com/office/drawing/2014/main" id="{49D4E8AB-9AF9-4D5C-B644-B5B6603DE1C5}"/>
                </a:ext>
              </a:extLst>
            </p:cNvPr>
            <p:cNvSpPr>
              <a:spLocks/>
            </p:cNvSpPr>
            <p:nvPr/>
          </p:nvSpPr>
          <p:spPr bwMode="auto">
            <a:xfrm>
              <a:off x="6422893" y="4184651"/>
              <a:ext cx="679279" cy="698500"/>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grpFill/>
            <a:ln w="6350">
              <a:solidFill>
                <a:schemeClr val="bg1"/>
              </a:solidFill>
              <a:round/>
              <a:headEnd/>
              <a:tailEnd/>
            </a:ln>
          </p:spPr>
          <p:txBody>
            <a:bodyPr/>
            <a:lstStyle/>
            <a:p>
              <a:pPr>
                <a:defRPr/>
              </a:pPr>
              <a:endParaRPr lang="en-GB" dirty="0"/>
            </a:p>
          </p:txBody>
        </p:sp>
        <p:sp>
          <p:nvSpPr>
            <p:cNvPr id="204" name="Freeform 51">
              <a:extLst>
                <a:ext uri="{FF2B5EF4-FFF2-40B4-BE49-F238E27FC236}">
                  <a16:creationId xmlns:a16="http://schemas.microsoft.com/office/drawing/2014/main" id="{8ED217D1-275B-49DA-98ED-BDDE751E884C}"/>
                </a:ext>
              </a:extLst>
            </p:cNvPr>
            <p:cNvSpPr>
              <a:spLocks/>
            </p:cNvSpPr>
            <p:nvPr/>
          </p:nvSpPr>
          <p:spPr bwMode="auto">
            <a:xfrm>
              <a:off x="6587983" y="3757614"/>
              <a:ext cx="1064490" cy="46355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grpFill/>
            <a:ln w="6350">
              <a:solidFill>
                <a:schemeClr val="bg1"/>
              </a:solidFill>
              <a:round/>
              <a:headEnd/>
              <a:tailEnd/>
            </a:ln>
          </p:spPr>
          <p:txBody>
            <a:bodyPr/>
            <a:lstStyle/>
            <a:p>
              <a:pPr>
                <a:defRPr/>
              </a:pPr>
              <a:endParaRPr lang="en-GB" dirty="0"/>
            </a:p>
          </p:txBody>
        </p:sp>
        <p:sp>
          <p:nvSpPr>
            <p:cNvPr id="205" name="Freeform 52">
              <a:extLst>
                <a:ext uri="{FF2B5EF4-FFF2-40B4-BE49-F238E27FC236}">
                  <a16:creationId xmlns:a16="http://schemas.microsoft.com/office/drawing/2014/main" id="{76736E5D-89D3-4AFA-9F82-7356009853BC}"/>
                </a:ext>
              </a:extLst>
            </p:cNvPr>
            <p:cNvSpPr>
              <a:spLocks/>
            </p:cNvSpPr>
            <p:nvPr/>
          </p:nvSpPr>
          <p:spPr bwMode="auto">
            <a:xfrm>
              <a:off x="7449549" y="3270251"/>
              <a:ext cx="147894" cy="182563"/>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grpFill/>
            <a:ln w="6350">
              <a:solidFill>
                <a:schemeClr val="bg1"/>
              </a:solidFill>
              <a:round/>
              <a:headEnd/>
              <a:tailEnd/>
            </a:ln>
          </p:spPr>
          <p:txBody>
            <a:bodyPr/>
            <a:lstStyle/>
            <a:p>
              <a:pPr>
                <a:defRPr/>
              </a:pPr>
              <a:endParaRPr lang="en-GB" dirty="0"/>
            </a:p>
          </p:txBody>
        </p:sp>
        <p:sp>
          <p:nvSpPr>
            <p:cNvPr id="206" name="Freeform 53">
              <a:extLst>
                <a:ext uri="{FF2B5EF4-FFF2-40B4-BE49-F238E27FC236}">
                  <a16:creationId xmlns:a16="http://schemas.microsoft.com/office/drawing/2014/main" id="{E5035722-E212-4530-BC79-BD38B5FE8A86}"/>
                </a:ext>
              </a:extLst>
            </p:cNvPr>
            <p:cNvSpPr>
              <a:spLocks/>
            </p:cNvSpPr>
            <p:nvPr/>
          </p:nvSpPr>
          <p:spPr bwMode="auto">
            <a:xfrm>
              <a:off x="6873453" y="2382838"/>
              <a:ext cx="792778" cy="639762"/>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grpFill/>
            <a:ln w="6350">
              <a:solidFill>
                <a:schemeClr val="bg1"/>
              </a:solidFill>
              <a:round/>
              <a:headEnd/>
              <a:tailEnd/>
            </a:ln>
          </p:spPr>
          <p:txBody>
            <a:bodyPr/>
            <a:lstStyle/>
            <a:p>
              <a:pPr>
                <a:defRPr/>
              </a:pPr>
              <a:endParaRPr lang="en-GB" dirty="0"/>
            </a:p>
          </p:txBody>
        </p:sp>
        <p:sp>
          <p:nvSpPr>
            <p:cNvPr id="207" name="Freeform 54">
              <a:extLst>
                <a:ext uri="{FF2B5EF4-FFF2-40B4-BE49-F238E27FC236}">
                  <a16:creationId xmlns:a16="http://schemas.microsoft.com/office/drawing/2014/main" id="{B43A4CFA-915A-412E-8F4C-8C261319FBB3}"/>
                </a:ext>
              </a:extLst>
            </p:cNvPr>
            <p:cNvSpPr>
              <a:spLocks/>
            </p:cNvSpPr>
            <p:nvPr/>
          </p:nvSpPr>
          <p:spPr bwMode="auto">
            <a:xfrm>
              <a:off x="7647315" y="2919413"/>
              <a:ext cx="230439" cy="13811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grpFill/>
            <a:ln w="6350">
              <a:solidFill>
                <a:schemeClr val="bg1"/>
              </a:solidFill>
              <a:round/>
              <a:headEnd/>
              <a:tailEnd/>
            </a:ln>
          </p:spPr>
          <p:txBody>
            <a:bodyPr/>
            <a:lstStyle/>
            <a:p>
              <a:pPr>
                <a:defRPr/>
              </a:pPr>
              <a:endParaRPr lang="en-GB" dirty="0"/>
            </a:p>
          </p:txBody>
        </p:sp>
        <p:sp>
          <p:nvSpPr>
            <p:cNvPr id="208" name="Freeform 55">
              <a:extLst>
                <a:ext uri="{FF2B5EF4-FFF2-40B4-BE49-F238E27FC236}">
                  <a16:creationId xmlns:a16="http://schemas.microsoft.com/office/drawing/2014/main" id="{5BB6BF2B-B2E3-4E1A-A177-7BFDD8DE8A61}"/>
                </a:ext>
              </a:extLst>
            </p:cNvPr>
            <p:cNvSpPr>
              <a:spLocks/>
            </p:cNvSpPr>
            <p:nvPr/>
          </p:nvSpPr>
          <p:spPr bwMode="auto">
            <a:xfrm>
              <a:off x="7535534" y="3517899"/>
              <a:ext cx="63629" cy="10953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grpFill/>
            <a:ln w="6350">
              <a:solidFill>
                <a:schemeClr val="bg1"/>
              </a:solidFill>
              <a:round/>
              <a:headEnd/>
              <a:tailEnd/>
            </a:ln>
          </p:spPr>
          <p:txBody>
            <a:bodyPr/>
            <a:lstStyle/>
            <a:p>
              <a:pPr>
                <a:defRPr/>
              </a:pPr>
              <a:endParaRPr lang="en-GB" dirty="0"/>
            </a:p>
          </p:txBody>
        </p:sp>
        <p:sp>
          <p:nvSpPr>
            <p:cNvPr id="209" name="Freeform 5">
              <a:extLst>
                <a:ext uri="{FF2B5EF4-FFF2-40B4-BE49-F238E27FC236}">
                  <a16:creationId xmlns:a16="http://schemas.microsoft.com/office/drawing/2014/main" id="{AE206962-0120-4842-AADE-E8E5242CE6EC}"/>
                </a:ext>
              </a:extLst>
            </p:cNvPr>
            <p:cNvSpPr>
              <a:spLocks/>
            </p:cNvSpPr>
            <p:nvPr/>
          </p:nvSpPr>
          <p:spPr bwMode="auto">
            <a:xfrm>
              <a:off x="3699626" y="4129088"/>
              <a:ext cx="1745489" cy="1604962"/>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grpFill/>
            <a:ln w="6350">
              <a:solidFill>
                <a:schemeClr val="bg1"/>
              </a:solidFill>
              <a:round/>
              <a:headEnd/>
              <a:tailEnd/>
            </a:ln>
          </p:spPr>
          <p:txBody>
            <a:bodyPr/>
            <a:lstStyle/>
            <a:p>
              <a:pPr>
                <a:defRPr/>
              </a:pPr>
              <a:endParaRPr lang="en-GB" dirty="0"/>
            </a:p>
          </p:txBody>
        </p:sp>
      </p:grpSp>
      <p:grpSp>
        <p:nvGrpSpPr>
          <p:cNvPr id="226" name="Group 225">
            <a:extLst>
              <a:ext uri="{FF2B5EF4-FFF2-40B4-BE49-F238E27FC236}">
                <a16:creationId xmlns:a16="http://schemas.microsoft.com/office/drawing/2014/main" id="{8CDA9B25-34DD-4B90-9E41-F3546A5716EF}"/>
              </a:ext>
            </a:extLst>
          </p:cNvPr>
          <p:cNvGrpSpPr/>
          <p:nvPr/>
        </p:nvGrpSpPr>
        <p:grpSpPr>
          <a:xfrm>
            <a:off x="6722301" y="1731806"/>
            <a:ext cx="447675" cy="447675"/>
            <a:chOff x="5862638" y="2414588"/>
            <a:chExt cx="447675" cy="447675"/>
          </a:xfrm>
        </p:grpSpPr>
        <p:sp>
          <p:nvSpPr>
            <p:cNvPr id="227" name="Oval 226">
              <a:extLst>
                <a:ext uri="{FF2B5EF4-FFF2-40B4-BE49-F238E27FC236}">
                  <a16:creationId xmlns:a16="http://schemas.microsoft.com/office/drawing/2014/main" id="{5E4E346D-E21F-48A9-BCE4-17424D3FAE3F}"/>
                </a:ext>
              </a:extLst>
            </p:cNvPr>
            <p:cNvSpPr/>
            <p:nvPr/>
          </p:nvSpPr>
          <p:spPr>
            <a:xfrm>
              <a:off x="5862638" y="2414588"/>
              <a:ext cx="447675" cy="447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rIns="182880" rtlCol="0" anchor="ctr"/>
            <a:lstStyle/>
            <a:p>
              <a:endParaRPr lang="en-PH" sz="2400" b="1"/>
            </a:p>
          </p:txBody>
        </p:sp>
        <p:pic>
          <p:nvPicPr>
            <p:cNvPr id="228" name="Graphic 227">
              <a:extLst>
                <a:ext uri="{FF2B5EF4-FFF2-40B4-BE49-F238E27FC236}">
                  <a16:creationId xmlns:a16="http://schemas.microsoft.com/office/drawing/2014/main" id="{396C2B2D-6F58-4475-BBCB-2A475B922A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4075" y="2486025"/>
              <a:ext cx="304800" cy="304800"/>
            </a:xfrm>
            <a:prstGeom prst="rect">
              <a:avLst/>
            </a:prstGeom>
          </p:spPr>
        </p:pic>
      </p:grpSp>
      <p:grpSp>
        <p:nvGrpSpPr>
          <p:cNvPr id="229" name="Group 228">
            <a:extLst>
              <a:ext uri="{FF2B5EF4-FFF2-40B4-BE49-F238E27FC236}">
                <a16:creationId xmlns:a16="http://schemas.microsoft.com/office/drawing/2014/main" id="{94B0738D-450F-40D8-AC5A-80153792480C}"/>
              </a:ext>
            </a:extLst>
          </p:cNvPr>
          <p:cNvGrpSpPr/>
          <p:nvPr/>
        </p:nvGrpSpPr>
        <p:grpSpPr>
          <a:xfrm>
            <a:off x="6109898" y="3004897"/>
            <a:ext cx="447675" cy="447675"/>
            <a:chOff x="5862638" y="2414588"/>
            <a:chExt cx="447675" cy="447675"/>
          </a:xfrm>
        </p:grpSpPr>
        <p:sp>
          <p:nvSpPr>
            <p:cNvPr id="230" name="Oval 229">
              <a:extLst>
                <a:ext uri="{FF2B5EF4-FFF2-40B4-BE49-F238E27FC236}">
                  <a16:creationId xmlns:a16="http://schemas.microsoft.com/office/drawing/2014/main" id="{D6F4E880-0C3F-4685-AE86-CFA07B2BBA9C}"/>
                </a:ext>
              </a:extLst>
            </p:cNvPr>
            <p:cNvSpPr/>
            <p:nvPr/>
          </p:nvSpPr>
          <p:spPr>
            <a:xfrm>
              <a:off x="5862638" y="2414588"/>
              <a:ext cx="447675" cy="447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rIns="182880" rtlCol="0" anchor="ctr"/>
            <a:lstStyle/>
            <a:p>
              <a:endParaRPr lang="en-PH" sz="2400" b="1"/>
            </a:p>
          </p:txBody>
        </p:sp>
        <p:pic>
          <p:nvPicPr>
            <p:cNvPr id="231" name="Graphic 230">
              <a:extLst>
                <a:ext uri="{FF2B5EF4-FFF2-40B4-BE49-F238E27FC236}">
                  <a16:creationId xmlns:a16="http://schemas.microsoft.com/office/drawing/2014/main" id="{8971292B-E4A6-49BA-B6C9-A9115B8A2B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4075" y="2486025"/>
              <a:ext cx="304800" cy="304800"/>
            </a:xfrm>
            <a:prstGeom prst="rect">
              <a:avLst/>
            </a:prstGeom>
          </p:spPr>
        </p:pic>
      </p:grpSp>
      <p:grpSp>
        <p:nvGrpSpPr>
          <p:cNvPr id="232" name="Group 231">
            <a:extLst>
              <a:ext uri="{FF2B5EF4-FFF2-40B4-BE49-F238E27FC236}">
                <a16:creationId xmlns:a16="http://schemas.microsoft.com/office/drawing/2014/main" id="{C7A377A9-7AE8-4EDF-9695-C9B900DFA8E9}"/>
              </a:ext>
            </a:extLst>
          </p:cNvPr>
          <p:cNvGrpSpPr/>
          <p:nvPr/>
        </p:nvGrpSpPr>
        <p:grpSpPr>
          <a:xfrm>
            <a:off x="10027483" y="4134971"/>
            <a:ext cx="447675" cy="447675"/>
            <a:chOff x="5862638" y="2414588"/>
            <a:chExt cx="447675" cy="447675"/>
          </a:xfrm>
        </p:grpSpPr>
        <p:sp>
          <p:nvSpPr>
            <p:cNvPr id="233" name="Oval 232">
              <a:extLst>
                <a:ext uri="{FF2B5EF4-FFF2-40B4-BE49-F238E27FC236}">
                  <a16:creationId xmlns:a16="http://schemas.microsoft.com/office/drawing/2014/main" id="{2349DE15-9FDA-4684-A573-B980B2C01728}"/>
                </a:ext>
              </a:extLst>
            </p:cNvPr>
            <p:cNvSpPr/>
            <p:nvPr/>
          </p:nvSpPr>
          <p:spPr>
            <a:xfrm>
              <a:off x="5862638" y="2414588"/>
              <a:ext cx="447675" cy="447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rIns="182880" rtlCol="0" anchor="ctr"/>
            <a:lstStyle/>
            <a:p>
              <a:endParaRPr lang="en-PH" sz="2400" b="1"/>
            </a:p>
          </p:txBody>
        </p:sp>
        <p:pic>
          <p:nvPicPr>
            <p:cNvPr id="234" name="Graphic 233">
              <a:extLst>
                <a:ext uri="{FF2B5EF4-FFF2-40B4-BE49-F238E27FC236}">
                  <a16:creationId xmlns:a16="http://schemas.microsoft.com/office/drawing/2014/main" id="{0F0F466C-829B-481F-94CE-8CB21D54D7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4075" y="2486025"/>
              <a:ext cx="304800" cy="304800"/>
            </a:xfrm>
            <a:prstGeom prst="rect">
              <a:avLst/>
            </a:prstGeom>
          </p:spPr>
        </p:pic>
      </p:grpSp>
      <p:grpSp>
        <p:nvGrpSpPr>
          <p:cNvPr id="235" name="Group 234">
            <a:extLst>
              <a:ext uri="{FF2B5EF4-FFF2-40B4-BE49-F238E27FC236}">
                <a16:creationId xmlns:a16="http://schemas.microsoft.com/office/drawing/2014/main" id="{79F563F4-B195-44B8-9AC7-74A3D0A43363}"/>
              </a:ext>
            </a:extLst>
          </p:cNvPr>
          <p:cNvGrpSpPr/>
          <p:nvPr/>
        </p:nvGrpSpPr>
        <p:grpSpPr>
          <a:xfrm>
            <a:off x="9163699" y="3146784"/>
            <a:ext cx="447675" cy="447675"/>
            <a:chOff x="5862638" y="2414588"/>
            <a:chExt cx="447675" cy="447675"/>
          </a:xfrm>
        </p:grpSpPr>
        <p:sp>
          <p:nvSpPr>
            <p:cNvPr id="236" name="Oval 235">
              <a:extLst>
                <a:ext uri="{FF2B5EF4-FFF2-40B4-BE49-F238E27FC236}">
                  <a16:creationId xmlns:a16="http://schemas.microsoft.com/office/drawing/2014/main" id="{1BB4CAE8-0669-4C0A-8AF3-9CAFBB1DC323}"/>
                </a:ext>
              </a:extLst>
            </p:cNvPr>
            <p:cNvSpPr/>
            <p:nvPr/>
          </p:nvSpPr>
          <p:spPr>
            <a:xfrm>
              <a:off x="5862638" y="2414588"/>
              <a:ext cx="447675" cy="447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rIns="182880" rtlCol="0" anchor="ctr"/>
            <a:lstStyle/>
            <a:p>
              <a:endParaRPr lang="en-PH" sz="2400" b="1"/>
            </a:p>
          </p:txBody>
        </p:sp>
        <p:pic>
          <p:nvPicPr>
            <p:cNvPr id="237" name="Graphic 236">
              <a:extLst>
                <a:ext uri="{FF2B5EF4-FFF2-40B4-BE49-F238E27FC236}">
                  <a16:creationId xmlns:a16="http://schemas.microsoft.com/office/drawing/2014/main" id="{05F545C4-F2AC-451C-A32F-4FA3192931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4075" y="2486025"/>
              <a:ext cx="304800" cy="304800"/>
            </a:xfrm>
            <a:prstGeom prst="rect">
              <a:avLst/>
            </a:prstGeom>
          </p:spPr>
        </p:pic>
      </p:grpSp>
      <p:grpSp>
        <p:nvGrpSpPr>
          <p:cNvPr id="238" name="Group 237">
            <a:extLst>
              <a:ext uri="{FF2B5EF4-FFF2-40B4-BE49-F238E27FC236}">
                <a16:creationId xmlns:a16="http://schemas.microsoft.com/office/drawing/2014/main" id="{A71BA5E0-2835-4AD8-B185-60D2B6EFB9C9}"/>
              </a:ext>
            </a:extLst>
          </p:cNvPr>
          <p:cNvGrpSpPr/>
          <p:nvPr/>
        </p:nvGrpSpPr>
        <p:grpSpPr>
          <a:xfrm>
            <a:off x="10322938" y="1775457"/>
            <a:ext cx="447675" cy="447675"/>
            <a:chOff x="5862638" y="2414588"/>
            <a:chExt cx="447675" cy="447675"/>
          </a:xfrm>
        </p:grpSpPr>
        <p:sp>
          <p:nvSpPr>
            <p:cNvPr id="239" name="Oval 238">
              <a:extLst>
                <a:ext uri="{FF2B5EF4-FFF2-40B4-BE49-F238E27FC236}">
                  <a16:creationId xmlns:a16="http://schemas.microsoft.com/office/drawing/2014/main" id="{1B493576-EB61-445E-BDB8-0C0FC7AAEA99}"/>
                </a:ext>
              </a:extLst>
            </p:cNvPr>
            <p:cNvSpPr/>
            <p:nvPr/>
          </p:nvSpPr>
          <p:spPr>
            <a:xfrm>
              <a:off x="5862638" y="2414588"/>
              <a:ext cx="447675" cy="447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rIns="182880" rtlCol="0" anchor="ctr"/>
            <a:lstStyle/>
            <a:p>
              <a:endParaRPr lang="en-PH" sz="2400" b="1"/>
            </a:p>
          </p:txBody>
        </p:sp>
        <p:pic>
          <p:nvPicPr>
            <p:cNvPr id="240" name="Graphic 239">
              <a:extLst>
                <a:ext uri="{FF2B5EF4-FFF2-40B4-BE49-F238E27FC236}">
                  <a16:creationId xmlns:a16="http://schemas.microsoft.com/office/drawing/2014/main" id="{D343C422-2BB2-477B-A0A8-F4828B4A83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4075" y="2486025"/>
              <a:ext cx="304800" cy="304800"/>
            </a:xfrm>
            <a:prstGeom prst="rect">
              <a:avLst/>
            </a:prstGeom>
          </p:spPr>
        </p:pic>
      </p:grpSp>
      <p:grpSp>
        <p:nvGrpSpPr>
          <p:cNvPr id="241" name="Group 240">
            <a:extLst>
              <a:ext uri="{FF2B5EF4-FFF2-40B4-BE49-F238E27FC236}">
                <a16:creationId xmlns:a16="http://schemas.microsoft.com/office/drawing/2014/main" id="{CCB02BCD-DDCD-46AE-BFBC-A817FD547B06}"/>
              </a:ext>
            </a:extLst>
          </p:cNvPr>
          <p:cNvGrpSpPr/>
          <p:nvPr/>
        </p:nvGrpSpPr>
        <p:grpSpPr>
          <a:xfrm>
            <a:off x="8232383" y="1942191"/>
            <a:ext cx="447675" cy="447675"/>
            <a:chOff x="7319963" y="1629683"/>
            <a:chExt cx="447675" cy="447675"/>
          </a:xfrm>
        </p:grpSpPr>
        <p:sp>
          <p:nvSpPr>
            <p:cNvPr id="242" name="Oval 241">
              <a:extLst>
                <a:ext uri="{FF2B5EF4-FFF2-40B4-BE49-F238E27FC236}">
                  <a16:creationId xmlns:a16="http://schemas.microsoft.com/office/drawing/2014/main" id="{4A02D80D-39EC-4279-9CD1-2E0567C82E88}"/>
                </a:ext>
              </a:extLst>
            </p:cNvPr>
            <p:cNvSpPr/>
            <p:nvPr/>
          </p:nvSpPr>
          <p:spPr>
            <a:xfrm>
              <a:off x="7319963" y="1629683"/>
              <a:ext cx="447675" cy="447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43" name="Graphic 242">
              <a:extLst>
                <a:ext uri="{FF2B5EF4-FFF2-40B4-BE49-F238E27FC236}">
                  <a16:creationId xmlns:a16="http://schemas.microsoft.com/office/drawing/2014/main" id="{B84884C8-4E0F-4C43-A731-F50AD0F739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38255" y="1704976"/>
              <a:ext cx="211090" cy="297090"/>
            </a:xfrm>
            <a:prstGeom prst="rect">
              <a:avLst/>
            </a:prstGeom>
          </p:spPr>
        </p:pic>
      </p:grpSp>
      <p:sp>
        <p:nvSpPr>
          <p:cNvPr id="244" name="TextBox 40">
            <a:extLst>
              <a:ext uri="{FF2B5EF4-FFF2-40B4-BE49-F238E27FC236}">
                <a16:creationId xmlns:a16="http://schemas.microsoft.com/office/drawing/2014/main" id="{C7F352A3-66AF-4987-B6C3-3FDCB1FD8B46}"/>
              </a:ext>
            </a:extLst>
          </p:cNvPr>
          <p:cNvSpPr txBox="1"/>
          <p:nvPr/>
        </p:nvSpPr>
        <p:spPr>
          <a:xfrm>
            <a:off x="7498282" y="2470556"/>
            <a:ext cx="1915876" cy="400110"/>
          </a:xfrm>
          <a:prstGeom prst="rect">
            <a:avLst/>
          </a:prstGeom>
          <a:noFill/>
        </p:spPr>
        <p:txBody>
          <a:bodyPr wrap="square" lIns="0" rIns="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en-US" sz="2000" b="1" i="0" u="none" strike="noStrike" baseline="0" dirty="0">
                <a:latin typeface="Arial" panose="020B0604020202020204" pitchFamily="34" charset="0"/>
                <a:ea typeface="+mn-ea"/>
                <a:cs typeface="Arial" panose="020B0604020202020204" pitchFamily="34" charset="0"/>
              </a:rPr>
              <a:t>You’re here</a:t>
            </a:r>
          </a:p>
        </p:txBody>
      </p:sp>
      <p:grpSp>
        <p:nvGrpSpPr>
          <p:cNvPr id="110" name="Hamburger">
            <a:extLst>
              <a:ext uri="{FF2B5EF4-FFF2-40B4-BE49-F238E27FC236}">
                <a16:creationId xmlns:a16="http://schemas.microsoft.com/office/drawing/2014/main" id="{B4C10E64-6F3F-41F3-9ACE-BEA15C407B4C}"/>
              </a:ext>
            </a:extLst>
          </p:cNvPr>
          <p:cNvGrpSpPr/>
          <p:nvPr/>
        </p:nvGrpSpPr>
        <p:grpSpPr>
          <a:xfrm>
            <a:off x="-1" y="-1"/>
            <a:ext cx="304797" cy="304797"/>
            <a:chOff x="-1" y="-1"/>
            <a:chExt cx="304797" cy="304797"/>
          </a:xfrm>
        </p:grpSpPr>
        <p:sp>
          <p:nvSpPr>
            <p:cNvPr id="111" name="Rectangle 110">
              <a:extLst>
                <a:ext uri="{FF2B5EF4-FFF2-40B4-BE49-F238E27FC236}">
                  <a16:creationId xmlns:a16="http://schemas.microsoft.com/office/drawing/2014/main" id="{6F3B0DCC-6C9A-4B7E-B779-4AAAC0B8CCE7}"/>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E21F52A5-0E86-4DC8-975D-498F8003DDFB}"/>
                </a:ext>
              </a:extLst>
            </p:cNvPr>
            <p:cNvGrpSpPr/>
            <p:nvPr userDrawn="1"/>
          </p:nvGrpSpPr>
          <p:grpSpPr>
            <a:xfrm>
              <a:off x="88317" y="103148"/>
              <a:ext cx="128160" cy="98498"/>
              <a:chOff x="88317" y="99577"/>
              <a:chExt cx="128160" cy="98498"/>
            </a:xfrm>
          </p:grpSpPr>
          <p:cxnSp>
            <p:nvCxnSpPr>
              <p:cNvPr id="113" name="Straight Connector 112">
                <a:extLst>
                  <a:ext uri="{FF2B5EF4-FFF2-40B4-BE49-F238E27FC236}">
                    <a16:creationId xmlns:a16="http://schemas.microsoft.com/office/drawing/2014/main" id="{91FAEB06-5286-4A52-A128-7CEE90304524}"/>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89A70F8-9BA9-47BC-BC4C-EE6552CAB991}"/>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E14256C-AE1B-4AFC-9245-22000934542F}"/>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5" name="Group 124">
            <a:extLst>
              <a:ext uri="{FF2B5EF4-FFF2-40B4-BE49-F238E27FC236}">
                <a16:creationId xmlns:a16="http://schemas.microsoft.com/office/drawing/2014/main" id="{6132EF75-4C40-49B5-976E-14E1CF72CC97}"/>
              </a:ext>
            </a:extLst>
          </p:cNvPr>
          <p:cNvGrpSpPr/>
          <p:nvPr/>
        </p:nvGrpSpPr>
        <p:grpSpPr>
          <a:xfrm>
            <a:off x="-4750182" y="304794"/>
            <a:ext cx="4248150" cy="6553205"/>
            <a:chOff x="-4750182" y="304794"/>
            <a:chExt cx="4248150" cy="6553205"/>
          </a:xfrm>
        </p:grpSpPr>
        <p:grpSp>
          <p:nvGrpSpPr>
            <p:cNvPr id="126" name="Group 125">
              <a:extLst>
                <a:ext uri="{FF2B5EF4-FFF2-40B4-BE49-F238E27FC236}">
                  <a16:creationId xmlns:a16="http://schemas.microsoft.com/office/drawing/2014/main" id="{11DCA599-A35A-4A2D-8EEC-A1867311FAD2}"/>
                </a:ext>
              </a:extLst>
            </p:cNvPr>
            <p:cNvGrpSpPr/>
            <p:nvPr/>
          </p:nvGrpSpPr>
          <p:grpSpPr>
            <a:xfrm>
              <a:off x="-4750182" y="304794"/>
              <a:ext cx="4248150" cy="6553205"/>
              <a:chOff x="0" y="304794"/>
              <a:chExt cx="4248150" cy="6553205"/>
            </a:xfrm>
          </p:grpSpPr>
          <p:sp>
            <p:nvSpPr>
              <p:cNvPr id="136" name="Rectangle: Single Corner Rounded 135">
                <a:extLst>
                  <a:ext uri="{FF2B5EF4-FFF2-40B4-BE49-F238E27FC236}">
                    <a16:creationId xmlns:a16="http://schemas.microsoft.com/office/drawing/2014/main" id="{48D60993-8F3A-4FF1-8159-EF6DB22D2885}"/>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F9177756-0432-4C70-AC6F-64455B10A327}"/>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7" name="Straight Connector 126">
              <a:extLst>
                <a:ext uri="{FF2B5EF4-FFF2-40B4-BE49-F238E27FC236}">
                  <a16:creationId xmlns:a16="http://schemas.microsoft.com/office/drawing/2014/main" id="{8F73189D-05D5-4A0E-86FE-B7D25F3E68F5}"/>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849F569C-4E52-438E-A49F-D69452654E49}"/>
                </a:ext>
              </a:extLst>
            </p:cNvPr>
            <p:cNvGrpSpPr/>
            <p:nvPr/>
          </p:nvGrpSpPr>
          <p:grpSpPr>
            <a:xfrm>
              <a:off x="-4431269" y="746687"/>
              <a:ext cx="2152889" cy="289561"/>
              <a:chOff x="-4431269" y="644179"/>
              <a:chExt cx="2152889" cy="289561"/>
            </a:xfrm>
          </p:grpSpPr>
          <p:sp>
            <p:nvSpPr>
              <p:cNvPr id="132" name="TextBox 131">
                <a:hlinkClick r:id="rId12" action="ppaction://hlinksldjump"/>
                <a:extLst>
                  <a:ext uri="{FF2B5EF4-FFF2-40B4-BE49-F238E27FC236}">
                    <a16:creationId xmlns:a16="http://schemas.microsoft.com/office/drawing/2014/main" id="{3AD300B3-71AD-499C-A1E8-B9990FB928CE}"/>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133" name="Group 132">
                <a:extLst>
                  <a:ext uri="{FF2B5EF4-FFF2-40B4-BE49-F238E27FC236}">
                    <a16:creationId xmlns:a16="http://schemas.microsoft.com/office/drawing/2014/main" id="{E7461E40-A6EB-4ACE-BD98-4E38A68C8567}"/>
                  </a:ext>
                </a:extLst>
              </p:cNvPr>
              <p:cNvGrpSpPr/>
              <p:nvPr/>
            </p:nvGrpSpPr>
            <p:grpSpPr>
              <a:xfrm>
                <a:off x="-4431269" y="644179"/>
                <a:ext cx="289560" cy="289560"/>
                <a:chOff x="-4431269" y="644179"/>
                <a:chExt cx="289560" cy="289560"/>
              </a:xfrm>
            </p:grpSpPr>
            <p:sp>
              <p:nvSpPr>
                <p:cNvPr id="134" name="Oval 133">
                  <a:hlinkClick r:id="rId12" action="ppaction://hlinksldjump"/>
                  <a:extLst>
                    <a:ext uri="{FF2B5EF4-FFF2-40B4-BE49-F238E27FC236}">
                      <a16:creationId xmlns:a16="http://schemas.microsoft.com/office/drawing/2014/main" id="{B30B0C70-7937-47D9-9227-57D85196FF9B}"/>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135" name="Graphic 134">
                  <a:extLst>
                    <a:ext uri="{FF2B5EF4-FFF2-40B4-BE49-F238E27FC236}">
                      <a16:creationId xmlns:a16="http://schemas.microsoft.com/office/drawing/2014/main" id="{2EE98062-8273-4208-A023-C63916C8AA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66291" y="703434"/>
                  <a:ext cx="156762" cy="156762"/>
                </a:xfrm>
                <a:prstGeom prst="rect">
                  <a:avLst/>
                </a:prstGeom>
              </p:spPr>
            </p:pic>
          </p:grpSp>
        </p:grpSp>
      </p:grpSp>
      <p:graphicFrame>
        <p:nvGraphicFramePr>
          <p:cNvPr id="117" name="Table 116">
            <a:extLst>
              <a:ext uri="{FF2B5EF4-FFF2-40B4-BE49-F238E27FC236}">
                <a16:creationId xmlns:a16="http://schemas.microsoft.com/office/drawing/2014/main" id="{F9227885-20C7-4A70-8957-48B580A290ED}"/>
              </a:ext>
            </a:extLst>
          </p:cNvPr>
          <p:cNvGraphicFramePr>
            <a:graphicFrameLocks noGrp="1"/>
          </p:cNvGraphicFramePr>
          <p:nvPr>
            <p:extLst>
              <p:ext uri="{D42A27DB-BD31-4B8C-83A1-F6EECF244321}">
                <p14:modId xmlns:p14="http://schemas.microsoft.com/office/powerpoint/2010/main" val="2087661159"/>
              </p:ext>
            </p:extLst>
          </p:nvPr>
        </p:nvGraphicFramePr>
        <p:xfrm>
          <a:off x="-4440625" y="1148843"/>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US" sz="1100">
                          <a:solidFill>
                            <a:schemeClr val="bg1"/>
                          </a:solidFill>
                          <a:hlinkClick r:id="rId15"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100">
                          <a:solidFill>
                            <a:schemeClr val="bg1"/>
                          </a:solidFill>
                          <a:hlinkClick r:id="rId16"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100">
                          <a:solidFill>
                            <a:schemeClr val="bg1"/>
                          </a:solidFill>
                          <a:hlinkClick r:id="rId17"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100">
                          <a:solidFill>
                            <a:schemeClr val="bg1"/>
                          </a:solidFill>
                          <a:hlinkClick r:id="rId18"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100">
                          <a:solidFill>
                            <a:schemeClr val="bg1"/>
                          </a:solidFill>
                          <a:hlinkClick r:id="rId19"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lang="en-US" sz="1100">
                          <a:solidFill>
                            <a:schemeClr val="bg1"/>
                          </a:solidFill>
                          <a:hlinkClick r:id="rId20"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r>
                        <a:rPr lang="en-US" sz="1100">
                          <a:solidFill>
                            <a:schemeClr val="bg1"/>
                          </a:solidFill>
                          <a:hlinkClick r:id="rId21"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US" sz="1100">
                          <a:solidFill>
                            <a:schemeClr val="bg1"/>
                          </a:solidFill>
                          <a:hlinkClick r:id="rId22"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r>
                        <a:rPr lang="en-US" sz="1100">
                          <a:solidFill>
                            <a:schemeClr val="bg1"/>
                          </a:solidFill>
                          <a:hlinkClick r:id="rId23"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16" name="Rectangle 7, chunk 2">
            <a:extLst>
              <a:ext uri="{FF2B5EF4-FFF2-40B4-BE49-F238E27FC236}">
                <a16:creationId xmlns:a16="http://schemas.microsoft.com/office/drawing/2014/main" id="{2CC3159F-02A3-3C92-144D-77FB2A818DD4}"/>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4"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12739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nodeType="withEffect">
                                  <p:stCondLst>
                                    <p:cond delay="0"/>
                                  </p:stCondLst>
                                  <p:childTnLst>
                                    <p:animMotion origin="layout" path="M -1.04167E-6 -3.7037E-6 L 0.03203 -3.7037E-6 " pathEditMode="relative" rAng="0" ptsTypes="AA">
                                      <p:cBhvr>
                                        <p:cTn id="9" dur="1000" spd="-100000" fill="hold"/>
                                        <p:tgtEl>
                                          <p:spTgt spid="8"/>
                                        </p:tgtEl>
                                        <p:attrNameLst>
                                          <p:attrName>ppt_x</p:attrName>
                                          <p:attrName>ppt_y</p:attrName>
                                        </p:attrNameLst>
                                      </p:cBhvr>
                                      <p:rCtr x="1602" y="0"/>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500"/>
                                        <p:tgtEl>
                                          <p:spTgt spid="1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41"/>
                                        </p:tgtEl>
                                        <p:attrNameLst>
                                          <p:attrName>style.visibility</p:attrName>
                                        </p:attrNameLst>
                                      </p:cBhvr>
                                      <p:to>
                                        <p:strVal val="visible"/>
                                      </p:to>
                                    </p:set>
                                    <p:anim calcmode="lin" valueType="num">
                                      <p:cBhvr>
                                        <p:cTn id="19" dur="500" fill="hold"/>
                                        <p:tgtEl>
                                          <p:spTgt spid="241"/>
                                        </p:tgtEl>
                                        <p:attrNameLst>
                                          <p:attrName>ppt_w</p:attrName>
                                        </p:attrNameLst>
                                      </p:cBhvr>
                                      <p:tavLst>
                                        <p:tav tm="0">
                                          <p:val>
                                            <p:fltVal val="0"/>
                                          </p:val>
                                        </p:tav>
                                        <p:tav tm="100000">
                                          <p:val>
                                            <p:strVal val="#ppt_w"/>
                                          </p:val>
                                        </p:tav>
                                      </p:tavLst>
                                    </p:anim>
                                    <p:anim calcmode="lin" valueType="num">
                                      <p:cBhvr>
                                        <p:cTn id="20" dur="500" fill="hold"/>
                                        <p:tgtEl>
                                          <p:spTgt spid="241"/>
                                        </p:tgtEl>
                                        <p:attrNameLst>
                                          <p:attrName>ppt_h</p:attrName>
                                        </p:attrNameLst>
                                      </p:cBhvr>
                                      <p:tavLst>
                                        <p:tav tm="0">
                                          <p:val>
                                            <p:fltVal val="0"/>
                                          </p:val>
                                        </p:tav>
                                        <p:tav tm="100000">
                                          <p:val>
                                            <p:strVal val="#ppt_h"/>
                                          </p:val>
                                        </p:tav>
                                      </p:tavLst>
                                    </p:anim>
                                    <p:animEffect transition="in" filter="fade">
                                      <p:cBhvr>
                                        <p:cTn id="21" dur="500"/>
                                        <p:tgtEl>
                                          <p:spTgt spid="241"/>
                                        </p:tgtEl>
                                      </p:cBhvr>
                                    </p:animEffect>
                                  </p:childTnLst>
                                </p:cTn>
                              </p:par>
                              <p:par>
                                <p:cTn id="22" presetID="10" presetClass="entr" presetSubtype="0" fill="hold" nodeType="withEffect">
                                  <p:stCondLst>
                                    <p:cond delay="0"/>
                                  </p:stCondLst>
                                  <p:childTnLst>
                                    <p:set>
                                      <p:cBhvr>
                                        <p:cTn id="23" dur="1" fill="hold">
                                          <p:stCondLst>
                                            <p:cond delay="0"/>
                                          </p:stCondLst>
                                        </p:cTn>
                                        <p:tgtEl>
                                          <p:spTgt spid="244">
                                            <p:txEl>
                                              <p:pRg st="0" end="0"/>
                                            </p:txEl>
                                          </p:spTgt>
                                        </p:tgtEl>
                                        <p:attrNameLst>
                                          <p:attrName>style.visibility</p:attrName>
                                        </p:attrNameLst>
                                      </p:cBhvr>
                                      <p:to>
                                        <p:strVal val="visible"/>
                                      </p:to>
                                    </p:set>
                                    <p:animEffect transition="in" filter="fade">
                                      <p:cBhvr>
                                        <p:cTn id="24" dur="500"/>
                                        <p:tgtEl>
                                          <p:spTgt spid="244">
                                            <p:txEl>
                                              <p:pRg st="0" end="0"/>
                                            </p:txEl>
                                          </p:spTgt>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226"/>
                                        </p:tgtEl>
                                        <p:attrNameLst>
                                          <p:attrName>style.visibility</p:attrName>
                                        </p:attrNameLst>
                                      </p:cBhvr>
                                      <p:to>
                                        <p:strVal val="visible"/>
                                      </p:to>
                                    </p:set>
                                    <p:anim calcmode="lin" valueType="num">
                                      <p:cBhvr>
                                        <p:cTn id="28" dur="500" fill="hold"/>
                                        <p:tgtEl>
                                          <p:spTgt spid="226"/>
                                        </p:tgtEl>
                                        <p:attrNameLst>
                                          <p:attrName>ppt_w</p:attrName>
                                        </p:attrNameLst>
                                      </p:cBhvr>
                                      <p:tavLst>
                                        <p:tav tm="0">
                                          <p:val>
                                            <p:fltVal val="0"/>
                                          </p:val>
                                        </p:tav>
                                        <p:tav tm="100000">
                                          <p:val>
                                            <p:strVal val="#ppt_w"/>
                                          </p:val>
                                        </p:tav>
                                      </p:tavLst>
                                    </p:anim>
                                    <p:anim calcmode="lin" valueType="num">
                                      <p:cBhvr>
                                        <p:cTn id="29" dur="500" fill="hold"/>
                                        <p:tgtEl>
                                          <p:spTgt spid="226"/>
                                        </p:tgtEl>
                                        <p:attrNameLst>
                                          <p:attrName>ppt_h</p:attrName>
                                        </p:attrNameLst>
                                      </p:cBhvr>
                                      <p:tavLst>
                                        <p:tav tm="0">
                                          <p:val>
                                            <p:fltVal val="0"/>
                                          </p:val>
                                        </p:tav>
                                        <p:tav tm="100000">
                                          <p:val>
                                            <p:strVal val="#ppt_h"/>
                                          </p:val>
                                        </p:tav>
                                      </p:tavLst>
                                    </p:anim>
                                    <p:animEffect transition="in" filter="fade">
                                      <p:cBhvr>
                                        <p:cTn id="30" dur="500"/>
                                        <p:tgtEl>
                                          <p:spTgt spid="226"/>
                                        </p:tgtEl>
                                      </p:cBhvr>
                                    </p:animEffect>
                                  </p:childTnLst>
                                </p:cTn>
                              </p:par>
                            </p:childTnLst>
                          </p:cTn>
                        </p:par>
                        <p:par>
                          <p:cTn id="31" fill="hold">
                            <p:stCondLst>
                              <p:cond delay="2000"/>
                            </p:stCondLst>
                            <p:childTnLst>
                              <p:par>
                                <p:cTn id="32" presetID="10" presetClass="exit" presetSubtype="0" fill="hold" nodeType="afterEffect">
                                  <p:stCondLst>
                                    <p:cond delay="500"/>
                                  </p:stCondLst>
                                  <p:childTnLst>
                                    <p:animEffect transition="out" filter="fade">
                                      <p:cBhvr>
                                        <p:cTn id="33" dur="500"/>
                                        <p:tgtEl>
                                          <p:spTgt spid="226"/>
                                        </p:tgtEl>
                                      </p:cBhvr>
                                    </p:animEffect>
                                    <p:set>
                                      <p:cBhvr>
                                        <p:cTn id="34" dur="1" fill="hold">
                                          <p:stCondLst>
                                            <p:cond delay="499"/>
                                          </p:stCondLst>
                                        </p:cTn>
                                        <p:tgtEl>
                                          <p:spTgt spid="226"/>
                                        </p:tgtEl>
                                        <p:attrNameLst>
                                          <p:attrName>style.visibility</p:attrName>
                                        </p:attrNameLst>
                                      </p:cBhvr>
                                      <p:to>
                                        <p:strVal val="hidden"/>
                                      </p:to>
                                    </p:se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229"/>
                                        </p:tgtEl>
                                        <p:attrNameLst>
                                          <p:attrName>style.visibility</p:attrName>
                                        </p:attrNameLst>
                                      </p:cBhvr>
                                      <p:to>
                                        <p:strVal val="visible"/>
                                      </p:to>
                                    </p:set>
                                    <p:anim calcmode="lin" valueType="num">
                                      <p:cBhvr>
                                        <p:cTn id="38" dur="500" fill="hold"/>
                                        <p:tgtEl>
                                          <p:spTgt spid="229"/>
                                        </p:tgtEl>
                                        <p:attrNameLst>
                                          <p:attrName>ppt_w</p:attrName>
                                        </p:attrNameLst>
                                      </p:cBhvr>
                                      <p:tavLst>
                                        <p:tav tm="0">
                                          <p:val>
                                            <p:fltVal val="0"/>
                                          </p:val>
                                        </p:tav>
                                        <p:tav tm="100000">
                                          <p:val>
                                            <p:strVal val="#ppt_w"/>
                                          </p:val>
                                        </p:tav>
                                      </p:tavLst>
                                    </p:anim>
                                    <p:anim calcmode="lin" valueType="num">
                                      <p:cBhvr>
                                        <p:cTn id="39" dur="500" fill="hold"/>
                                        <p:tgtEl>
                                          <p:spTgt spid="229"/>
                                        </p:tgtEl>
                                        <p:attrNameLst>
                                          <p:attrName>ppt_h</p:attrName>
                                        </p:attrNameLst>
                                      </p:cBhvr>
                                      <p:tavLst>
                                        <p:tav tm="0">
                                          <p:val>
                                            <p:fltVal val="0"/>
                                          </p:val>
                                        </p:tav>
                                        <p:tav tm="100000">
                                          <p:val>
                                            <p:strVal val="#ppt_h"/>
                                          </p:val>
                                        </p:tav>
                                      </p:tavLst>
                                    </p:anim>
                                    <p:animEffect transition="in" filter="fade">
                                      <p:cBhvr>
                                        <p:cTn id="40" dur="500"/>
                                        <p:tgtEl>
                                          <p:spTgt spid="229"/>
                                        </p:tgtEl>
                                      </p:cBhvr>
                                    </p:animEffect>
                                  </p:childTnLst>
                                </p:cTn>
                              </p:par>
                            </p:childTnLst>
                          </p:cTn>
                        </p:par>
                        <p:par>
                          <p:cTn id="41" fill="hold">
                            <p:stCondLst>
                              <p:cond delay="3500"/>
                            </p:stCondLst>
                            <p:childTnLst>
                              <p:par>
                                <p:cTn id="42" presetID="10" presetClass="exit" presetSubtype="0" fill="hold" nodeType="afterEffect">
                                  <p:stCondLst>
                                    <p:cond delay="500"/>
                                  </p:stCondLst>
                                  <p:childTnLst>
                                    <p:animEffect transition="out" filter="fade">
                                      <p:cBhvr>
                                        <p:cTn id="43" dur="500"/>
                                        <p:tgtEl>
                                          <p:spTgt spid="229"/>
                                        </p:tgtEl>
                                      </p:cBhvr>
                                    </p:animEffect>
                                    <p:set>
                                      <p:cBhvr>
                                        <p:cTn id="44" dur="1" fill="hold">
                                          <p:stCondLst>
                                            <p:cond delay="499"/>
                                          </p:stCondLst>
                                        </p:cTn>
                                        <p:tgtEl>
                                          <p:spTgt spid="229"/>
                                        </p:tgtEl>
                                        <p:attrNameLst>
                                          <p:attrName>style.visibility</p:attrName>
                                        </p:attrNameLst>
                                      </p:cBhvr>
                                      <p:to>
                                        <p:strVal val="hidden"/>
                                      </p:to>
                                    </p:se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5"/>
                                        </p:tgtEl>
                                        <p:attrNameLst>
                                          <p:attrName>style.visibility</p:attrName>
                                        </p:attrNameLst>
                                      </p:cBhvr>
                                      <p:to>
                                        <p:strVal val="visible"/>
                                      </p:to>
                                    </p:set>
                                    <p:anim calcmode="lin" valueType="num">
                                      <p:cBhvr>
                                        <p:cTn id="48" dur="500" fill="hold"/>
                                        <p:tgtEl>
                                          <p:spTgt spid="235"/>
                                        </p:tgtEl>
                                        <p:attrNameLst>
                                          <p:attrName>ppt_w</p:attrName>
                                        </p:attrNameLst>
                                      </p:cBhvr>
                                      <p:tavLst>
                                        <p:tav tm="0">
                                          <p:val>
                                            <p:fltVal val="0"/>
                                          </p:val>
                                        </p:tav>
                                        <p:tav tm="100000">
                                          <p:val>
                                            <p:strVal val="#ppt_w"/>
                                          </p:val>
                                        </p:tav>
                                      </p:tavLst>
                                    </p:anim>
                                    <p:anim calcmode="lin" valueType="num">
                                      <p:cBhvr>
                                        <p:cTn id="49" dur="500" fill="hold"/>
                                        <p:tgtEl>
                                          <p:spTgt spid="235"/>
                                        </p:tgtEl>
                                        <p:attrNameLst>
                                          <p:attrName>ppt_h</p:attrName>
                                        </p:attrNameLst>
                                      </p:cBhvr>
                                      <p:tavLst>
                                        <p:tav tm="0">
                                          <p:val>
                                            <p:fltVal val="0"/>
                                          </p:val>
                                        </p:tav>
                                        <p:tav tm="100000">
                                          <p:val>
                                            <p:strVal val="#ppt_h"/>
                                          </p:val>
                                        </p:tav>
                                      </p:tavLst>
                                    </p:anim>
                                    <p:animEffect transition="in" filter="fade">
                                      <p:cBhvr>
                                        <p:cTn id="50" dur="500"/>
                                        <p:tgtEl>
                                          <p:spTgt spid="235"/>
                                        </p:tgtEl>
                                      </p:cBhvr>
                                    </p:animEffect>
                                  </p:childTnLst>
                                </p:cTn>
                              </p:par>
                            </p:childTnLst>
                          </p:cTn>
                        </p:par>
                        <p:par>
                          <p:cTn id="51" fill="hold">
                            <p:stCondLst>
                              <p:cond delay="5000"/>
                            </p:stCondLst>
                            <p:childTnLst>
                              <p:par>
                                <p:cTn id="52" presetID="10" presetClass="exit" presetSubtype="0" fill="hold" nodeType="afterEffect">
                                  <p:stCondLst>
                                    <p:cond delay="500"/>
                                  </p:stCondLst>
                                  <p:childTnLst>
                                    <p:animEffect transition="out" filter="fade">
                                      <p:cBhvr>
                                        <p:cTn id="53" dur="500"/>
                                        <p:tgtEl>
                                          <p:spTgt spid="235"/>
                                        </p:tgtEl>
                                      </p:cBhvr>
                                    </p:animEffect>
                                    <p:set>
                                      <p:cBhvr>
                                        <p:cTn id="54" dur="1" fill="hold">
                                          <p:stCondLst>
                                            <p:cond delay="499"/>
                                          </p:stCondLst>
                                        </p:cTn>
                                        <p:tgtEl>
                                          <p:spTgt spid="235"/>
                                        </p:tgtEl>
                                        <p:attrNameLst>
                                          <p:attrName>style.visibility</p:attrName>
                                        </p:attrNameLst>
                                      </p:cBhvr>
                                      <p:to>
                                        <p:strVal val="hidden"/>
                                      </p:to>
                                    </p:set>
                                  </p:childTnLst>
                                </p:cTn>
                              </p:par>
                            </p:childTnLst>
                          </p:cTn>
                        </p:par>
                        <p:par>
                          <p:cTn id="55" fill="hold">
                            <p:stCondLst>
                              <p:cond delay="6000"/>
                            </p:stCondLst>
                            <p:childTnLst>
                              <p:par>
                                <p:cTn id="56" presetID="53" presetClass="entr" presetSubtype="16" fill="hold" nodeType="afterEffect">
                                  <p:stCondLst>
                                    <p:cond delay="0"/>
                                  </p:stCondLst>
                                  <p:childTnLst>
                                    <p:set>
                                      <p:cBhvr>
                                        <p:cTn id="57" dur="1" fill="hold">
                                          <p:stCondLst>
                                            <p:cond delay="0"/>
                                          </p:stCondLst>
                                        </p:cTn>
                                        <p:tgtEl>
                                          <p:spTgt spid="232"/>
                                        </p:tgtEl>
                                        <p:attrNameLst>
                                          <p:attrName>style.visibility</p:attrName>
                                        </p:attrNameLst>
                                      </p:cBhvr>
                                      <p:to>
                                        <p:strVal val="visible"/>
                                      </p:to>
                                    </p:set>
                                    <p:anim calcmode="lin" valueType="num">
                                      <p:cBhvr>
                                        <p:cTn id="58" dur="500" fill="hold"/>
                                        <p:tgtEl>
                                          <p:spTgt spid="232"/>
                                        </p:tgtEl>
                                        <p:attrNameLst>
                                          <p:attrName>ppt_w</p:attrName>
                                        </p:attrNameLst>
                                      </p:cBhvr>
                                      <p:tavLst>
                                        <p:tav tm="0">
                                          <p:val>
                                            <p:fltVal val="0"/>
                                          </p:val>
                                        </p:tav>
                                        <p:tav tm="100000">
                                          <p:val>
                                            <p:strVal val="#ppt_w"/>
                                          </p:val>
                                        </p:tav>
                                      </p:tavLst>
                                    </p:anim>
                                    <p:anim calcmode="lin" valueType="num">
                                      <p:cBhvr>
                                        <p:cTn id="59" dur="500" fill="hold"/>
                                        <p:tgtEl>
                                          <p:spTgt spid="232"/>
                                        </p:tgtEl>
                                        <p:attrNameLst>
                                          <p:attrName>ppt_h</p:attrName>
                                        </p:attrNameLst>
                                      </p:cBhvr>
                                      <p:tavLst>
                                        <p:tav tm="0">
                                          <p:val>
                                            <p:fltVal val="0"/>
                                          </p:val>
                                        </p:tav>
                                        <p:tav tm="100000">
                                          <p:val>
                                            <p:strVal val="#ppt_h"/>
                                          </p:val>
                                        </p:tav>
                                      </p:tavLst>
                                    </p:anim>
                                    <p:animEffect transition="in" filter="fade">
                                      <p:cBhvr>
                                        <p:cTn id="60" dur="500"/>
                                        <p:tgtEl>
                                          <p:spTgt spid="232"/>
                                        </p:tgtEl>
                                      </p:cBhvr>
                                    </p:animEffect>
                                  </p:childTnLst>
                                </p:cTn>
                              </p:par>
                            </p:childTnLst>
                          </p:cTn>
                        </p:par>
                        <p:par>
                          <p:cTn id="61" fill="hold">
                            <p:stCondLst>
                              <p:cond delay="6500"/>
                            </p:stCondLst>
                            <p:childTnLst>
                              <p:par>
                                <p:cTn id="62" presetID="10" presetClass="exit" presetSubtype="0" fill="hold" nodeType="afterEffect">
                                  <p:stCondLst>
                                    <p:cond delay="500"/>
                                  </p:stCondLst>
                                  <p:childTnLst>
                                    <p:animEffect transition="out" filter="fade">
                                      <p:cBhvr>
                                        <p:cTn id="63" dur="500"/>
                                        <p:tgtEl>
                                          <p:spTgt spid="232"/>
                                        </p:tgtEl>
                                      </p:cBhvr>
                                    </p:animEffect>
                                    <p:set>
                                      <p:cBhvr>
                                        <p:cTn id="64" dur="1" fill="hold">
                                          <p:stCondLst>
                                            <p:cond delay="499"/>
                                          </p:stCondLst>
                                        </p:cTn>
                                        <p:tgtEl>
                                          <p:spTgt spid="232"/>
                                        </p:tgtEl>
                                        <p:attrNameLst>
                                          <p:attrName>style.visibility</p:attrName>
                                        </p:attrNameLst>
                                      </p:cBhvr>
                                      <p:to>
                                        <p:strVal val="hidden"/>
                                      </p:to>
                                    </p:set>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238"/>
                                        </p:tgtEl>
                                        <p:attrNameLst>
                                          <p:attrName>style.visibility</p:attrName>
                                        </p:attrNameLst>
                                      </p:cBhvr>
                                      <p:to>
                                        <p:strVal val="visible"/>
                                      </p:to>
                                    </p:set>
                                    <p:anim calcmode="lin" valueType="num">
                                      <p:cBhvr>
                                        <p:cTn id="68" dur="500" fill="hold"/>
                                        <p:tgtEl>
                                          <p:spTgt spid="238"/>
                                        </p:tgtEl>
                                        <p:attrNameLst>
                                          <p:attrName>ppt_w</p:attrName>
                                        </p:attrNameLst>
                                      </p:cBhvr>
                                      <p:tavLst>
                                        <p:tav tm="0">
                                          <p:val>
                                            <p:fltVal val="0"/>
                                          </p:val>
                                        </p:tav>
                                        <p:tav tm="100000">
                                          <p:val>
                                            <p:strVal val="#ppt_w"/>
                                          </p:val>
                                        </p:tav>
                                      </p:tavLst>
                                    </p:anim>
                                    <p:anim calcmode="lin" valueType="num">
                                      <p:cBhvr>
                                        <p:cTn id="69" dur="500" fill="hold"/>
                                        <p:tgtEl>
                                          <p:spTgt spid="238"/>
                                        </p:tgtEl>
                                        <p:attrNameLst>
                                          <p:attrName>ppt_h</p:attrName>
                                        </p:attrNameLst>
                                      </p:cBhvr>
                                      <p:tavLst>
                                        <p:tav tm="0">
                                          <p:val>
                                            <p:fltVal val="0"/>
                                          </p:val>
                                        </p:tav>
                                        <p:tav tm="100000">
                                          <p:val>
                                            <p:strVal val="#ppt_h"/>
                                          </p:val>
                                        </p:tav>
                                      </p:tavLst>
                                    </p:anim>
                                    <p:animEffect transition="in" filter="fade">
                                      <p:cBhvr>
                                        <p:cTn id="70" dur="500"/>
                                        <p:tgtEl>
                                          <p:spTgt spid="238"/>
                                        </p:tgtEl>
                                      </p:cBhvr>
                                    </p:animEffect>
                                  </p:childTnLst>
                                </p:cTn>
                              </p:par>
                            </p:childTnLst>
                          </p:cTn>
                        </p:par>
                        <p:par>
                          <p:cTn id="71" fill="hold">
                            <p:stCondLst>
                              <p:cond delay="8000"/>
                            </p:stCondLst>
                            <p:childTnLst>
                              <p:par>
                                <p:cTn id="72" presetID="10" presetClass="exit" presetSubtype="0" fill="hold" nodeType="afterEffect">
                                  <p:stCondLst>
                                    <p:cond delay="500"/>
                                  </p:stCondLst>
                                  <p:childTnLst>
                                    <p:animEffect transition="out" filter="fade">
                                      <p:cBhvr>
                                        <p:cTn id="73" dur="500"/>
                                        <p:tgtEl>
                                          <p:spTgt spid="238"/>
                                        </p:tgtEl>
                                      </p:cBhvr>
                                    </p:animEffect>
                                    <p:set>
                                      <p:cBhvr>
                                        <p:cTn id="74" dur="1" fill="hold">
                                          <p:stCondLst>
                                            <p:cond delay="499"/>
                                          </p:stCondLst>
                                        </p:cTn>
                                        <p:tgtEl>
                                          <p:spTgt spid="238"/>
                                        </p:tgtEl>
                                        <p:attrNameLst>
                                          <p:attrName>style.visibility</p:attrName>
                                        </p:attrNameLst>
                                      </p:cBhvr>
                                      <p:to>
                                        <p:strVal val="hidden"/>
                                      </p:to>
                                    </p:se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226"/>
                                        </p:tgtEl>
                                        <p:attrNameLst>
                                          <p:attrName>style.visibility</p:attrName>
                                        </p:attrNameLst>
                                      </p:cBhvr>
                                      <p:to>
                                        <p:strVal val="visible"/>
                                      </p:to>
                                    </p:set>
                                    <p:animEffect transition="in" filter="fade">
                                      <p:cBhvr>
                                        <p:cTn id="78" dur="500"/>
                                        <p:tgtEl>
                                          <p:spTgt spid="226"/>
                                        </p:tgtEl>
                                      </p:cBhvr>
                                    </p:animEffect>
                                  </p:childTnLst>
                                </p:cTn>
                              </p:par>
                              <p:par>
                                <p:cTn id="79" presetID="10" presetClass="entr" presetSubtype="0" fill="hold" nodeType="withEffect">
                                  <p:stCondLst>
                                    <p:cond delay="0"/>
                                  </p:stCondLst>
                                  <p:childTnLst>
                                    <p:set>
                                      <p:cBhvr>
                                        <p:cTn id="80" dur="1" fill="hold">
                                          <p:stCondLst>
                                            <p:cond delay="0"/>
                                          </p:stCondLst>
                                        </p:cTn>
                                        <p:tgtEl>
                                          <p:spTgt spid="229"/>
                                        </p:tgtEl>
                                        <p:attrNameLst>
                                          <p:attrName>style.visibility</p:attrName>
                                        </p:attrNameLst>
                                      </p:cBhvr>
                                      <p:to>
                                        <p:strVal val="visible"/>
                                      </p:to>
                                    </p:set>
                                    <p:animEffect transition="in" filter="fade">
                                      <p:cBhvr>
                                        <p:cTn id="81" dur="500"/>
                                        <p:tgtEl>
                                          <p:spTgt spid="229"/>
                                        </p:tgtEl>
                                      </p:cBhvr>
                                    </p:animEffect>
                                  </p:childTnLst>
                                </p:cTn>
                              </p:par>
                              <p:par>
                                <p:cTn id="82" presetID="10" presetClass="entr" presetSubtype="0" fill="hold" nodeType="withEffect">
                                  <p:stCondLst>
                                    <p:cond delay="0"/>
                                  </p:stCondLst>
                                  <p:childTnLst>
                                    <p:set>
                                      <p:cBhvr>
                                        <p:cTn id="83" dur="1" fill="hold">
                                          <p:stCondLst>
                                            <p:cond delay="0"/>
                                          </p:stCondLst>
                                        </p:cTn>
                                        <p:tgtEl>
                                          <p:spTgt spid="235"/>
                                        </p:tgtEl>
                                        <p:attrNameLst>
                                          <p:attrName>style.visibility</p:attrName>
                                        </p:attrNameLst>
                                      </p:cBhvr>
                                      <p:to>
                                        <p:strVal val="visible"/>
                                      </p:to>
                                    </p:set>
                                    <p:animEffect transition="in" filter="fade">
                                      <p:cBhvr>
                                        <p:cTn id="84" dur="500"/>
                                        <p:tgtEl>
                                          <p:spTgt spid="235"/>
                                        </p:tgtEl>
                                      </p:cBhvr>
                                    </p:animEffect>
                                  </p:childTnLst>
                                </p:cTn>
                              </p:par>
                              <p:par>
                                <p:cTn id="85" presetID="10" presetClass="entr" presetSubtype="0" fill="hold" nodeType="withEffect">
                                  <p:stCondLst>
                                    <p:cond delay="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500"/>
                                        <p:tgtEl>
                                          <p:spTgt spid="232"/>
                                        </p:tgtEl>
                                      </p:cBhvr>
                                    </p:animEffect>
                                  </p:childTnLst>
                                </p:cTn>
                              </p:par>
                              <p:par>
                                <p:cTn id="88" presetID="10" presetClass="entr" presetSubtype="0" fill="hold" nodeType="withEffect">
                                  <p:stCondLst>
                                    <p:cond delay="0"/>
                                  </p:stCondLst>
                                  <p:childTnLst>
                                    <p:set>
                                      <p:cBhvr>
                                        <p:cTn id="89" dur="1" fill="hold">
                                          <p:stCondLst>
                                            <p:cond delay="0"/>
                                          </p:stCondLst>
                                        </p:cTn>
                                        <p:tgtEl>
                                          <p:spTgt spid="238"/>
                                        </p:tgtEl>
                                        <p:attrNameLst>
                                          <p:attrName>style.visibility</p:attrName>
                                        </p:attrNameLst>
                                      </p:cBhvr>
                                      <p:to>
                                        <p:strVal val="visible"/>
                                      </p:to>
                                    </p:set>
                                    <p:animEffect transition="in" filter="fade">
                                      <p:cBhvr>
                                        <p:cTn id="90"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110"/>
                    </p:tgtEl>
                  </p:cond>
                </p:stCondLst>
                <p:endSync evt="end" delay="0">
                  <p:rtn val="all"/>
                </p:endSync>
                <p:childTnLst>
                  <p:par>
                    <p:cTn id="92" fill="hold">
                      <p:stCondLst>
                        <p:cond delay="0"/>
                      </p:stCondLst>
                      <p:childTnLst>
                        <p:par>
                          <p:cTn id="93" fill="hold">
                            <p:stCondLst>
                              <p:cond delay="0"/>
                            </p:stCondLst>
                            <p:childTnLst>
                              <p:par>
                                <p:cTn id="94" presetID="63" presetClass="path" presetSubtype="0" fill="hold" nodeType="clickEffect">
                                  <p:stCondLst>
                                    <p:cond delay="0"/>
                                  </p:stCondLst>
                                  <p:childTnLst>
                                    <p:animMotion origin="layout" path="M 4.58333E-6 -2.22222E-6 L 0.38971 -2.22222E-6 " pathEditMode="relative" rAng="0" ptsTypes="AA">
                                      <p:cBhvr>
                                        <p:cTn id="95" dur="750" fill="hold"/>
                                        <p:tgtEl>
                                          <p:spTgt spid="125"/>
                                        </p:tgtEl>
                                        <p:attrNameLst>
                                          <p:attrName>ppt_x</p:attrName>
                                          <p:attrName>ppt_y</p:attrName>
                                        </p:attrNameLst>
                                      </p:cBhvr>
                                      <p:rCtr x="19492" y="0"/>
                                    </p:animMotion>
                                  </p:childTnLst>
                                </p:cTn>
                              </p:par>
                              <p:par>
                                <p:cTn id="96" presetID="63" presetClass="path" presetSubtype="0" fill="hold" nodeType="withEffect">
                                  <p:stCondLst>
                                    <p:cond delay="0"/>
                                  </p:stCondLst>
                                  <p:childTnLst>
                                    <p:animMotion origin="layout" path="M -2.5E-6 4.07407E-6 L 0.3944 0.00463 " pathEditMode="relative" rAng="0" ptsTypes="AA">
                                      <p:cBhvr>
                                        <p:cTn id="97" dur="750" fill="hold"/>
                                        <p:tgtEl>
                                          <p:spTgt spid="117"/>
                                        </p:tgtEl>
                                        <p:attrNameLst>
                                          <p:attrName>ppt_x</p:attrName>
                                          <p:attrName>ppt_y</p:attrName>
                                        </p:attrNameLst>
                                      </p:cBhvr>
                                      <p:rCtr x="19727" y="231"/>
                                    </p:animMotion>
                                  </p:childTnLst>
                                </p:cTn>
                              </p:par>
                              <p:par>
                                <p:cTn id="98" presetID="63" presetClass="path" presetSubtype="0" fill="hold" grpId="0" nodeType="withEffect">
                                  <p:stCondLst>
                                    <p:cond delay="0"/>
                                  </p:stCondLst>
                                  <p:childTnLst>
                                    <p:animMotion origin="layout" path="M 0.01446 0.00115 L 0.40287 4.07407E-6 " pathEditMode="relative" rAng="0" ptsTypes="AA">
                                      <p:cBhvr>
                                        <p:cTn id="99" dur="750" fill="hold"/>
                                        <p:tgtEl>
                                          <p:spTgt spid="116"/>
                                        </p:tgtEl>
                                        <p:attrNameLst>
                                          <p:attrName>ppt_x</p:attrName>
                                          <p:attrName>ppt_y</p:attrName>
                                        </p:attrNameLst>
                                      </p:cBhvr>
                                      <p:rCtr x="19427" y="-69"/>
                                    </p:animMotion>
                                  </p:childTnLst>
                                </p:cTn>
                              </p:par>
                            </p:childTnLst>
                          </p:cTn>
                        </p:par>
                      </p:childTnLst>
                    </p:cTn>
                  </p:par>
                  <p:par>
                    <p:cTn id="100" fill="hold">
                      <p:stCondLst>
                        <p:cond delay="indefinite"/>
                      </p:stCondLst>
                      <p:childTnLst>
                        <p:par>
                          <p:cTn id="101" fill="hold">
                            <p:stCondLst>
                              <p:cond delay="0"/>
                            </p:stCondLst>
                            <p:childTnLst>
                              <p:par>
                                <p:cTn id="102" presetID="35" presetClass="path" presetSubtype="0" fill="hold" nodeType="clickEffect">
                                  <p:stCondLst>
                                    <p:cond delay="0"/>
                                  </p:stCondLst>
                                  <p:childTnLst>
                                    <p:animMotion origin="layout" path="M 0.38971 -2.22222E-6 L 4.58333E-6 -2.22222E-6 " pathEditMode="relative" rAng="0" ptsTypes="AA">
                                      <p:cBhvr>
                                        <p:cTn id="103" dur="750" fill="hold"/>
                                        <p:tgtEl>
                                          <p:spTgt spid="125"/>
                                        </p:tgtEl>
                                        <p:attrNameLst>
                                          <p:attrName>ppt_x</p:attrName>
                                          <p:attrName>ppt_y</p:attrName>
                                        </p:attrNameLst>
                                      </p:cBhvr>
                                      <p:rCtr x="-19479" y="0"/>
                                    </p:animMotion>
                                  </p:childTnLst>
                                </p:cTn>
                              </p:par>
                              <p:par>
                                <p:cTn id="104" presetID="35" presetClass="path" presetSubtype="0" fill="hold" nodeType="withEffect">
                                  <p:stCondLst>
                                    <p:cond delay="0"/>
                                  </p:stCondLst>
                                  <p:childTnLst>
                                    <p:animMotion origin="layout" path="M 0.3944 0.00463 L -2.5E-6 4.07407E-6 " pathEditMode="relative" rAng="0" ptsTypes="AA">
                                      <p:cBhvr>
                                        <p:cTn id="105" dur="750" fill="hold"/>
                                        <p:tgtEl>
                                          <p:spTgt spid="117"/>
                                        </p:tgtEl>
                                        <p:attrNameLst>
                                          <p:attrName>ppt_x</p:attrName>
                                          <p:attrName>ppt_y</p:attrName>
                                        </p:attrNameLst>
                                      </p:cBhvr>
                                      <p:rCtr x="-19714" y="-231"/>
                                    </p:animMotion>
                                  </p:childTnLst>
                                </p:cTn>
                              </p:par>
                              <p:par>
                                <p:cTn id="106" presetID="35" presetClass="path" presetSubtype="0" fill="hold" grpId="1" nodeType="withEffect">
                                  <p:stCondLst>
                                    <p:cond delay="0"/>
                                  </p:stCondLst>
                                  <p:childTnLst>
                                    <p:animMotion origin="layout" path="M 0.40287 4.07407E-6 L 0.003 4.07407E-6 " pathEditMode="relative" rAng="0" ptsTypes="AA">
                                      <p:cBhvr>
                                        <p:cTn id="107" dur="750" fill="hold"/>
                                        <p:tgtEl>
                                          <p:spTgt spid="116"/>
                                        </p:tgtEl>
                                        <p:attrNameLst>
                                          <p:attrName>ppt_x</p:attrName>
                                          <p:attrName>ppt_y</p:attrName>
                                        </p:attrNameLst>
                                      </p:cBhvr>
                                      <p:rCtr x="-19987" y="0"/>
                                    </p:animMotion>
                                  </p:childTnLst>
                                </p:cTn>
                              </p:par>
                            </p:childTnLst>
                          </p:cTn>
                        </p:par>
                      </p:childTnLst>
                    </p:cTn>
                  </p:par>
                </p:childTnLst>
              </p:cTn>
              <p:nextCondLst>
                <p:cond evt="onClick" delay="0">
                  <p:tgtEl>
                    <p:spTgt spid="110"/>
                  </p:tgtEl>
                </p:cond>
              </p:nextCondLst>
            </p:seq>
          </p:childTnLst>
        </p:cTn>
      </p:par>
    </p:tnLst>
    <p:bldLst>
      <p:bldP spid="116" grpId="0"/>
      <p:bldP spid="1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Diagonal Corners Rounded 28">
            <a:extLst>
              <a:ext uri="{FF2B5EF4-FFF2-40B4-BE49-F238E27FC236}">
                <a16:creationId xmlns:a16="http://schemas.microsoft.com/office/drawing/2014/main" id="{0E464A48-505D-4CDF-8E01-62664AEF8500}"/>
              </a:ext>
            </a:extLst>
          </p:cNvPr>
          <p:cNvSpPr/>
          <p:nvPr/>
        </p:nvSpPr>
        <p:spPr>
          <a:xfrm flipH="1">
            <a:off x="613514" y="1219200"/>
            <a:ext cx="3693790" cy="3955669"/>
          </a:xfrm>
          <a:prstGeom prst="round2DiagRect">
            <a:avLst>
              <a:gd name="adj1" fmla="val 1337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97280" rIns="182880" rtlCol="0" anchor="ctr"/>
          <a:lstStyle/>
          <a:p>
            <a:pPr>
              <a:spcBef>
                <a:spcPts val="600"/>
              </a:spcBef>
            </a:pPr>
            <a:r>
              <a:rPr lang="en-US" sz="2000" b="1" dirty="0">
                <a:solidFill>
                  <a:schemeClr val="bg1"/>
                </a:solidFill>
                <a:latin typeface="Arial Regular"/>
              </a:rPr>
              <a:t>Prevent problems </a:t>
            </a:r>
            <a:br>
              <a:rPr lang="en-US" sz="2000" b="1" dirty="0">
                <a:solidFill>
                  <a:schemeClr val="bg1"/>
                </a:solidFill>
                <a:latin typeface="Arial Regular"/>
              </a:rPr>
            </a:br>
            <a:r>
              <a:rPr lang="en-US" sz="2000" b="1" dirty="0">
                <a:solidFill>
                  <a:schemeClr val="bg1"/>
                </a:solidFill>
                <a:latin typeface="Arial Regular"/>
              </a:rPr>
              <a:t>before they start.</a:t>
            </a:r>
          </a:p>
          <a:p>
            <a:pPr>
              <a:spcBef>
                <a:spcPts val="600"/>
              </a:spcBef>
            </a:pPr>
            <a:r>
              <a:rPr lang="en-US" sz="1400" dirty="0">
                <a:solidFill>
                  <a:schemeClr val="bg1"/>
                </a:solidFill>
                <a:latin typeface="Arial Regular"/>
              </a:rPr>
              <a:t>Even if you’re not sick, you can catch any issues early – when treatment is most effective. Your health plan covers in-network preventive care at 100%; you don’t pay anything.</a:t>
            </a:r>
          </a:p>
        </p:txBody>
      </p:sp>
      <p:grpSp>
        <p:nvGrpSpPr>
          <p:cNvPr id="43" name="Group 42">
            <a:extLst>
              <a:ext uri="{FF2B5EF4-FFF2-40B4-BE49-F238E27FC236}">
                <a16:creationId xmlns:a16="http://schemas.microsoft.com/office/drawing/2014/main" id="{C02172D9-9223-4E18-8F69-BFC2F3DC8DE2}"/>
              </a:ext>
            </a:extLst>
          </p:cNvPr>
          <p:cNvGrpSpPr/>
          <p:nvPr/>
        </p:nvGrpSpPr>
        <p:grpSpPr>
          <a:xfrm>
            <a:off x="9678322" y="1219200"/>
            <a:ext cx="2208878" cy="1844296"/>
            <a:chOff x="9678322" y="1219200"/>
            <a:chExt cx="2208878" cy="1971780"/>
          </a:xfrm>
        </p:grpSpPr>
        <p:sp>
          <p:nvSpPr>
            <p:cNvPr id="10" name="Rectangle 9">
              <a:extLst>
                <a:ext uri="{FF2B5EF4-FFF2-40B4-BE49-F238E27FC236}">
                  <a16:creationId xmlns:a16="http://schemas.microsoft.com/office/drawing/2014/main" id="{A6111B5D-FCE7-4693-B1A2-A861A20ABF11}"/>
                </a:ext>
              </a:extLst>
            </p:cNvPr>
            <p:cNvSpPr/>
            <p:nvPr/>
          </p:nvSpPr>
          <p:spPr>
            <a:xfrm flipH="1">
              <a:off x="9751473" y="1219200"/>
              <a:ext cx="2135727" cy="197178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solidFill>
                    <a:schemeClr val="tx1"/>
                  </a:solidFill>
                  <a:latin typeface="+mj-lt"/>
                </a:rPr>
                <a:t>Breast, cervical and colorectal cancer screenings</a:t>
              </a:r>
            </a:p>
          </p:txBody>
        </p:sp>
        <p:sp>
          <p:nvSpPr>
            <p:cNvPr id="36" name="Rectangle 35">
              <a:extLst>
                <a:ext uri="{FF2B5EF4-FFF2-40B4-BE49-F238E27FC236}">
                  <a16:creationId xmlns:a16="http://schemas.microsoft.com/office/drawing/2014/main" id="{A5E7147B-7807-477A-A24F-461FC95049B5}"/>
                </a:ext>
              </a:extLst>
            </p:cNvPr>
            <p:cNvSpPr/>
            <p:nvPr/>
          </p:nvSpPr>
          <p:spPr>
            <a:xfrm>
              <a:off x="9678322" y="1219200"/>
              <a:ext cx="73152" cy="1971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45" name="Group 44">
            <a:extLst>
              <a:ext uri="{FF2B5EF4-FFF2-40B4-BE49-F238E27FC236}">
                <a16:creationId xmlns:a16="http://schemas.microsoft.com/office/drawing/2014/main" id="{E58E36D3-D05B-4F7B-9905-8D4FEECE511C}"/>
              </a:ext>
            </a:extLst>
          </p:cNvPr>
          <p:cNvGrpSpPr/>
          <p:nvPr/>
        </p:nvGrpSpPr>
        <p:grpSpPr>
          <a:xfrm>
            <a:off x="9678322" y="3330573"/>
            <a:ext cx="2208878" cy="1844296"/>
            <a:chOff x="9678322" y="3476519"/>
            <a:chExt cx="2208878" cy="1971780"/>
          </a:xfrm>
        </p:grpSpPr>
        <p:sp>
          <p:nvSpPr>
            <p:cNvPr id="15" name="Rectangle 14">
              <a:extLst>
                <a:ext uri="{FF2B5EF4-FFF2-40B4-BE49-F238E27FC236}">
                  <a16:creationId xmlns:a16="http://schemas.microsoft.com/office/drawing/2014/main" id="{052C51FF-F579-49D5-867F-9BBE6ECDA7F2}"/>
                </a:ext>
              </a:extLst>
            </p:cNvPr>
            <p:cNvSpPr/>
            <p:nvPr/>
          </p:nvSpPr>
          <p:spPr>
            <a:xfrm flipH="1">
              <a:off x="9751473" y="3476519"/>
              <a:ext cx="2135727" cy="197178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solidFill>
                    <a:schemeClr val="tx1"/>
                  </a:solidFill>
                  <a:latin typeface="+mj-lt"/>
                </a:rPr>
                <a:t>Well-child visits</a:t>
              </a:r>
            </a:p>
          </p:txBody>
        </p:sp>
        <p:sp>
          <p:nvSpPr>
            <p:cNvPr id="38" name="Rectangle 37">
              <a:extLst>
                <a:ext uri="{FF2B5EF4-FFF2-40B4-BE49-F238E27FC236}">
                  <a16:creationId xmlns:a16="http://schemas.microsoft.com/office/drawing/2014/main" id="{9EEEFD70-CE6C-46A5-9617-C743056CD42E}"/>
                </a:ext>
              </a:extLst>
            </p:cNvPr>
            <p:cNvSpPr/>
            <p:nvPr/>
          </p:nvSpPr>
          <p:spPr>
            <a:xfrm>
              <a:off x="9678322" y="3476519"/>
              <a:ext cx="73152" cy="1971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44" name="Group 43">
            <a:extLst>
              <a:ext uri="{FF2B5EF4-FFF2-40B4-BE49-F238E27FC236}">
                <a16:creationId xmlns:a16="http://schemas.microsoft.com/office/drawing/2014/main" id="{094206AA-1EFA-4C05-BE26-15258B6347FE}"/>
              </a:ext>
            </a:extLst>
          </p:cNvPr>
          <p:cNvGrpSpPr/>
          <p:nvPr/>
        </p:nvGrpSpPr>
        <p:grpSpPr>
          <a:xfrm>
            <a:off x="7145212" y="1219200"/>
            <a:ext cx="2208878" cy="1844296"/>
            <a:chOff x="7145212" y="1219200"/>
            <a:chExt cx="2208878" cy="1971780"/>
          </a:xfrm>
        </p:grpSpPr>
        <p:sp>
          <p:nvSpPr>
            <p:cNvPr id="9" name="Rectangle 8">
              <a:extLst>
                <a:ext uri="{FF2B5EF4-FFF2-40B4-BE49-F238E27FC236}">
                  <a16:creationId xmlns:a16="http://schemas.microsoft.com/office/drawing/2014/main" id="{BF1D5C6D-8198-41EE-88D5-58C6D9F91EB8}"/>
                </a:ext>
              </a:extLst>
            </p:cNvPr>
            <p:cNvSpPr/>
            <p:nvPr/>
          </p:nvSpPr>
          <p:spPr>
            <a:xfrm flipH="1">
              <a:off x="7218363" y="1219200"/>
              <a:ext cx="2135727" cy="197178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solidFill>
                    <a:schemeClr val="tx1"/>
                  </a:solidFill>
                  <a:latin typeface="+mj-lt"/>
                </a:rPr>
                <a:t>Screenings for high blood pressure, diabetes and cholesterol</a:t>
              </a:r>
            </a:p>
          </p:txBody>
        </p:sp>
        <p:sp>
          <p:nvSpPr>
            <p:cNvPr id="39" name="Rectangle 38">
              <a:extLst>
                <a:ext uri="{FF2B5EF4-FFF2-40B4-BE49-F238E27FC236}">
                  <a16:creationId xmlns:a16="http://schemas.microsoft.com/office/drawing/2014/main" id="{C3BCB68D-D6AA-4449-BBC8-C88BE3319790}"/>
                </a:ext>
              </a:extLst>
            </p:cNvPr>
            <p:cNvSpPr/>
            <p:nvPr/>
          </p:nvSpPr>
          <p:spPr>
            <a:xfrm>
              <a:off x="7145212" y="1219200"/>
              <a:ext cx="73152" cy="1971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46" name="Group 45">
            <a:extLst>
              <a:ext uri="{FF2B5EF4-FFF2-40B4-BE49-F238E27FC236}">
                <a16:creationId xmlns:a16="http://schemas.microsoft.com/office/drawing/2014/main" id="{E78F4E95-8D21-445B-9108-426074507301}"/>
              </a:ext>
            </a:extLst>
          </p:cNvPr>
          <p:cNvGrpSpPr/>
          <p:nvPr/>
        </p:nvGrpSpPr>
        <p:grpSpPr>
          <a:xfrm>
            <a:off x="7145212" y="3330573"/>
            <a:ext cx="2208879" cy="1844296"/>
            <a:chOff x="7145212" y="3476519"/>
            <a:chExt cx="2208879" cy="1971780"/>
          </a:xfrm>
        </p:grpSpPr>
        <p:sp>
          <p:nvSpPr>
            <p:cNvPr id="14" name="Rectangle 13">
              <a:extLst>
                <a:ext uri="{FF2B5EF4-FFF2-40B4-BE49-F238E27FC236}">
                  <a16:creationId xmlns:a16="http://schemas.microsoft.com/office/drawing/2014/main" id="{317BDBB2-59E7-4C76-9BB0-30E626493D85}"/>
                </a:ext>
              </a:extLst>
            </p:cNvPr>
            <p:cNvSpPr/>
            <p:nvPr/>
          </p:nvSpPr>
          <p:spPr>
            <a:xfrm flipH="1">
              <a:off x="7218364" y="3476519"/>
              <a:ext cx="2135727" cy="197178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solidFill>
                    <a:schemeClr val="tx1"/>
                  </a:solidFill>
                  <a:latin typeface="+mj-lt"/>
                </a:rPr>
                <a:t>Vaccines</a:t>
              </a:r>
            </a:p>
          </p:txBody>
        </p:sp>
        <p:sp>
          <p:nvSpPr>
            <p:cNvPr id="40" name="Rectangle 39">
              <a:extLst>
                <a:ext uri="{FF2B5EF4-FFF2-40B4-BE49-F238E27FC236}">
                  <a16:creationId xmlns:a16="http://schemas.microsoft.com/office/drawing/2014/main" id="{129F18DB-21AE-432B-BF61-D7801C9E8C4B}"/>
                </a:ext>
              </a:extLst>
            </p:cNvPr>
            <p:cNvSpPr/>
            <p:nvPr/>
          </p:nvSpPr>
          <p:spPr>
            <a:xfrm>
              <a:off x="7145212" y="3476519"/>
              <a:ext cx="73152" cy="1971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48" name="Group 47">
            <a:extLst>
              <a:ext uri="{FF2B5EF4-FFF2-40B4-BE49-F238E27FC236}">
                <a16:creationId xmlns:a16="http://schemas.microsoft.com/office/drawing/2014/main" id="{205E0D15-08A4-4544-AF3D-9ADB503212A8}"/>
              </a:ext>
            </a:extLst>
          </p:cNvPr>
          <p:cNvGrpSpPr/>
          <p:nvPr/>
        </p:nvGrpSpPr>
        <p:grpSpPr>
          <a:xfrm>
            <a:off x="4612103" y="1219200"/>
            <a:ext cx="2208878" cy="1844296"/>
            <a:chOff x="4612103" y="1219200"/>
            <a:chExt cx="2208878" cy="1971780"/>
          </a:xfrm>
        </p:grpSpPr>
        <p:sp>
          <p:nvSpPr>
            <p:cNvPr id="8" name="Rectangle 7">
              <a:extLst>
                <a:ext uri="{FF2B5EF4-FFF2-40B4-BE49-F238E27FC236}">
                  <a16:creationId xmlns:a16="http://schemas.microsoft.com/office/drawing/2014/main" id="{8699591E-15EA-4DAC-A42F-8C5E83B07A9F}"/>
                </a:ext>
              </a:extLst>
            </p:cNvPr>
            <p:cNvSpPr/>
            <p:nvPr/>
          </p:nvSpPr>
          <p:spPr>
            <a:xfrm flipH="1">
              <a:off x="4685254" y="1219200"/>
              <a:ext cx="2135727" cy="197178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solidFill>
                    <a:schemeClr val="tx1"/>
                  </a:solidFill>
                  <a:latin typeface="+mj-lt"/>
                  <a:cs typeface="Arial" panose="020B0604020202020204" pitchFamily="34" charset="0"/>
                </a:rPr>
                <a:t>Alcohol, tobacco and weight screenings</a:t>
              </a:r>
            </a:p>
          </p:txBody>
        </p:sp>
        <p:sp>
          <p:nvSpPr>
            <p:cNvPr id="41" name="Rectangle 40">
              <a:extLst>
                <a:ext uri="{FF2B5EF4-FFF2-40B4-BE49-F238E27FC236}">
                  <a16:creationId xmlns:a16="http://schemas.microsoft.com/office/drawing/2014/main" id="{3CAF15D3-3D0C-4F26-B094-7710B40C46AA}"/>
                </a:ext>
              </a:extLst>
            </p:cNvPr>
            <p:cNvSpPr/>
            <p:nvPr/>
          </p:nvSpPr>
          <p:spPr>
            <a:xfrm>
              <a:off x="4612103" y="1219200"/>
              <a:ext cx="73152" cy="1971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47" name="Group 46">
            <a:extLst>
              <a:ext uri="{FF2B5EF4-FFF2-40B4-BE49-F238E27FC236}">
                <a16:creationId xmlns:a16="http://schemas.microsoft.com/office/drawing/2014/main" id="{3D624815-6D13-4E5C-817A-7B6DB175F9F3}"/>
              </a:ext>
            </a:extLst>
          </p:cNvPr>
          <p:cNvGrpSpPr/>
          <p:nvPr/>
        </p:nvGrpSpPr>
        <p:grpSpPr>
          <a:xfrm>
            <a:off x="4612103" y="3330573"/>
            <a:ext cx="2208878" cy="1844296"/>
            <a:chOff x="4612103" y="3476519"/>
            <a:chExt cx="2208878" cy="1971780"/>
          </a:xfrm>
        </p:grpSpPr>
        <p:sp>
          <p:nvSpPr>
            <p:cNvPr id="13" name="Rectangle 12">
              <a:extLst>
                <a:ext uri="{FF2B5EF4-FFF2-40B4-BE49-F238E27FC236}">
                  <a16:creationId xmlns:a16="http://schemas.microsoft.com/office/drawing/2014/main" id="{0D451BAE-FB74-4D24-B240-E9FB753F64DA}"/>
                </a:ext>
              </a:extLst>
            </p:cNvPr>
            <p:cNvSpPr/>
            <p:nvPr/>
          </p:nvSpPr>
          <p:spPr>
            <a:xfrm flipH="1">
              <a:off x="4685254" y="3476519"/>
              <a:ext cx="2135727" cy="197178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1600" dirty="0">
                  <a:solidFill>
                    <a:schemeClr val="tx1"/>
                  </a:solidFill>
                  <a:latin typeface="+mj-lt"/>
                  <a:cs typeface="Arial" panose="020B0604020202020204" pitchFamily="34" charset="0"/>
                </a:rPr>
                <a:t>Routine pre- and post-natal care</a:t>
              </a:r>
            </a:p>
          </p:txBody>
        </p:sp>
        <p:sp>
          <p:nvSpPr>
            <p:cNvPr id="42" name="Rectangle 41">
              <a:extLst>
                <a:ext uri="{FF2B5EF4-FFF2-40B4-BE49-F238E27FC236}">
                  <a16:creationId xmlns:a16="http://schemas.microsoft.com/office/drawing/2014/main" id="{813C8CA2-6A20-4EC2-AA3B-2CBB5B6FD423}"/>
                </a:ext>
              </a:extLst>
            </p:cNvPr>
            <p:cNvSpPr/>
            <p:nvPr/>
          </p:nvSpPr>
          <p:spPr>
            <a:xfrm>
              <a:off x="4612103" y="3476519"/>
              <a:ext cx="73152" cy="1971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sp>
        <p:nvSpPr>
          <p:cNvPr id="2" name="Title 1">
            <a:extLst>
              <a:ext uri="{FF2B5EF4-FFF2-40B4-BE49-F238E27FC236}">
                <a16:creationId xmlns:a16="http://schemas.microsoft.com/office/drawing/2014/main" id="{38124EED-7E9F-4807-B90C-6A463F039D06}"/>
              </a:ext>
            </a:extLst>
          </p:cNvPr>
          <p:cNvSpPr>
            <a:spLocks noGrp="1"/>
          </p:cNvSpPr>
          <p:nvPr>
            <p:ph type="title"/>
          </p:nvPr>
        </p:nvSpPr>
        <p:spPr/>
        <p:txBody>
          <a:bodyPr/>
          <a:lstStyle/>
          <a:p>
            <a:r>
              <a:rPr lang="en-US" dirty="0"/>
              <a:t>Care today for a healthier tomorrow</a:t>
            </a:r>
          </a:p>
        </p:txBody>
      </p:sp>
      <p:pic>
        <p:nvPicPr>
          <p:cNvPr id="31" name="Graphic 30">
            <a:extLst>
              <a:ext uri="{FF2B5EF4-FFF2-40B4-BE49-F238E27FC236}">
                <a16:creationId xmlns:a16="http://schemas.microsoft.com/office/drawing/2014/main" id="{497742D5-95DD-41C5-A2CC-39EDA0F05F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4" y="1837874"/>
            <a:ext cx="801361" cy="801361"/>
          </a:xfrm>
          <a:prstGeom prst="rect">
            <a:avLst/>
          </a:prstGeom>
        </p:spPr>
      </p:pic>
      <p:grpSp>
        <p:nvGrpSpPr>
          <p:cNvPr id="102" name="Group 101">
            <a:extLst>
              <a:ext uri="{FF2B5EF4-FFF2-40B4-BE49-F238E27FC236}">
                <a16:creationId xmlns:a16="http://schemas.microsoft.com/office/drawing/2014/main" id="{08FD7EB6-837D-4674-A4A6-FC129213278B}"/>
              </a:ext>
            </a:extLst>
          </p:cNvPr>
          <p:cNvGrpSpPr/>
          <p:nvPr/>
        </p:nvGrpSpPr>
        <p:grpSpPr>
          <a:xfrm>
            <a:off x="613520" y="5311140"/>
            <a:ext cx="11273680" cy="822960"/>
            <a:chOff x="613520" y="5311140"/>
            <a:chExt cx="11273680" cy="822960"/>
          </a:xfrm>
        </p:grpSpPr>
        <p:sp>
          <p:nvSpPr>
            <p:cNvPr id="103" name="Rectangle: Diagonal Corners Rounded 102">
              <a:extLst>
                <a:ext uri="{FF2B5EF4-FFF2-40B4-BE49-F238E27FC236}">
                  <a16:creationId xmlns:a16="http://schemas.microsoft.com/office/drawing/2014/main" id="{BFEBF7B7-B8B3-4252-B987-DFB1F4DBE399}"/>
                </a:ext>
              </a:extLst>
            </p:cNvPr>
            <p:cNvSpPr/>
            <p:nvPr/>
          </p:nvSpPr>
          <p:spPr>
            <a:xfrm flipH="1">
              <a:off x="613520"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104" name="TextBox 103">
              <a:extLst>
                <a:ext uri="{FF2B5EF4-FFF2-40B4-BE49-F238E27FC236}">
                  <a16:creationId xmlns:a16="http://schemas.microsoft.com/office/drawing/2014/main" id="{1874A108-9E1D-4D62-BF4A-37CBC7699B28}"/>
                </a:ext>
              </a:extLst>
            </p:cNvPr>
            <p:cNvSpPr txBox="1"/>
            <p:nvPr/>
          </p:nvSpPr>
          <p:spPr>
            <a:xfrm>
              <a:off x="1623280" y="5553343"/>
              <a:ext cx="9955200" cy="338554"/>
            </a:xfrm>
            <a:prstGeom prst="rect">
              <a:avLst/>
            </a:prstGeom>
            <a:noFill/>
          </p:spPr>
          <p:txBody>
            <a:bodyPr wrap="square" lIns="0" rIns="0" anchor="ctr">
              <a:spAutoFit/>
            </a:bodyPr>
            <a:lstStyle/>
            <a:p>
              <a:pPr marL="0" indent="0"/>
              <a:r>
                <a:rPr lang="en-US" sz="1600" dirty="0"/>
                <a:t>Visit</a:t>
              </a:r>
              <a:r>
                <a:rPr lang="en-US" sz="1600" b="1" dirty="0"/>
                <a:t> </a:t>
              </a:r>
              <a:r>
                <a:rPr lang="en-US" sz="1600" b="1" dirty="0">
                  <a:hlinkClick r:id="rId5">
                    <a:extLst>
                      <a:ext uri="{A12FA001-AC4F-418D-AE19-62706E023703}">
                        <ahyp:hlinkClr xmlns:ahyp="http://schemas.microsoft.com/office/drawing/2018/hyperlinkcolor" val="tx"/>
                      </a:ext>
                    </a:extLst>
                  </a:hlinkClick>
                </a:rPr>
                <a:t>healthpartners.com/preventive</a:t>
              </a:r>
              <a:r>
                <a:rPr lang="en-US" sz="1600" b="1" dirty="0"/>
                <a:t> </a:t>
              </a:r>
              <a:r>
                <a:rPr lang="en-US" sz="1600" dirty="0"/>
                <a:t>to find out what care is recommended for you.</a:t>
              </a:r>
            </a:p>
          </p:txBody>
        </p:sp>
        <p:sp>
          <p:nvSpPr>
            <p:cNvPr id="105" name="Freeform: Shape 104">
              <a:extLst>
                <a:ext uri="{FF2B5EF4-FFF2-40B4-BE49-F238E27FC236}">
                  <a16:creationId xmlns:a16="http://schemas.microsoft.com/office/drawing/2014/main" id="{CEBC123C-270A-46D8-8009-ACA5FA73DA59}"/>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106" name="Graphic 105">
              <a:extLst>
                <a:ext uri="{FF2B5EF4-FFF2-40B4-BE49-F238E27FC236}">
                  <a16:creationId xmlns:a16="http://schemas.microsoft.com/office/drawing/2014/main" id="{62338D66-4CA6-4CCB-9CF7-22748CCCB4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326" y="5538790"/>
              <a:ext cx="365760" cy="365760"/>
            </a:xfrm>
            <a:prstGeom prst="rect">
              <a:avLst/>
            </a:prstGeom>
          </p:spPr>
        </p:pic>
      </p:grpSp>
      <p:grpSp>
        <p:nvGrpSpPr>
          <p:cNvPr id="49" name="Hamburger">
            <a:extLst>
              <a:ext uri="{FF2B5EF4-FFF2-40B4-BE49-F238E27FC236}">
                <a16:creationId xmlns:a16="http://schemas.microsoft.com/office/drawing/2014/main" id="{B90EAB30-C971-4A16-9714-1C38257F5F6D}"/>
              </a:ext>
            </a:extLst>
          </p:cNvPr>
          <p:cNvGrpSpPr/>
          <p:nvPr/>
        </p:nvGrpSpPr>
        <p:grpSpPr>
          <a:xfrm>
            <a:off x="-1" y="-1"/>
            <a:ext cx="304797" cy="304797"/>
            <a:chOff x="-1" y="-1"/>
            <a:chExt cx="304797" cy="304797"/>
          </a:xfrm>
        </p:grpSpPr>
        <p:sp>
          <p:nvSpPr>
            <p:cNvPr id="50" name="Rectangle 49">
              <a:extLst>
                <a:ext uri="{FF2B5EF4-FFF2-40B4-BE49-F238E27FC236}">
                  <a16:creationId xmlns:a16="http://schemas.microsoft.com/office/drawing/2014/main" id="{6806F70D-F705-40D3-9041-F4299C9EB1C9}"/>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9888F4FD-E025-402B-BEF0-165AD95EDD1A}"/>
                </a:ext>
              </a:extLst>
            </p:cNvPr>
            <p:cNvGrpSpPr/>
            <p:nvPr userDrawn="1"/>
          </p:nvGrpSpPr>
          <p:grpSpPr>
            <a:xfrm>
              <a:off x="88317" y="103148"/>
              <a:ext cx="128160" cy="98498"/>
              <a:chOff x="88317" y="99577"/>
              <a:chExt cx="128160" cy="98498"/>
            </a:xfrm>
          </p:grpSpPr>
          <p:cxnSp>
            <p:nvCxnSpPr>
              <p:cNvPr id="52" name="Straight Connector 51">
                <a:extLst>
                  <a:ext uri="{FF2B5EF4-FFF2-40B4-BE49-F238E27FC236}">
                    <a16:creationId xmlns:a16="http://schemas.microsoft.com/office/drawing/2014/main" id="{AB86CA30-04EE-4130-9DB7-27754B02CDEF}"/>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40EEFC-8EFA-49AA-8CAA-99DB1CB03021}"/>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F0EC14E-0AB7-48E1-BA16-83C2A628F50C}"/>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400F3005-418F-480A-AB10-12FF354FE396}"/>
              </a:ext>
            </a:extLst>
          </p:cNvPr>
          <p:cNvGrpSpPr/>
          <p:nvPr/>
        </p:nvGrpSpPr>
        <p:grpSpPr>
          <a:xfrm>
            <a:off x="-4750182" y="304794"/>
            <a:ext cx="4248150" cy="6553205"/>
            <a:chOff x="-4750182" y="304794"/>
            <a:chExt cx="4248150" cy="6553205"/>
          </a:xfrm>
        </p:grpSpPr>
        <p:grpSp>
          <p:nvGrpSpPr>
            <p:cNvPr id="72" name="Group 71">
              <a:extLst>
                <a:ext uri="{FF2B5EF4-FFF2-40B4-BE49-F238E27FC236}">
                  <a16:creationId xmlns:a16="http://schemas.microsoft.com/office/drawing/2014/main" id="{59271186-A9C6-46D2-94CD-BF58A1296D3C}"/>
                </a:ext>
              </a:extLst>
            </p:cNvPr>
            <p:cNvGrpSpPr/>
            <p:nvPr/>
          </p:nvGrpSpPr>
          <p:grpSpPr>
            <a:xfrm>
              <a:off x="-4750182" y="304794"/>
              <a:ext cx="4248150" cy="6553205"/>
              <a:chOff x="0" y="304794"/>
              <a:chExt cx="4248150" cy="6553205"/>
            </a:xfrm>
          </p:grpSpPr>
          <p:sp>
            <p:nvSpPr>
              <p:cNvPr id="79" name="Rectangle: Single Corner Rounded 78">
                <a:extLst>
                  <a:ext uri="{FF2B5EF4-FFF2-40B4-BE49-F238E27FC236}">
                    <a16:creationId xmlns:a16="http://schemas.microsoft.com/office/drawing/2014/main" id="{9DFCC7C5-89ED-4271-A168-4CE060C540F1}"/>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1B89F455-4830-420A-8B0F-C69D04740239}"/>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a:extLst>
                <a:ext uri="{FF2B5EF4-FFF2-40B4-BE49-F238E27FC236}">
                  <a16:creationId xmlns:a16="http://schemas.microsoft.com/office/drawing/2014/main" id="{94413F2C-52BA-437C-9521-8EC662797DD0}"/>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DFFC47B8-B5F7-490B-8086-FC78C43A7632}"/>
                </a:ext>
              </a:extLst>
            </p:cNvPr>
            <p:cNvGrpSpPr/>
            <p:nvPr/>
          </p:nvGrpSpPr>
          <p:grpSpPr>
            <a:xfrm>
              <a:off x="-4431269" y="746687"/>
              <a:ext cx="2152889" cy="289561"/>
              <a:chOff x="-4431269" y="644179"/>
              <a:chExt cx="2152889" cy="289561"/>
            </a:xfrm>
          </p:grpSpPr>
          <p:sp>
            <p:nvSpPr>
              <p:cNvPr id="75" name="TextBox 74">
                <a:hlinkClick r:id="rId8" action="ppaction://hlinksldjump"/>
                <a:extLst>
                  <a:ext uri="{FF2B5EF4-FFF2-40B4-BE49-F238E27FC236}">
                    <a16:creationId xmlns:a16="http://schemas.microsoft.com/office/drawing/2014/main" id="{1BDECBC9-50F7-4745-A495-EE432D37185F}"/>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76" name="Group 75">
                <a:extLst>
                  <a:ext uri="{FF2B5EF4-FFF2-40B4-BE49-F238E27FC236}">
                    <a16:creationId xmlns:a16="http://schemas.microsoft.com/office/drawing/2014/main" id="{8E1EAD26-D5CE-4A9C-953E-F6F5F2833CF8}"/>
                  </a:ext>
                </a:extLst>
              </p:cNvPr>
              <p:cNvGrpSpPr/>
              <p:nvPr/>
            </p:nvGrpSpPr>
            <p:grpSpPr>
              <a:xfrm>
                <a:off x="-4431269" y="644179"/>
                <a:ext cx="289560" cy="289560"/>
                <a:chOff x="-4431269" y="644179"/>
                <a:chExt cx="289560" cy="289560"/>
              </a:xfrm>
            </p:grpSpPr>
            <p:sp>
              <p:nvSpPr>
                <p:cNvPr id="77" name="Oval 76">
                  <a:hlinkClick r:id="rId8" action="ppaction://hlinksldjump"/>
                  <a:extLst>
                    <a:ext uri="{FF2B5EF4-FFF2-40B4-BE49-F238E27FC236}">
                      <a16:creationId xmlns:a16="http://schemas.microsoft.com/office/drawing/2014/main" id="{227A31A1-168E-4292-859F-66CB51E62E8C}"/>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78" name="Graphic 77">
                  <a:extLst>
                    <a:ext uri="{FF2B5EF4-FFF2-40B4-BE49-F238E27FC236}">
                      <a16:creationId xmlns:a16="http://schemas.microsoft.com/office/drawing/2014/main" id="{25C4E83D-D5F1-4770-B620-129DE7662C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66291" y="703434"/>
                  <a:ext cx="156762" cy="156762"/>
                </a:xfrm>
                <a:prstGeom prst="rect">
                  <a:avLst/>
                </a:prstGeom>
              </p:spPr>
            </p:pic>
          </p:grpSp>
        </p:grpSp>
      </p:grpSp>
      <p:graphicFrame>
        <p:nvGraphicFramePr>
          <p:cNvPr id="56" name="Table 55">
            <a:extLst>
              <a:ext uri="{FF2B5EF4-FFF2-40B4-BE49-F238E27FC236}">
                <a16:creationId xmlns:a16="http://schemas.microsoft.com/office/drawing/2014/main" id="{E1609813-276D-4775-84AF-35E3612242B0}"/>
              </a:ext>
            </a:extLst>
          </p:cNvPr>
          <p:cNvGraphicFramePr>
            <a:graphicFrameLocks noGrp="1"/>
          </p:cNvGraphicFramePr>
          <p:nvPr>
            <p:extLst>
              <p:ext uri="{D42A27DB-BD31-4B8C-83A1-F6EECF244321}">
                <p14:modId xmlns:p14="http://schemas.microsoft.com/office/powerpoint/2010/main" val="1773818293"/>
              </p:ext>
            </p:extLst>
          </p:nvPr>
        </p:nvGraphicFramePr>
        <p:xfrm>
          <a:off x="-4440625" y="1155342"/>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US" sz="1100">
                          <a:solidFill>
                            <a:schemeClr val="bg1"/>
                          </a:solidFill>
                          <a:hlinkClick r:id="rId11"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100">
                          <a:solidFill>
                            <a:schemeClr val="bg1"/>
                          </a:solidFill>
                          <a:hlinkClick r:id="rId12"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100">
                          <a:solidFill>
                            <a:schemeClr val="bg1"/>
                          </a:solidFill>
                          <a:hlinkClick r:id="rId13"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100">
                          <a:solidFill>
                            <a:schemeClr val="bg1"/>
                          </a:solidFill>
                          <a:hlinkClick r:id="rId14"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100">
                          <a:solidFill>
                            <a:schemeClr val="bg1"/>
                          </a:solidFill>
                          <a:hlinkClick r:id="rId15"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lang="en-US" sz="1100">
                          <a:solidFill>
                            <a:schemeClr val="bg1"/>
                          </a:solidFill>
                          <a:hlinkClick r:id="rId16"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r>
                        <a:rPr lang="en-US" sz="1100">
                          <a:solidFill>
                            <a:schemeClr val="bg1"/>
                          </a:solidFill>
                          <a:hlinkClick r:id="rId17"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US" sz="1100">
                          <a:solidFill>
                            <a:schemeClr val="bg1"/>
                          </a:solidFill>
                          <a:hlinkClick r:id="rId18"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r>
                        <a:rPr lang="en-US" sz="1100">
                          <a:solidFill>
                            <a:schemeClr val="bg1"/>
                          </a:solidFill>
                          <a:hlinkClick r:id="rId19"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55" name="Rectangle 7, chunk 2">
            <a:extLst>
              <a:ext uri="{FF2B5EF4-FFF2-40B4-BE49-F238E27FC236}">
                <a16:creationId xmlns:a16="http://schemas.microsoft.com/office/drawing/2014/main" id="{CD1E41B5-FCE7-9E8D-4B11-0B9BF34DFCB8}"/>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0"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41486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7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1.85185E-6 L 0.3944 0.00463 " pathEditMode="relative" rAng="0" ptsTypes="AA">
                                      <p:cBhvr>
                                        <p:cTn id="8" dur="750" fill="hold"/>
                                        <p:tgtEl>
                                          <p:spTgt spid="56"/>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55"/>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7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1.85185E-6 " pathEditMode="relative" rAng="0" ptsTypes="AA">
                                      <p:cBhvr>
                                        <p:cTn id="16" dur="750" fill="hold"/>
                                        <p:tgtEl>
                                          <p:spTgt spid="56"/>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55"/>
                                        </p:tgtEl>
                                        <p:attrNameLst>
                                          <p:attrName>ppt_x</p:attrName>
                                          <p:attrName>ppt_y</p:attrName>
                                        </p:attrNameLst>
                                      </p:cBhvr>
                                      <p:rCtr x="-19987" y="0"/>
                                    </p:animMotion>
                                  </p:childTnLst>
                                </p:cTn>
                              </p:par>
                            </p:childTnLst>
                          </p:cTn>
                        </p:par>
                      </p:childTnLst>
                    </p:cTn>
                  </p:par>
                </p:childTnLst>
              </p:cTn>
              <p:nextCondLst>
                <p:cond evt="onClick" delay="0">
                  <p:tgtEl>
                    <p:spTgt spid="49"/>
                  </p:tgtEl>
                </p:cond>
              </p:nextCondLst>
            </p:seq>
          </p:childTnLst>
        </p:cTn>
      </p:par>
    </p:tnLst>
    <p:bldLst>
      <p:bldP spid="55" grpId="0"/>
      <p:bldP spid="5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2AAB87-C5D3-5194-989B-0FAB2FAED1C0}"/>
              </a:ext>
            </a:extLst>
          </p:cNvPr>
          <p:cNvPicPr>
            <a:picLocks noChangeAspect="1"/>
          </p:cNvPicPr>
          <p:nvPr/>
        </p:nvPicPr>
        <p:blipFill>
          <a:blip r:embed="rId3"/>
          <a:srcRect l="13969" r="13969"/>
          <a:stretch/>
        </p:blipFill>
        <p:spPr>
          <a:xfrm>
            <a:off x="8945303" y="2352549"/>
            <a:ext cx="3246697" cy="4505451"/>
          </a:xfrm>
          <a:custGeom>
            <a:avLst/>
            <a:gdLst>
              <a:gd name="connsiteX0" fmla="*/ 2751230 w 4941980"/>
              <a:gd name="connsiteY0" fmla="*/ 0 h 6858000"/>
              <a:gd name="connsiteX1" fmla="*/ 4941980 w 4941980"/>
              <a:gd name="connsiteY1" fmla="*/ 0 h 6858000"/>
              <a:gd name="connsiteX2" fmla="*/ 4941980 w 4941980"/>
              <a:gd name="connsiteY2" fmla="*/ 6858000 h 6858000"/>
              <a:gd name="connsiteX3" fmla="*/ 2751230 w 4941980"/>
              <a:gd name="connsiteY3" fmla="*/ 6858000 h 6858000"/>
              <a:gd name="connsiteX4" fmla="*/ 2751230 w 4941980"/>
              <a:gd name="connsiteY4" fmla="*/ 6857999 h 6858000"/>
              <a:gd name="connsiteX5" fmla="*/ 1702806 w 4941980"/>
              <a:gd name="connsiteY5" fmla="*/ 6857999 h 6858000"/>
              <a:gd name="connsiteX6" fmla="*/ 1688122 w 4941980"/>
              <a:gd name="connsiteY6" fmla="*/ 6847756 h 6858000"/>
              <a:gd name="connsiteX7" fmla="*/ 0 w 4941980"/>
              <a:gd name="connsiteY7" fmla="*/ 3429001 h 6858000"/>
              <a:gd name="connsiteX8" fmla="*/ 1688122 w 4941980"/>
              <a:gd name="connsiteY8" fmla="*/ 10247 h 6858000"/>
              <a:gd name="connsiteX9" fmla="*/ 1702809 w 4941980"/>
              <a:gd name="connsiteY9" fmla="*/ 1 h 6858000"/>
              <a:gd name="connsiteX10" fmla="*/ 2751230 w 494198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58000">
                <a:moveTo>
                  <a:pt x="2751230" y="0"/>
                </a:moveTo>
                <a:lnTo>
                  <a:pt x="4941980" y="0"/>
                </a:lnTo>
                <a:lnTo>
                  <a:pt x="4941980" y="6858000"/>
                </a:lnTo>
                <a:lnTo>
                  <a:pt x="2751230" y="6858000"/>
                </a:lnTo>
                <a:lnTo>
                  <a:pt x="2751230" y="6857999"/>
                </a:lnTo>
                <a:lnTo>
                  <a:pt x="1702806" y="6857999"/>
                </a:lnTo>
                <a:lnTo>
                  <a:pt x="1688122" y="6847756"/>
                </a:lnTo>
                <a:cubicBezTo>
                  <a:pt x="661771" y="6060863"/>
                  <a:pt x="0" y="4822216"/>
                  <a:pt x="0" y="3429001"/>
                </a:cubicBezTo>
                <a:cubicBezTo>
                  <a:pt x="0" y="2035788"/>
                  <a:pt x="661771" y="797140"/>
                  <a:pt x="1688122" y="10247"/>
                </a:cubicBezTo>
                <a:lnTo>
                  <a:pt x="1702809" y="1"/>
                </a:lnTo>
                <a:lnTo>
                  <a:pt x="2751230" y="1"/>
                </a:lnTo>
                <a:close/>
              </a:path>
            </a:pathLst>
          </a:custGeom>
        </p:spPr>
      </p:pic>
      <p:sp>
        <p:nvSpPr>
          <p:cNvPr id="5" name="Rectangle 4">
            <a:extLst>
              <a:ext uri="{FF2B5EF4-FFF2-40B4-BE49-F238E27FC236}">
                <a16:creationId xmlns:a16="http://schemas.microsoft.com/office/drawing/2014/main" id="{477544E0-3E60-48BF-9D89-3A7A8F93E57A}"/>
              </a:ext>
            </a:extLst>
          </p:cNvPr>
          <p:cNvSpPr/>
          <p:nvPr/>
        </p:nvSpPr>
        <p:spPr>
          <a:xfrm>
            <a:off x="304800" y="1448399"/>
            <a:ext cx="11887200" cy="1123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2E289F09-785C-4948-AC05-1E4EA89F20E4}"/>
              </a:ext>
            </a:extLst>
          </p:cNvPr>
          <p:cNvSpPr>
            <a:spLocks noGrp="1"/>
          </p:cNvSpPr>
          <p:nvPr>
            <p:ph type="title"/>
          </p:nvPr>
        </p:nvSpPr>
        <p:spPr/>
        <p:txBody>
          <a:bodyPr/>
          <a:lstStyle/>
          <a:p>
            <a:r>
              <a:rPr lang="en-US" dirty="0"/>
              <a:t>Virtuwell</a:t>
            </a:r>
            <a:r>
              <a:rPr lang="en-US" baseline="30000" dirty="0"/>
              <a:t>®</a:t>
            </a:r>
            <a:r>
              <a:rPr lang="en-US" dirty="0"/>
              <a:t> </a:t>
            </a:r>
            <a:r>
              <a:rPr lang="en-US" sz="3200" dirty="0"/>
              <a:t>–</a:t>
            </a:r>
            <a:r>
              <a:rPr lang="en-US" dirty="0"/>
              <a:t> get care anywhere*</a:t>
            </a:r>
          </a:p>
        </p:txBody>
      </p:sp>
      <p:sp>
        <p:nvSpPr>
          <p:cNvPr id="6" name="TextBox 5">
            <a:extLst>
              <a:ext uri="{FF2B5EF4-FFF2-40B4-BE49-F238E27FC236}">
                <a16:creationId xmlns:a16="http://schemas.microsoft.com/office/drawing/2014/main" id="{A7C109A6-8F02-4608-8A69-A7A8AFEAE804}"/>
              </a:ext>
            </a:extLst>
          </p:cNvPr>
          <p:cNvSpPr txBox="1"/>
          <p:nvPr/>
        </p:nvSpPr>
        <p:spPr>
          <a:xfrm>
            <a:off x="613517" y="1705932"/>
            <a:ext cx="9158636" cy="615553"/>
          </a:xfrm>
          <a:prstGeom prst="rect">
            <a:avLst/>
          </a:prstGeom>
          <a:noFill/>
        </p:spPr>
        <p:txBody>
          <a:bodyPr wrap="square" lIns="0" tIns="0" rIns="0" bIns="0">
            <a:spAutoFit/>
          </a:bodyPr>
          <a:lstStyle/>
          <a:p>
            <a:r>
              <a:rPr lang="en-US" sz="2000" b="1" dirty="0">
                <a:solidFill>
                  <a:schemeClr val="bg1"/>
                </a:solidFill>
              </a:rPr>
              <a:t>Save time and money by getting treated for common conditions from your smartphone, tablet or computer. Your plan covers telemedicine care.</a:t>
            </a:r>
          </a:p>
        </p:txBody>
      </p:sp>
      <p:sp>
        <p:nvSpPr>
          <p:cNvPr id="27" name="TextBox 26">
            <a:extLst>
              <a:ext uri="{FF2B5EF4-FFF2-40B4-BE49-F238E27FC236}">
                <a16:creationId xmlns:a16="http://schemas.microsoft.com/office/drawing/2014/main" id="{C96B83AE-C575-4C63-98E2-BF463517E5DE}"/>
              </a:ext>
            </a:extLst>
          </p:cNvPr>
          <p:cNvSpPr txBox="1"/>
          <p:nvPr/>
        </p:nvSpPr>
        <p:spPr>
          <a:xfrm>
            <a:off x="613518" y="2725615"/>
            <a:ext cx="6866782" cy="307777"/>
          </a:xfrm>
          <a:prstGeom prst="rect">
            <a:avLst/>
          </a:prstGeom>
          <a:noFill/>
        </p:spPr>
        <p:txBody>
          <a:bodyPr wrap="square" lIns="0" tIns="0" rIns="0" bIns="0" anchor="b">
            <a:spAutoFit/>
          </a:bodyPr>
          <a:lstStyle/>
          <a:p>
            <a:r>
              <a:rPr lang="en-US" sz="2000" b="1" dirty="0"/>
              <a:t>Convenient and affordable</a:t>
            </a:r>
          </a:p>
        </p:txBody>
      </p:sp>
      <p:sp>
        <p:nvSpPr>
          <p:cNvPr id="30" name="TextBox 29">
            <a:extLst>
              <a:ext uri="{FF2B5EF4-FFF2-40B4-BE49-F238E27FC236}">
                <a16:creationId xmlns:a16="http://schemas.microsoft.com/office/drawing/2014/main" id="{A5C72604-3F36-4B03-89F0-B65E1127575A}"/>
              </a:ext>
            </a:extLst>
          </p:cNvPr>
          <p:cNvSpPr txBox="1"/>
          <p:nvPr/>
        </p:nvSpPr>
        <p:spPr>
          <a:xfrm>
            <a:off x="1066799" y="4972172"/>
            <a:ext cx="7528562" cy="492443"/>
          </a:xfrm>
          <a:prstGeom prst="rect">
            <a:avLst/>
          </a:prstGeom>
          <a:noFill/>
        </p:spPr>
        <p:txBody>
          <a:bodyPr wrap="square" lIns="0" tIns="0" rIns="0" bIns="0" anchor="t">
            <a:spAutoFit/>
          </a:bodyPr>
          <a:lstStyle/>
          <a:p>
            <a:r>
              <a:rPr lang="en-US" sz="1600" dirty="0"/>
              <a:t>You'll usually pay less than an in-person visit, and you're only charged if Virtuwell can treat you. Plus follow-up care about your treatment is free</a:t>
            </a:r>
          </a:p>
        </p:txBody>
      </p:sp>
      <p:sp>
        <p:nvSpPr>
          <p:cNvPr id="31" name="Freeform: Shape 30">
            <a:extLst>
              <a:ext uri="{FF2B5EF4-FFF2-40B4-BE49-F238E27FC236}">
                <a16:creationId xmlns:a16="http://schemas.microsoft.com/office/drawing/2014/main" id="{FBE8CD5F-108B-47D2-B9C3-D4A7F318A8A0}"/>
              </a:ext>
            </a:extLst>
          </p:cNvPr>
          <p:cNvSpPr/>
          <p:nvPr/>
        </p:nvSpPr>
        <p:spPr>
          <a:xfrm>
            <a:off x="613518" y="505208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32" name="TextBox 31">
            <a:extLst>
              <a:ext uri="{FF2B5EF4-FFF2-40B4-BE49-F238E27FC236}">
                <a16:creationId xmlns:a16="http://schemas.microsoft.com/office/drawing/2014/main" id="{E1AD1187-3E18-45AB-B82D-AC22FCCB9ED8}"/>
              </a:ext>
            </a:extLst>
          </p:cNvPr>
          <p:cNvSpPr txBox="1"/>
          <p:nvPr/>
        </p:nvSpPr>
        <p:spPr>
          <a:xfrm>
            <a:off x="1078753" y="3134462"/>
            <a:ext cx="7409291" cy="492443"/>
          </a:xfrm>
          <a:prstGeom prst="rect">
            <a:avLst/>
          </a:prstGeom>
          <a:noFill/>
        </p:spPr>
        <p:txBody>
          <a:bodyPr wrap="square" lIns="0" tIns="0" rIns="0" bIns="0" anchor="ctr">
            <a:spAutoFit/>
          </a:bodyPr>
          <a:lstStyle/>
          <a:p>
            <a:r>
              <a:rPr lang="en-US" sz="1600" dirty="0"/>
              <a:t>Start now and get a customized treatment plan – no appointments, video or downloads needed</a:t>
            </a:r>
          </a:p>
        </p:txBody>
      </p:sp>
      <p:sp>
        <p:nvSpPr>
          <p:cNvPr id="33" name="Freeform: Shape 32">
            <a:extLst>
              <a:ext uri="{FF2B5EF4-FFF2-40B4-BE49-F238E27FC236}">
                <a16:creationId xmlns:a16="http://schemas.microsoft.com/office/drawing/2014/main" id="{BB9F82DB-39B8-4FCD-8E92-E974BC932438}"/>
              </a:ext>
            </a:extLst>
          </p:cNvPr>
          <p:cNvSpPr/>
          <p:nvPr/>
        </p:nvSpPr>
        <p:spPr>
          <a:xfrm>
            <a:off x="613518" y="324676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34" name="TextBox 33">
            <a:extLst>
              <a:ext uri="{FF2B5EF4-FFF2-40B4-BE49-F238E27FC236}">
                <a16:creationId xmlns:a16="http://schemas.microsoft.com/office/drawing/2014/main" id="{AE099915-D111-4088-AE3C-AEF29711022C}"/>
              </a:ext>
            </a:extLst>
          </p:cNvPr>
          <p:cNvSpPr txBox="1"/>
          <p:nvPr/>
        </p:nvSpPr>
        <p:spPr>
          <a:xfrm>
            <a:off x="1066799" y="4339621"/>
            <a:ext cx="6979920" cy="492443"/>
          </a:xfrm>
          <a:prstGeom prst="rect">
            <a:avLst/>
          </a:prstGeom>
          <a:noFill/>
        </p:spPr>
        <p:txBody>
          <a:bodyPr wrap="square" lIns="0" tIns="0" rIns="0" bIns="0" anchor="ctr">
            <a:spAutoFit/>
          </a:bodyPr>
          <a:lstStyle/>
          <a:p>
            <a:r>
              <a:rPr lang="en-US" sz="1600" dirty="0"/>
              <a:t>Nurse practitioners give you a diagnosis, treatment plan and prescription (if needed)</a:t>
            </a:r>
          </a:p>
        </p:txBody>
      </p:sp>
      <p:sp>
        <p:nvSpPr>
          <p:cNvPr id="35" name="Freeform: Shape 34">
            <a:extLst>
              <a:ext uri="{FF2B5EF4-FFF2-40B4-BE49-F238E27FC236}">
                <a16:creationId xmlns:a16="http://schemas.microsoft.com/office/drawing/2014/main" id="{628213C9-ADAD-4EBA-9FC8-48C5052541A0}"/>
              </a:ext>
            </a:extLst>
          </p:cNvPr>
          <p:cNvSpPr/>
          <p:nvPr/>
        </p:nvSpPr>
        <p:spPr>
          <a:xfrm>
            <a:off x="613518" y="4450307"/>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38" name="Straight Connector 37">
            <a:extLst>
              <a:ext uri="{FF2B5EF4-FFF2-40B4-BE49-F238E27FC236}">
                <a16:creationId xmlns:a16="http://schemas.microsoft.com/office/drawing/2014/main" id="{E6A0CE35-54A6-443C-9E8C-29C86E685EA6}"/>
              </a:ext>
            </a:extLst>
          </p:cNvPr>
          <p:cNvCxnSpPr>
            <a:cxnSpLocks/>
          </p:cNvCxnSpPr>
          <p:nvPr/>
        </p:nvCxnSpPr>
        <p:spPr>
          <a:xfrm>
            <a:off x="613517" y="3653835"/>
            <a:ext cx="786257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19EA09-06DF-47EF-8122-35F962B29907}"/>
              </a:ext>
            </a:extLst>
          </p:cNvPr>
          <p:cNvSpPr txBox="1"/>
          <p:nvPr/>
        </p:nvSpPr>
        <p:spPr>
          <a:xfrm>
            <a:off x="1125935" y="5789387"/>
            <a:ext cx="6140256" cy="246221"/>
          </a:xfrm>
          <a:prstGeom prst="rect">
            <a:avLst/>
          </a:prstGeom>
          <a:noFill/>
        </p:spPr>
        <p:txBody>
          <a:bodyPr wrap="square" lIns="0" tIns="0" rIns="0" bIns="0" anchor="t">
            <a:spAutoFit/>
          </a:bodyPr>
          <a:lstStyle/>
          <a:p>
            <a:r>
              <a:rPr lang="en-US" sz="1600" dirty="0"/>
              <a:t>Get better faster at </a:t>
            </a:r>
            <a:r>
              <a:rPr lang="en-US" sz="1600" b="1" dirty="0">
                <a:hlinkClick r:id="rId4">
                  <a:extLst>
                    <a:ext uri="{A12FA001-AC4F-418D-AE19-62706E023703}">
                      <ahyp:hlinkClr xmlns:ahyp="http://schemas.microsoft.com/office/drawing/2018/hyperlinkcolor" val="tx"/>
                    </a:ext>
                  </a:extLst>
                </a:hlinkClick>
              </a:rPr>
              <a:t>virtuwell.com</a:t>
            </a:r>
            <a:endParaRPr lang="en-US" sz="1600" b="1" dirty="0"/>
          </a:p>
        </p:txBody>
      </p:sp>
      <p:sp>
        <p:nvSpPr>
          <p:cNvPr id="25" name="Freeform: Shape 24">
            <a:extLst>
              <a:ext uri="{FF2B5EF4-FFF2-40B4-BE49-F238E27FC236}">
                <a16:creationId xmlns:a16="http://schemas.microsoft.com/office/drawing/2014/main" id="{428E2357-E9B1-4354-872C-E07A532BB572}"/>
              </a:ext>
            </a:extLst>
          </p:cNvPr>
          <p:cNvSpPr/>
          <p:nvPr/>
        </p:nvSpPr>
        <p:spPr>
          <a:xfrm>
            <a:off x="613518" y="5761574"/>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grpSp>
        <p:nvGrpSpPr>
          <p:cNvPr id="39" name="Hamburger">
            <a:extLst>
              <a:ext uri="{FF2B5EF4-FFF2-40B4-BE49-F238E27FC236}">
                <a16:creationId xmlns:a16="http://schemas.microsoft.com/office/drawing/2014/main" id="{F2B6FA8E-7A20-460F-BB36-C4412EA67153}"/>
              </a:ext>
            </a:extLst>
          </p:cNvPr>
          <p:cNvGrpSpPr/>
          <p:nvPr/>
        </p:nvGrpSpPr>
        <p:grpSpPr>
          <a:xfrm>
            <a:off x="-1" y="-1"/>
            <a:ext cx="304797" cy="304797"/>
            <a:chOff x="-1" y="-1"/>
            <a:chExt cx="304797" cy="304797"/>
          </a:xfrm>
        </p:grpSpPr>
        <p:sp>
          <p:nvSpPr>
            <p:cNvPr id="40" name="Rectangle 39">
              <a:extLst>
                <a:ext uri="{FF2B5EF4-FFF2-40B4-BE49-F238E27FC236}">
                  <a16:creationId xmlns:a16="http://schemas.microsoft.com/office/drawing/2014/main" id="{A1401B78-CF6C-47BC-987A-5C24979615AA}"/>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B60478D-18DB-4BF8-A73F-FA2B19A1A585}"/>
                </a:ext>
              </a:extLst>
            </p:cNvPr>
            <p:cNvGrpSpPr/>
            <p:nvPr userDrawn="1"/>
          </p:nvGrpSpPr>
          <p:grpSpPr>
            <a:xfrm>
              <a:off x="88317" y="103148"/>
              <a:ext cx="128160" cy="98498"/>
              <a:chOff x="88317" y="99577"/>
              <a:chExt cx="128160" cy="98498"/>
            </a:xfrm>
          </p:grpSpPr>
          <p:cxnSp>
            <p:nvCxnSpPr>
              <p:cNvPr id="42" name="Straight Connector 41">
                <a:extLst>
                  <a:ext uri="{FF2B5EF4-FFF2-40B4-BE49-F238E27FC236}">
                    <a16:creationId xmlns:a16="http://schemas.microsoft.com/office/drawing/2014/main" id="{D89A33CC-811F-4670-B5E9-4AAE5F053FB7}"/>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B870CE9-D17A-4A9F-8810-3F3B5F93F07E}"/>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2FA3B1-7666-4C49-AAED-B8E9250A0F92}"/>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5" name="TextBox 44">
            <a:extLst>
              <a:ext uri="{FF2B5EF4-FFF2-40B4-BE49-F238E27FC236}">
                <a16:creationId xmlns:a16="http://schemas.microsoft.com/office/drawing/2014/main" id="{755183BA-B19F-C37F-1C47-EB4F8D12D550}"/>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tx2"/>
                </a:solidFill>
              </a:rPr>
              <a:pPr algn="r"/>
              <a:t>14</a:t>
            </a:fld>
            <a:endParaRPr lang="en-US" sz="1350" b="1" dirty="0">
              <a:solidFill>
                <a:schemeClr val="tx2"/>
              </a:solidFill>
            </a:endParaRPr>
          </a:p>
        </p:txBody>
      </p:sp>
      <p:cxnSp>
        <p:nvCxnSpPr>
          <p:cNvPr id="48" name="Straight Connector 47">
            <a:extLst>
              <a:ext uri="{FF2B5EF4-FFF2-40B4-BE49-F238E27FC236}">
                <a16:creationId xmlns:a16="http://schemas.microsoft.com/office/drawing/2014/main" id="{A28F45FF-B3ED-9E7F-6155-1F923D344C91}"/>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610F40D-D3AE-2E71-A303-412D65D76F89}"/>
              </a:ext>
            </a:extLst>
          </p:cNvPr>
          <p:cNvSpPr txBox="1"/>
          <p:nvPr/>
        </p:nvSpPr>
        <p:spPr>
          <a:xfrm>
            <a:off x="1066798" y="3737848"/>
            <a:ext cx="6979921" cy="492443"/>
          </a:xfrm>
          <a:prstGeom prst="rect">
            <a:avLst/>
          </a:prstGeom>
          <a:noFill/>
        </p:spPr>
        <p:txBody>
          <a:bodyPr wrap="square" lIns="0" tIns="0" rIns="0" bIns="0" anchor="ctr">
            <a:spAutoFit/>
          </a:bodyPr>
          <a:lstStyle/>
          <a:p>
            <a:r>
              <a:rPr lang="en-US" sz="1600" dirty="0"/>
              <a:t>Answer a few questions online to get treatment for more than 60 common conditions</a:t>
            </a:r>
          </a:p>
        </p:txBody>
      </p:sp>
      <p:sp>
        <p:nvSpPr>
          <p:cNvPr id="8" name="Freeform: Shape 7">
            <a:extLst>
              <a:ext uri="{FF2B5EF4-FFF2-40B4-BE49-F238E27FC236}">
                <a16:creationId xmlns:a16="http://schemas.microsoft.com/office/drawing/2014/main" id="{CB773B4C-A523-1D26-7D17-AED88BF87C73}"/>
              </a:ext>
            </a:extLst>
          </p:cNvPr>
          <p:cNvSpPr/>
          <p:nvPr/>
        </p:nvSpPr>
        <p:spPr>
          <a:xfrm>
            <a:off x="613518" y="3848534"/>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pic>
        <p:nvPicPr>
          <p:cNvPr id="12" name="Picture 11">
            <a:extLst>
              <a:ext uri="{FF2B5EF4-FFF2-40B4-BE49-F238E27FC236}">
                <a16:creationId xmlns:a16="http://schemas.microsoft.com/office/drawing/2014/main" id="{BABD51C4-196A-B7D2-28F4-812F792EAE91}"/>
              </a:ext>
            </a:extLst>
          </p:cNvPr>
          <p:cNvPicPr>
            <a:picLocks noChangeAspect="1"/>
          </p:cNvPicPr>
          <p:nvPr/>
        </p:nvPicPr>
        <p:blipFill>
          <a:blip r:embed="rId5"/>
          <a:stretch>
            <a:fillRect/>
          </a:stretch>
        </p:blipFill>
        <p:spPr>
          <a:xfrm>
            <a:off x="7090108" y="248887"/>
            <a:ext cx="4797090" cy="949628"/>
          </a:xfrm>
          <a:prstGeom prst="rect">
            <a:avLst/>
          </a:prstGeom>
        </p:spPr>
      </p:pic>
      <p:cxnSp>
        <p:nvCxnSpPr>
          <p:cNvPr id="23" name="Straight Connector 22">
            <a:extLst>
              <a:ext uri="{FF2B5EF4-FFF2-40B4-BE49-F238E27FC236}">
                <a16:creationId xmlns:a16="http://schemas.microsoft.com/office/drawing/2014/main" id="{FC9A25FC-8F07-96E2-FF66-0DA556003577}"/>
              </a:ext>
            </a:extLst>
          </p:cNvPr>
          <p:cNvCxnSpPr>
            <a:cxnSpLocks/>
          </p:cNvCxnSpPr>
          <p:nvPr/>
        </p:nvCxnSpPr>
        <p:spPr>
          <a:xfrm>
            <a:off x="625472" y="4283313"/>
            <a:ext cx="786257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068098C-2370-AA65-E70A-4202E9545C0E}"/>
              </a:ext>
            </a:extLst>
          </p:cNvPr>
          <p:cNvCxnSpPr>
            <a:cxnSpLocks/>
          </p:cNvCxnSpPr>
          <p:nvPr/>
        </p:nvCxnSpPr>
        <p:spPr>
          <a:xfrm>
            <a:off x="613517" y="4863758"/>
            <a:ext cx="786257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6EA04C-D0A9-F14E-157D-5D599E61C18A}"/>
              </a:ext>
            </a:extLst>
          </p:cNvPr>
          <p:cNvCxnSpPr>
            <a:cxnSpLocks/>
          </p:cNvCxnSpPr>
          <p:nvPr/>
        </p:nvCxnSpPr>
        <p:spPr>
          <a:xfrm>
            <a:off x="575085" y="5571424"/>
            <a:ext cx="786257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D24471-F9C6-A828-8015-799DE4C40052}"/>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grpSp>
        <p:nvGrpSpPr>
          <p:cNvPr id="71" name="Group 70">
            <a:extLst>
              <a:ext uri="{FF2B5EF4-FFF2-40B4-BE49-F238E27FC236}">
                <a16:creationId xmlns:a16="http://schemas.microsoft.com/office/drawing/2014/main" id="{B3532E68-585A-4B89-8BE6-E5CB8F683D88}"/>
              </a:ext>
            </a:extLst>
          </p:cNvPr>
          <p:cNvGrpSpPr/>
          <p:nvPr/>
        </p:nvGrpSpPr>
        <p:grpSpPr>
          <a:xfrm>
            <a:off x="-4750182" y="304794"/>
            <a:ext cx="4248150" cy="6553205"/>
            <a:chOff x="-4750182" y="304794"/>
            <a:chExt cx="4248150" cy="6553205"/>
          </a:xfrm>
        </p:grpSpPr>
        <p:grpSp>
          <p:nvGrpSpPr>
            <p:cNvPr id="72" name="Group 71">
              <a:extLst>
                <a:ext uri="{FF2B5EF4-FFF2-40B4-BE49-F238E27FC236}">
                  <a16:creationId xmlns:a16="http://schemas.microsoft.com/office/drawing/2014/main" id="{2BF387F6-5E70-42DD-B4EF-19E8E8685DD6}"/>
                </a:ext>
              </a:extLst>
            </p:cNvPr>
            <p:cNvGrpSpPr/>
            <p:nvPr/>
          </p:nvGrpSpPr>
          <p:grpSpPr>
            <a:xfrm>
              <a:off x="-4750182" y="304794"/>
              <a:ext cx="4248150" cy="6553205"/>
              <a:chOff x="0" y="304794"/>
              <a:chExt cx="4248150" cy="6553205"/>
            </a:xfrm>
          </p:grpSpPr>
          <p:sp>
            <p:nvSpPr>
              <p:cNvPr id="79" name="Rectangle: Single Corner Rounded 78">
                <a:extLst>
                  <a:ext uri="{FF2B5EF4-FFF2-40B4-BE49-F238E27FC236}">
                    <a16:creationId xmlns:a16="http://schemas.microsoft.com/office/drawing/2014/main" id="{3DF792D4-4EC3-4237-82E3-07E27AD23376}"/>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FEBE71D-93AB-4FA1-8B5B-23E7D5038EC8}"/>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a:extLst>
                <a:ext uri="{FF2B5EF4-FFF2-40B4-BE49-F238E27FC236}">
                  <a16:creationId xmlns:a16="http://schemas.microsoft.com/office/drawing/2014/main" id="{1873035C-1040-4B84-B2DB-034FD03F8050}"/>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41139658-F2BF-4898-B271-58B2B7FE8481}"/>
                </a:ext>
              </a:extLst>
            </p:cNvPr>
            <p:cNvGrpSpPr/>
            <p:nvPr/>
          </p:nvGrpSpPr>
          <p:grpSpPr>
            <a:xfrm>
              <a:off x="-4431269" y="746687"/>
              <a:ext cx="2152889" cy="289561"/>
              <a:chOff x="-4431269" y="644179"/>
              <a:chExt cx="2152889" cy="289561"/>
            </a:xfrm>
          </p:grpSpPr>
          <p:sp>
            <p:nvSpPr>
              <p:cNvPr id="75" name="TextBox 74">
                <a:hlinkClick r:id="rId6" action="ppaction://hlinksldjump"/>
                <a:extLst>
                  <a:ext uri="{FF2B5EF4-FFF2-40B4-BE49-F238E27FC236}">
                    <a16:creationId xmlns:a16="http://schemas.microsoft.com/office/drawing/2014/main" id="{59E06808-0788-4279-9199-3933912E897C}"/>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76" name="Group 75">
                <a:extLst>
                  <a:ext uri="{FF2B5EF4-FFF2-40B4-BE49-F238E27FC236}">
                    <a16:creationId xmlns:a16="http://schemas.microsoft.com/office/drawing/2014/main" id="{803AA19F-70D3-4930-9DE8-3E90DE7DCE9C}"/>
                  </a:ext>
                </a:extLst>
              </p:cNvPr>
              <p:cNvGrpSpPr/>
              <p:nvPr/>
            </p:nvGrpSpPr>
            <p:grpSpPr>
              <a:xfrm>
                <a:off x="-4431269" y="644179"/>
                <a:ext cx="289560" cy="289560"/>
                <a:chOff x="-4431269" y="644179"/>
                <a:chExt cx="289560" cy="289560"/>
              </a:xfrm>
            </p:grpSpPr>
            <p:sp>
              <p:nvSpPr>
                <p:cNvPr id="77" name="Oval 76">
                  <a:hlinkClick r:id="rId6" action="ppaction://hlinksldjump"/>
                  <a:extLst>
                    <a:ext uri="{FF2B5EF4-FFF2-40B4-BE49-F238E27FC236}">
                      <a16:creationId xmlns:a16="http://schemas.microsoft.com/office/drawing/2014/main" id="{EF1E4D25-470B-4017-B963-E3F0B955F8C4}"/>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78" name="Graphic 77">
                  <a:extLst>
                    <a:ext uri="{FF2B5EF4-FFF2-40B4-BE49-F238E27FC236}">
                      <a16:creationId xmlns:a16="http://schemas.microsoft.com/office/drawing/2014/main" id="{2B90F305-250E-4212-92C9-6D6F1D698E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46" name="Table 45">
            <a:extLst>
              <a:ext uri="{FF2B5EF4-FFF2-40B4-BE49-F238E27FC236}">
                <a16:creationId xmlns:a16="http://schemas.microsoft.com/office/drawing/2014/main" id="{FAEFB05B-40D0-4948-96FB-2E69D71729BC}"/>
              </a:ext>
            </a:extLst>
          </p:cNvPr>
          <p:cNvGraphicFramePr>
            <a:graphicFrameLocks noGrp="1"/>
          </p:cNvGraphicFramePr>
          <p:nvPr>
            <p:extLst>
              <p:ext uri="{D42A27DB-BD31-4B8C-83A1-F6EECF244321}">
                <p14:modId xmlns:p14="http://schemas.microsoft.com/office/powerpoint/2010/main" val="450456828"/>
              </p:ext>
            </p:extLst>
          </p:nvPr>
        </p:nvGraphicFramePr>
        <p:xfrm>
          <a:off x="-4440625" y="1155342"/>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US" sz="1100">
                          <a:solidFill>
                            <a:schemeClr val="bg1"/>
                          </a:solidFill>
                          <a:hlinkClick r:id="rId9"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100">
                          <a:solidFill>
                            <a:schemeClr val="bg1"/>
                          </a:solidFill>
                          <a:hlinkClick r:id="rId10"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100">
                          <a:solidFill>
                            <a:schemeClr val="bg1"/>
                          </a:solidFill>
                          <a:hlinkClick r:id="rId11"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100">
                          <a:solidFill>
                            <a:schemeClr val="bg1"/>
                          </a:solidFill>
                          <a:hlinkClick r:id="rId12"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100">
                          <a:solidFill>
                            <a:schemeClr val="bg1"/>
                          </a:solidFill>
                          <a:hlinkClick r:id="rId13"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lang="en-US" sz="1100">
                          <a:solidFill>
                            <a:schemeClr val="bg1"/>
                          </a:solidFill>
                          <a:hlinkClick r:id="rId14"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r>
                        <a:rPr lang="en-US" sz="1100">
                          <a:solidFill>
                            <a:schemeClr val="bg1"/>
                          </a:solidFill>
                          <a:hlinkClick r:id="rId15"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US" sz="1100">
                          <a:solidFill>
                            <a:schemeClr val="bg1"/>
                          </a:solidFill>
                          <a:hlinkClick r:id="rId16"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r>
                        <a:rPr lang="en-US" sz="1100">
                          <a:solidFill>
                            <a:schemeClr val="bg1"/>
                          </a:solidFill>
                          <a:hlinkClick r:id="rId17"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6" name="Rectangle 7, chunk 2">
            <a:extLst>
              <a:ext uri="{FF2B5EF4-FFF2-40B4-BE49-F238E27FC236}">
                <a16:creationId xmlns:a16="http://schemas.microsoft.com/office/drawing/2014/main" id="{BD2C9459-F494-4D88-BB61-855E0F37D659}"/>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8" action="ppaction://hlinksldjump"/>
              </a:rPr>
              <a:t>Contact us</a:t>
            </a:r>
            <a:endParaRPr lang="en-US" sz="1500" b="1" dirty="0">
              <a:solidFill>
                <a:schemeClr val="bg1"/>
              </a:solidFill>
            </a:endParaRPr>
          </a:p>
        </p:txBody>
      </p:sp>
      <p:sp>
        <p:nvSpPr>
          <p:cNvPr id="11" name="Rectangle 7, chunk 2">
            <a:extLst>
              <a:ext uri="{FF2B5EF4-FFF2-40B4-BE49-F238E27FC236}">
                <a16:creationId xmlns:a16="http://schemas.microsoft.com/office/drawing/2014/main" id="{3F8FB0E4-BFB7-A330-906D-3891DB420D20}"/>
              </a:ext>
            </a:extLst>
          </p:cNvPr>
          <p:cNvSpPr txBox="1"/>
          <p:nvPr/>
        </p:nvSpPr>
        <p:spPr>
          <a:xfrm>
            <a:off x="1280158" y="6400514"/>
            <a:ext cx="6200141" cy="184294"/>
          </a:xfrm>
          <a:prstGeom prst="rect">
            <a:avLst/>
          </a:prstGeom>
          <a:noFill/>
        </p:spPr>
        <p:txBody>
          <a:bodyPr wrap="non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000" dirty="0"/>
              <a:t>*To use this service, you must live in or be visiting one of the states in which Virtuwell operates.</a:t>
            </a:r>
          </a:p>
        </p:txBody>
      </p:sp>
    </p:spTree>
    <p:extLst>
      <p:ext uri="{BB962C8B-B14F-4D97-AF65-F5344CB8AC3E}">
        <p14:creationId xmlns:p14="http://schemas.microsoft.com/office/powerpoint/2010/main" val="218042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7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1.85185E-6 L 0.3944 0.00463 " pathEditMode="relative" rAng="0" ptsTypes="AA">
                                      <p:cBhvr>
                                        <p:cTn id="8" dur="750" fill="hold"/>
                                        <p:tgtEl>
                                          <p:spTgt spid="46"/>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36"/>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7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1.85185E-6 " pathEditMode="relative" rAng="0" ptsTypes="AA">
                                      <p:cBhvr>
                                        <p:cTn id="16" dur="750" fill="hold"/>
                                        <p:tgtEl>
                                          <p:spTgt spid="46"/>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36"/>
                                        </p:tgtEl>
                                        <p:attrNameLst>
                                          <p:attrName>ppt_x</p:attrName>
                                          <p:attrName>ppt_y</p:attrName>
                                        </p:attrNameLst>
                                      </p:cBhvr>
                                      <p:rCtr x="-19987" y="0"/>
                                    </p:animMotion>
                                  </p:childTnLst>
                                </p:cTn>
                              </p:par>
                            </p:childTnLst>
                          </p:cTn>
                        </p:par>
                      </p:childTnLst>
                    </p:cTn>
                  </p:par>
                </p:childTnLst>
              </p:cTn>
              <p:nextCondLst>
                <p:cond evt="onClick" delay="0">
                  <p:tgtEl>
                    <p:spTgt spid="39"/>
                  </p:tgtEl>
                </p:cond>
              </p:nextCondLst>
            </p:seq>
          </p:childTnLst>
        </p:cTn>
      </p:par>
    </p:tnLst>
    <p:bldLst>
      <p:bldP spid="36" grpId="0"/>
      <p:bldP spid="3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544E0-3E60-48BF-9D89-3A7A8F93E57A}"/>
              </a:ext>
            </a:extLst>
          </p:cNvPr>
          <p:cNvSpPr/>
          <p:nvPr/>
        </p:nvSpPr>
        <p:spPr>
          <a:xfrm>
            <a:off x="304800" y="1448399"/>
            <a:ext cx="11887200" cy="1123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9" name="Picture 8">
            <a:extLst>
              <a:ext uri="{FF2B5EF4-FFF2-40B4-BE49-F238E27FC236}">
                <a16:creationId xmlns:a16="http://schemas.microsoft.com/office/drawing/2014/main" id="{01AF0668-95E2-4D5E-EC73-38B78687A0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031" t="7980" r="22884" b="212"/>
          <a:stretch/>
        </p:blipFill>
        <p:spPr>
          <a:xfrm>
            <a:off x="7293561" y="1"/>
            <a:ext cx="4941980" cy="6861177"/>
          </a:xfrm>
          <a:custGeom>
            <a:avLst/>
            <a:gdLst>
              <a:gd name="connsiteX0" fmla="*/ 2751230 w 4941980"/>
              <a:gd name="connsiteY0" fmla="*/ 0 h 6861177"/>
              <a:gd name="connsiteX1" fmla="*/ 4941980 w 4941980"/>
              <a:gd name="connsiteY1" fmla="*/ 0 h 6861177"/>
              <a:gd name="connsiteX2" fmla="*/ 4941980 w 4941980"/>
              <a:gd name="connsiteY2" fmla="*/ 6861177 h 6861177"/>
              <a:gd name="connsiteX3" fmla="*/ 2751230 w 4941980"/>
              <a:gd name="connsiteY3" fmla="*/ 6861177 h 6861177"/>
              <a:gd name="connsiteX4" fmla="*/ 2751230 w 4941980"/>
              <a:gd name="connsiteY4" fmla="*/ 6857999 h 6861177"/>
              <a:gd name="connsiteX5" fmla="*/ 1702806 w 4941980"/>
              <a:gd name="connsiteY5" fmla="*/ 6857999 h 6861177"/>
              <a:gd name="connsiteX6" fmla="*/ 1688122 w 4941980"/>
              <a:gd name="connsiteY6" fmla="*/ 6847756 h 6861177"/>
              <a:gd name="connsiteX7" fmla="*/ 0 w 4941980"/>
              <a:gd name="connsiteY7" fmla="*/ 3429001 h 6861177"/>
              <a:gd name="connsiteX8" fmla="*/ 1688122 w 4941980"/>
              <a:gd name="connsiteY8" fmla="*/ 10247 h 6861177"/>
              <a:gd name="connsiteX9" fmla="*/ 1702809 w 4941980"/>
              <a:gd name="connsiteY9" fmla="*/ 1 h 6861177"/>
              <a:gd name="connsiteX10" fmla="*/ 2751230 w 4941980"/>
              <a:gd name="connsiteY10" fmla="*/ 1 h 686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61177">
                <a:moveTo>
                  <a:pt x="2751230" y="0"/>
                </a:moveTo>
                <a:lnTo>
                  <a:pt x="4941980" y="0"/>
                </a:lnTo>
                <a:lnTo>
                  <a:pt x="4941980" y="6861177"/>
                </a:lnTo>
                <a:lnTo>
                  <a:pt x="2751230" y="6861177"/>
                </a:lnTo>
                <a:lnTo>
                  <a:pt x="2751230" y="6857999"/>
                </a:lnTo>
                <a:lnTo>
                  <a:pt x="1702806" y="6857999"/>
                </a:lnTo>
                <a:lnTo>
                  <a:pt x="1688122" y="6847756"/>
                </a:lnTo>
                <a:cubicBezTo>
                  <a:pt x="661771" y="6060863"/>
                  <a:pt x="0" y="4822216"/>
                  <a:pt x="0" y="3429001"/>
                </a:cubicBezTo>
                <a:cubicBezTo>
                  <a:pt x="0" y="2035788"/>
                  <a:pt x="661771" y="797140"/>
                  <a:pt x="1688122" y="10247"/>
                </a:cubicBezTo>
                <a:lnTo>
                  <a:pt x="1702809" y="1"/>
                </a:lnTo>
                <a:lnTo>
                  <a:pt x="2751230" y="1"/>
                </a:lnTo>
                <a:close/>
              </a:path>
            </a:pathLst>
          </a:custGeom>
          <a:solidFill>
            <a:schemeClr val="bg1">
              <a:lumMod val="95000"/>
            </a:schemeClr>
          </a:solidFill>
        </p:spPr>
      </p:pic>
      <p:sp>
        <p:nvSpPr>
          <p:cNvPr id="2" name="Title 1">
            <a:extLst>
              <a:ext uri="{FF2B5EF4-FFF2-40B4-BE49-F238E27FC236}">
                <a16:creationId xmlns:a16="http://schemas.microsoft.com/office/drawing/2014/main" id="{2E289F09-785C-4948-AC05-1E4EA89F20E4}"/>
              </a:ext>
            </a:extLst>
          </p:cNvPr>
          <p:cNvSpPr>
            <a:spLocks noGrp="1"/>
          </p:cNvSpPr>
          <p:nvPr>
            <p:ph type="title"/>
          </p:nvPr>
        </p:nvSpPr>
        <p:spPr/>
        <p:txBody>
          <a:bodyPr/>
          <a:lstStyle/>
          <a:p>
            <a:r>
              <a:rPr lang="en-US" dirty="0"/>
              <a:t>Doctor On Demand</a:t>
            </a:r>
          </a:p>
        </p:txBody>
      </p:sp>
      <p:sp>
        <p:nvSpPr>
          <p:cNvPr id="6" name="TextBox 5">
            <a:extLst>
              <a:ext uri="{FF2B5EF4-FFF2-40B4-BE49-F238E27FC236}">
                <a16:creationId xmlns:a16="http://schemas.microsoft.com/office/drawing/2014/main" id="{A7C109A6-8F02-4608-8A69-A7A8AFEAE804}"/>
              </a:ext>
            </a:extLst>
          </p:cNvPr>
          <p:cNvSpPr txBox="1"/>
          <p:nvPr/>
        </p:nvSpPr>
        <p:spPr>
          <a:xfrm>
            <a:off x="613518" y="1552930"/>
            <a:ext cx="6677618" cy="923330"/>
          </a:xfrm>
          <a:prstGeom prst="rect">
            <a:avLst/>
          </a:prstGeom>
          <a:noFill/>
        </p:spPr>
        <p:txBody>
          <a:bodyPr wrap="square" lIns="0" tIns="0" rIns="0" bIns="0">
            <a:spAutoFit/>
          </a:bodyPr>
          <a:lstStyle/>
          <a:p>
            <a:r>
              <a:rPr lang="en-US" sz="2000" b="1" dirty="0">
                <a:solidFill>
                  <a:schemeClr val="bg1"/>
                </a:solidFill>
              </a:rPr>
              <a:t>Get care for common conditions at home, in the office or on the go. With Doctor On Demand, you can speak to a provider from your smartphone.</a:t>
            </a:r>
          </a:p>
        </p:txBody>
      </p:sp>
      <p:sp>
        <p:nvSpPr>
          <p:cNvPr id="28" name="TextBox 27">
            <a:extLst>
              <a:ext uri="{FF2B5EF4-FFF2-40B4-BE49-F238E27FC236}">
                <a16:creationId xmlns:a16="http://schemas.microsoft.com/office/drawing/2014/main" id="{43DD04F9-8EEA-489E-98AD-F8EC2BD6255B}"/>
              </a:ext>
            </a:extLst>
          </p:cNvPr>
          <p:cNvSpPr txBox="1"/>
          <p:nvPr/>
        </p:nvSpPr>
        <p:spPr>
          <a:xfrm>
            <a:off x="1066798" y="5668916"/>
            <a:ext cx="6140257" cy="246221"/>
          </a:xfrm>
          <a:prstGeom prst="rect">
            <a:avLst/>
          </a:prstGeom>
          <a:noFill/>
        </p:spPr>
        <p:txBody>
          <a:bodyPr wrap="square" lIns="0" tIns="0" rIns="0" bIns="0" anchor="t">
            <a:spAutoFit/>
          </a:bodyPr>
          <a:lstStyle/>
          <a:p>
            <a:r>
              <a:rPr lang="en-US" sz="1600" dirty="0"/>
              <a:t>Register at </a:t>
            </a:r>
            <a:r>
              <a:rPr lang="en-US" sz="1600" b="1" dirty="0">
                <a:hlinkClick r:id="rId4">
                  <a:extLst>
                    <a:ext uri="{A12FA001-AC4F-418D-AE19-62706E023703}">
                      <ahyp:hlinkClr xmlns:ahyp="http://schemas.microsoft.com/office/drawing/2018/hyperlinkcolor" val="tx"/>
                    </a:ext>
                  </a:extLst>
                </a:hlinkClick>
              </a:rPr>
              <a:t>doctorondemand.com</a:t>
            </a:r>
            <a:endParaRPr lang="en-US" sz="1600" b="1" dirty="0"/>
          </a:p>
        </p:txBody>
      </p:sp>
      <p:sp>
        <p:nvSpPr>
          <p:cNvPr id="29" name="Freeform: Shape 28">
            <a:extLst>
              <a:ext uri="{FF2B5EF4-FFF2-40B4-BE49-F238E27FC236}">
                <a16:creationId xmlns:a16="http://schemas.microsoft.com/office/drawing/2014/main" id="{E50D823C-1D5F-453B-8985-73F59637932B}"/>
              </a:ext>
            </a:extLst>
          </p:cNvPr>
          <p:cNvSpPr/>
          <p:nvPr/>
        </p:nvSpPr>
        <p:spPr>
          <a:xfrm>
            <a:off x="613518" y="565649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sz="1400">
              <a:solidFill>
                <a:schemeClr val="tx2"/>
              </a:solidFill>
            </a:endParaRPr>
          </a:p>
        </p:txBody>
      </p:sp>
      <p:sp>
        <p:nvSpPr>
          <p:cNvPr id="32" name="TextBox 31">
            <a:extLst>
              <a:ext uri="{FF2B5EF4-FFF2-40B4-BE49-F238E27FC236}">
                <a16:creationId xmlns:a16="http://schemas.microsoft.com/office/drawing/2014/main" id="{E1AD1187-3E18-45AB-B82D-AC22FCCB9ED8}"/>
              </a:ext>
            </a:extLst>
          </p:cNvPr>
          <p:cNvSpPr txBox="1"/>
          <p:nvPr/>
        </p:nvSpPr>
        <p:spPr>
          <a:xfrm>
            <a:off x="1066799" y="3838116"/>
            <a:ext cx="6140256" cy="492443"/>
          </a:xfrm>
          <a:prstGeom prst="rect">
            <a:avLst/>
          </a:prstGeom>
          <a:noFill/>
        </p:spPr>
        <p:txBody>
          <a:bodyPr wrap="square" lIns="0" tIns="0" rIns="0" bIns="0" anchor="ctr">
            <a:spAutoFit/>
          </a:bodyPr>
          <a:lstStyle/>
          <a:p>
            <a:r>
              <a:rPr lang="en-US" sz="1600" dirty="0"/>
              <a:t>Live video visits with a doctor include assessment, diagnosis and prescription</a:t>
            </a:r>
          </a:p>
        </p:txBody>
      </p:sp>
      <p:sp>
        <p:nvSpPr>
          <p:cNvPr id="33" name="Freeform: Shape 32">
            <a:extLst>
              <a:ext uri="{FF2B5EF4-FFF2-40B4-BE49-F238E27FC236}">
                <a16:creationId xmlns:a16="http://schemas.microsoft.com/office/drawing/2014/main" id="{BB9F82DB-39B8-4FCD-8E92-E974BC932438}"/>
              </a:ext>
            </a:extLst>
          </p:cNvPr>
          <p:cNvSpPr/>
          <p:nvPr/>
        </p:nvSpPr>
        <p:spPr>
          <a:xfrm>
            <a:off x="613518" y="3948802"/>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2"/>
              </a:solidFill>
            </a:endParaRPr>
          </a:p>
        </p:txBody>
      </p:sp>
      <p:sp>
        <p:nvSpPr>
          <p:cNvPr id="34" name="TextBox 33">
            <a:extLst>
              <a:ext uri="{FF2B5EF4-FFF2-40B4-BE49-F238E27FC236}">
                <a16:creationId xmlns:a16="http://schemas.microsoft.com/office/drawing/2014/main" id="{AE099915-D111-4088-AE3C-AEF29711022C}"/>
              </a:ext>
            </a:extLst>
          </p:cNvPr>
          <p:cNvSpPr txBox="1"/>
          <p:nvPr/>
        </p:nvSpPr>
        <p:spPr>
          <a:xfrm>
            <a:off x="1066799" y="4747295"/>
            <a:ext cx="6140256" cy="492443"/>
          </a:xfrm>
          <a:prstGeom prst="rect">
            <a:avLst/>
          </a:prstGeom>
          <a:noFill/>
        </p:spPr>
        <p:txBody>
          <a:bodyPr wrap="square" lIns="0" tIns="0" rIns="0" bIns="0" anchor="t">
            <a:spAutoFit/>
          </a:bodyPr>
          <a:lstStyle/>
          <a:p>
            <a:r>
              <a:rPr lang="en-US" sz="1600" dirty="0"/>
              <a:t>When you create a free member account, your cost is always shown up front, without any surprise bills later</a:t>
            </a:r>
          </a:p>
        </p:txBody>
      </p:sp>
      <p:sp>
        <p:nvSpPr>
          <p:cNvPr id="35" name="Freeform: Shape 34">
            <a:extLst>
              <a:ext uri="{FF2B5EF4-FFF2-40B4-BE49-F238E27FC236}">
                <a16:creationId xmlns:a16="http://schemas.microsoft.com/office/drawing/2014/main" id="{628213C9-ADAD-4EBA-9FC8-48C5052541A0}"/>
              </a:ext>
            </a:extLst>
          </p:cNvPr>
          <p:cNvSpPr/>
          <p:nvPr/>
        </p:nvSpPr>
        <p:spPr>
          <a:xfrm>
            <a:off x="613518" y="485798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sz="1400">
              <a:solidFill>
                <a:schemeClr val="tx2"/>
              </a:solidFill>
            </a:endParaRPr>
          </a:p>
        </p:txBody>
      </p:sp>
      <p:cxnSp>
        <p:nvCxnSpPr>
          <p:cNvPr id="36" name="Straight Connector 35">
            <a:extLst>
              <a:ext uri="{FF2B5EF4-FFF2-40B4-BE49-F238E27FC236}">
                <a16:creationId xmlns:a16="http://schemas.microsoft.com/office/drawing/2014/main" id="{69C055CA-B1DF-4837-BD30-17C89CC2C741}"/>
              </a:ext>
            </a:extLst>
          </p:cNvPr>
          <p:cNvCxnSpPr>
            <a:cxnSpLocks/>
          </p:cNvCxnSpPr>
          <p:nvPr/>
        </p:nvCxnSpPr>
        <p:spPr>
          <a:xfrm>
            <a:off x="613517" y="5439580"/>
            <a:ext cx="66776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A0CE35-54A6-443C-9E8C-29C86E685EA6}"/>
              </a:ext>
            </a:extLst>
          </p:cNvPr>
          <p:cNvCxnSpPr>
            <a:cxnSpLocks/>
          </p:cNvCxnSpPr>
          <p:nvPr/>
        </p:nvCxnSpPr>
        <p:spPr>
          <a:xfrm>
            <a:off x="613517" y="4552803"/>
            <a:ext cx="66776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1" name="Hamburger">
            <a:extLst>
              <a:ext uri="{FF2B5EF4-FFF2-40B4-BE49-F238E27FC236}">
                <a16:creationId xmlns:a16="http://schemas.microsoft.com/office/drawing/2014/main" id="{B953D3D2-D3FA-4E27-B6E3-7F94539BA8D7}"/>
              </a:ext>
            </a:extLst>
          </p:cNvPr>
          <p:cNvGrpSpPr/>
          <p:nvPr/>
        </p:nvGrpSpPr>
        <p:grpSpPr>
          <a:xfrm>
            <a:off x="-1" y="-1"/>
            <a:ext cx="304797" cy="304797"/>
            <a:chOff x="-1" y="-1"/>
            <a:chExt cx="304797" cy="304797"/>
          </a:xfrm>
        </p:grpSpPr>
        <p:sp>
          <p:nvSpPr>
            <p:cNvPr id="42" name="Rectangle 41">
              <a:extLst>
                <a:ext uri="{FF2B5EF4-FFF2-40B4-BE49-F238E27FC236}">
                  <a16:creationId xmlns:a16="http://schemas.microsoft.com/office/drawing/2014/main" id="{B3D98A73-956C-4683-B1B2-F870970A07E9}"/>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51C5070-1A83-4C7C-A9DD-404830B23334}"/>
                </a:ext>
              </a:extLst>
            </p:cNvPr>
            <p:cNvGrpSpPr/>
            <p:nvPr userDrawn="1"/>
          </p:nvGrpSpPr>
          <p:grpSpPr>
            <a:xfrm>
              <a:off x="88317" y="103148"/>
              <a:ext cx="128160" cy="98498"/>
              <a:chOff x="88317" y="99577"/>
              <a:chExt cx="128160" cy="98498"/>
            </a:xfrm>
          </p:grpSpPr>
          <p:cxnSp>
            <p:nvCxnSpPr>
              <p:cNvPr id="44" name="Straight Connector 43">
                <a:extLst>
                  <a:ext uri="{FF2B5EF4-FFF2-40B4-BE49-F238E27FC236}">
                    <a16:creationId xmlns:a16="http://schemas.microsoft.com/office/drawing/2014/main" id="{7FC0F002-018E-4B05-9DC9-015408BD26BC}"/>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265BF85-33F7-4353-9C8D-B5548E7CF8B8}"/>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97E610-02AC-40F7-A058-5B5E6E035E51}"/>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D13C4C9D-BFA3-7A10-2F1C-F9913AE0567F}"/>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15</a:t>
            </a:fld>
            <a:endParaRPr lang="en-US" sz="1350" b="1" dirty="0">
              <a:solidFill>
                <a:schemeClr val="bg1"/>
              </a:solidFill>
            </a:endParaRPr>
          </a:p>
        </p:txBody>
      </p:sp>
      <p:sp>
        <p:nvSpPr>
          <p:cNvPr id="47" name="TextBox 46">
            <a:extLst>
              <a:ext uri="{FF2B5EF4-FFF2-40B4-BE49-F238E27FC236}">
                <a16:creationId xmlns:a16="http://schemas.microsoft.com/office/drawing/2014/main" id="{73A48A4E-EA28-CFEA-D5A9-61B2F273CC5C}"/>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48" name="Straight Connector 47">
            <a:extLst>
              <a:ext uri="{FF2B5EF4-FFF2-40B4-BE49-F238E27FC236}">
                <a16:creationId xmlns:a16="http://schemas.microsoft.com/office/drawing/2014/main" id="{265C21C1-FB00-22C8-A033-E9E95CBAD7E0}"/>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103509-876C-AFAD-AA21-A4DC420D4403}"/>
              </a:ext>
            </a:extLst>
          </p:cNvPr>
          <p:cNvSpPr txBox="1"/>
          <p:nvPr/>
        </p:nvSpPr>
        <p:spPr>
          <a:xfrm>
            <a:off x="1066799" y="3160129"/>
            <a:ext cx="6140256" cy="246221"/>
          </a:xfrm>
          <a:prstGeom prst="rect">
            <a:avLst/>
          </a:prstGeom>
          <a:noFill/>
        </p:spPr>
        <p:txBody>
          <a:bodyPr wrap="square" lIns="0" tIns="0" rIns="0" bIns="0" anchor="ctr">
            <a:spAutoFit/>
          </a:bodyPr>
          <a:lstStyle/>
          <a:p>
            <a:r>
              <a:rPr lang="en-US" sz="1600" dirty="0"/>
              <a:t>Urgent care for cold &amp; flu, skin conditions and allergies</a:t>
            </a:r>
          </a:p>
        </p:txBody>
      </p:sp>
      <p:sp>
        <p:nvSpPr>
          <p:cNvPr id="7" name="Freeform: Shape 6">
            <a:extLst>
              <a:ext uri="{FF2B5EF4-FFF2-40B4-BE49-F238E27FC236}">
                <a16:creationId xmlns:a16="http://schemas.microsoft.com/office/drawing/2014/main" id="{0D9D349A-3D37-4B7C-DFE9-68D637AAECF6}"/>
              </a:ext>
            </a:extLst>
          </p:cNvPr>
          <p:cNvSpPr/>
          <p:nvPr/>
        </p:nvSpPr>
        <p:spPr>
          <a:xfrm>
            <a:off x="613518" y="3147704"/>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2"/>
              </a:solidFill>
            </a:endParaRPr>
          </a:p>
        </p:txBody>
      </p:sp>
      <p:cxnSp>
        <p:nvCxnSpPr>
          <p:cNvPr id="8" name="Straight Connector 7">
            <a:extLst>
              <a:ext uri="{FF2B5EF4-FFF2-40B4-BE49-F238E27FC236}">
                <a16:creationId xmlns:a16="http://schemas.microsoft.com/office/drawing/2014/main" id="{A11DF7CB-3075-DBE4-6D8E-F19CD7794E7A}"/>
              </a:ext>
            </a:extLst>
          </p:cNvPr>
          <p:cNvCxnSpPr>
            <a:cxnSpLocks/>
          </p:cNvCxnSpPr>
          <p:nvPr/>
        </p:nvCxnSpPr>
        <p:spPr>
          <a:xfrm>
            <a:off x="613517" y="3619133"/>
            <a:ext cx="66776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F3347DA2-73B2-424B-B7F8-3ED8408A3A1B}"/>
              </a:ext>
            </a:extLst>
          </p:cNvPr>
          <p:cNvGrpSpPr/>
          <p:nvPr/>
        </p:nvGrpSpPr>
        <p:grpSpPr>
          <a:xfrm>
            <a:off x="-4750182" y="304794"/>
            <a:ext cx="4248150" cy="6553205"/>
            <a:chOff x="-4750182" y="304794"/>
            <a:chExt cx="4248150" cy="6553205"/>
          </a:xfrm>
        </p:grpSpPr>
        <p:grpSp>
          <p:nvGrpSpPr>
            <p:cNvPr id="59" name="Group 58">
              <a:extLst>
                <a:ext uri="{FF2B5EF4-FFF2-40B4-BE49-F238E27FC236}">
                  <a16:creationId xmlns:a16="http://schemas.microsoft.com/office/drawing/2014/main" id="{A41F033E-9015-44F6-AE9E-3A9689926CF0}"/>
                </a:ext>
              </a:extLst>
            </p:cNvPr>
            <p:cNvGrpSpPr/>
            <p:nvPr/>
          </p:nvGrpSpPr>
          <p:grpSpPr>
            <a:xfrm>
              <a:off x="-4750182" y="304794"/>
              <a:ext cx="4248150" cy="6553205"/>
              <a:chOff x="0" y="304794"/>
              <a:chExt cx="4248150" cy="6553205"/>
            </a:xfrm>
          </p:grpSpPr>
          <p:sp>
            <p:nvSpPr>
              <p:cNvPr id="66" name="Rectangle: Single Corner Rounded 65">
                <a:extLst>
                  <a:ext uri="{FF2B5EF4-FFF2-40B4-BE49-F238E27FC236}">
                    <a16:creationId xmlns:a16="http://schemas.microsoft.com/office/drawing/2014/main" id="{BCD19656-FEE2-4837-9EE4-4205C8A7A9BB}"/>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8B4D529-86C7-41F1-AD17-9B9C3301CAFE}"/>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a:extLst>
                <a:ext uri="{FF2B5EF4-FFF2-40B4-BE49-F238E27FC236}">
                  <a16:creationId xmlns:a16="http://schemas.microsoft.com/office/drawing/2014/main" id="{9E025EC3-9B6C-447E-9350-14EEDA95D86D}"/>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8718F3C-2FE2-46B3-8226-CF7880063B05}"/>
                </a:ext>
              </a:extLst>
            </p:cNvPr>
            <p:cNvGrpSpPr/>
            <p:nvPr/>
          </p:nvGrpSpPr>
          <p:grpSpPr>
            <a:xfrm>
              <a:off x="-4431269" y="746687"/>
              <a:ext cx="2152889" cy="289561"/>
              <a:chOff x="-4431269" y="644179"/>
              <a:chExt cx="2152889" cy="289561"/>
            </a:xfrm>
          </p:grpSpPr>
          <p:sp>
            <p:nvSpPr>
              <p:cNvPr id="62" name="TextBox 61">
                <a:hlinkClick r:id="rId5" action="ppaction://hlinksldjump"/>
                <a:extLst>
                  <a:ext uri="{FF2B5EF4-FFF2-40B4-BE49-F238E27FC236}">
                    <a16:creationId xmlns:a16="http://schemas.microsoft.com/office/drawing/2014/main" id="{DDDEA40B-B850-495D-990D-A9E81C94D1FF}"/>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63" name="Group 62">
                <a:extLst>
                  <a:ext uri="{FF2B5EF4-FFF2-40B4-BE49-F238E27FC236}">
                    <a16:creationId xmlns:a16="http://schemas.microsoft.com/office/drawing/2014/main" id="{C3ED4CA4-4D92-406B-8FFC-221524A75BBE}"/>
                  </a:ext>
                </a:extLst>
              </p:cNvPr>
              <p:cNvGrpSpPr/>
              <p:nvPr/>
            </p:nvGrpSpPr>
            <p:grpSpPr>
              <a:xfrm>
                <a:off x="-4431269" y="644179"/>
                <a:ext cx="289560" cy="289560"/>
                <a:chOff x="-4431269" y="644179"/>
                <a:chExt cx="289560" cy="289560"/>
              </a:xfrm>
            </p:grpSpPr>
            <p:sp>
              <p:nvSpPr>
                <p:cNvPr id="64" name="Oval 63">
                  <a:hlinkClick r:id="rId5" action="ppaction://hlinksldjump"/>
                  <a:extLst>
                    <a:ext uri="{FF2B5EF4-FFF2-40B4-BE49-F238E27FC236}">
                      <a16:creationId xmlns:a16="http://schemas.microsoft.com/office/drawing/2014/main" id="{7D04A7F7-3B41-40C4-886B-4B95D611BFE9}"/>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65" name="Graphic 64">
                  <a:extLst>
                    <a:ext uri="{FF2B5EF4-FFF2-40B4-BE49-F238E27FC236}">
                      <a16:creationId xmlns:a16="http://schemas.microsoft.com/office/drawing/2014/main" id="{8897D5DA-B4AD-4A70-8859-E81DBF2783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6291" y="703434"/>
                  <a:ext cx="156762" cy="156762"/>
                </a:xfrm>
                <a:prstGeom prst="rect">
                  <a:avLst/>
                </a:prstGeom>
              </p:spPr>
            </p:pic>
          </p:grpSp>
        </p:grpSp>
      </p:grpSp>
      <p:graphicFrame>
        <p:nvGraphicFramePr>
          <p:cNvPr id="37" name="Table 36">
            <a:extLst>
              <a:ext uri="{FF2B5EF4-FFF2-40B4-BE49-F238E27FC236}">
                <a16:creationId xmlns:a16="http://schemas.microsoft.com/office/drawing/2014/main" id="{883C7E35-9AE2-4BB0-9BFE-1C167BE22078}"/>
              </a:ext>
            </a:extLst>
          </p:cNvPr>
          <p:cNvGraphicFramePr>
            <a:graphicFrameLocks noGrp="1"/>
          </p:cNvGraphicFramePr>
          <p:nvPr>
            <p:extLst>
              <p:ext uri="{D42A27DB-BD31-4B8C-83A1-F6EECF244321}">
                <p14:modId xmlns:p14="http://schemas.microsoft.com/office/powerpoint/2010/main" val="912794577"/>
              </p:ext>
            </p:extLst>
          </p:nvPr>
        </p:nvGraphicFramePr>
        <p:xfrm>
          <a:off x="-4440625" y="1155342"/>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US" sz="1100">
                          <a:solidFill>
                            <a:schemeClr val="bg1"/>
                          </a:solidFill>
                          <a:hlinkClick r:id="rId8"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100">
                          <a:solidFill>
                            <a:schemeClr val="bg1"/>
                          </a:solidFill>
                          <a:hlinkClick r:id="rId9"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100">
                          <a:solidFill>
                            <a:schemeClr val="bg1"/>
                          </a:solidFill>
                          <a:hlinkClick r:id="rId10"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100">
                          <a:solidFill>
                            <a:schemeClr val="bg1"/>
                          </a:solidFill>
                          <a:hlinkClick r:id="rId11"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100">
                          <a:solidFill>
                            <a:schemeClr val="bg1"/>
                          </a:solidFill>
                          <a:hlinkClick r:id="rId12"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lang="en-US" sz="1100">
                          <a:solidFill>
                            <a:schemeClr val="bg1"/>
                          </a:solidFill>
                          <a:hlinkClick r:id="rId13"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r>
                        <a:rPr lang="en-US" sz="1100">
                          <a:solidFill>
                            <a:schemeClr val="bg1"/>
                          </a:solidFill>
                          <a:hlinkClick r:id="rId14"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US" sz="1100">
                          <a:solidFill>
                            <a:schemeClr val="bg1"/>
                          </a:solidFill>
                          <a:hlinkClick r:id="rId15"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r>
                        <a:rPr lang="en-US" sz="1100">
                          <a:solidFill>
                            <a:schemeClr val="bg1"/>
                          </a:solidFill>
                          <a:hlinkClick r:id="rId16"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9" name="Rectangle 7, chunk 2">
            <a:extLst>
              <a:ext uri="{FF2B5EF4-FFF2-40B4-BE49-F238E27FC236}">
                <a16:creationId xmlns:a16="http://schemas.microsoft.com/office/drawing/2014/main" id="{762EA21F-F219-0E09-9871-B3974DC8665C}"/>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7"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38462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8"/>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1.85185E-6 L 0.3944 0.00463 " pathEditMode="relative" rAng="0" ptsTypes="AA">
                                      <p:cBhvr>
                                        <p:cTn id="8" dur="750" fill="hold"/>
                                        <p:tgtEl>
                                          <p:spTgt spid="37"/>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39"/>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8"/>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1.85185E-6 " pathEditMode="relative" rAng="0" ptsTypes="AA">
                                      <p:cBhvr>
                                        <p:cTn id="16" dur="750" fill="hold"/>
                                        <p:tgtEl>
                                          <p:spTgt spid="37"/>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39"/>
                                        </p:tgtEl>
                                        <p:attrNameLst>
                                          <p:attrName>ppt_x</p:attrName>
                                          <p:attrName>ppt_y</p:attrName>
                                        </p:attrNameLst>
                                      </p:cBhvr>
                                      <p:rCtr x="-19987" y="0"/>
                                    </p:animMotion>
                                  </p:childTnLst>
                                </p:cTn>
                              </p:par>
                            </p:childTnLst>
                          </p:cTn>
                        </p:par>
                      </p:childTnLst>
                    </p:cTn>
                  </p:par>
                </p:childTnLst>
              </p:cTn>
              <p:nextCondLst>
                <p:cond evt="onClick" delay="0">
                  <p:tgtEl>
                    <p:spTgt spid="41"/>
                  </p:tgtEl>
                </p:cond>
              </p:nextCondLst>
            </p:seq>
          </p:childTnLst>
        </p:cTn>
      </p:par>
    </p:tnLst>
    <p:bldLst>
      <p:bldP spid="39" grpId="0"/>
      <p:bldP spid="3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544E0-3E60-48BF-9D89-3A7A8F93E57A}"/>
              </a:ext>
            </a:extLst>
          </p:cNvPr>
          <p:cNvSpPr/>
          <p:nvPr/>
        </p:nvSpPr>
        <p:spPr>
          <a:xfrm>
            <a:off x="304800" y="1448399"/>
            <a:ext cx="11887200" cy="1123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1" name="Group 10">
            <a:extLst>
              <a:ext uri="{FF2B5EF4-FFF2-40B4-BE49-F238E27FC236}">
                <a16:creationId xmlns:a16="http://schemas.microsoft.com/office/drawing/2014/main" id="{82948265-5C8A-E67E-B1A1-BC34DE1DB360}"/>
              </a:ext>
            </a:extLst>
          </p:cNvPr>
          <p:cNvGrpSpPr/>
          <p:nvPr/>
        </p:nvGrpSpPr>
        <p:grpSpPr>
          <a:xfrm>
            <a:off x="7192772" y="613714"/>
            <a:ext cx="5384800" cy="6244287"/>
            <a:chOff x="7192772" y="613714"/>
            <a:chExt cx="5384800" cy="6244287"/>
          </a:xfrm>
        </p:grpSpPr>
        <p:pic>
          <p:nvPicPr>
            <p:cNvPr id="3" name="Picture 2">
              <a:extLst>
                <a:ext uri="{FF2B5EF4-FFF2-40B4-BE49-F238E27FC236}">
                  <a16:creationId xmlns:a16="http://schemas.microsoft.com/office/drawing/2014/main" id="{61675346-8C27-4454-9433-5DCFC0D8BC77}"/>
                </a:ext>
              </a:extLst>
            </p:cNvPr>
            <p:cNvPicPr>
              <a:picLocks noChangeAspect="1"/>
            </p:cNvPicPr>
            <p:nvPr/>
          </p:nvPicPr>
          <p:blipFill rotWithShape="1">
            <a:blip r:embed="rId3"/>
            <a:srcRect/>
            <a:stretch/>
          </p:blipFill>
          <p:spPr>
            <a:xfrm>
              <a:off x="7192772" y="613714"/>
              <a:ext cx="5384800" cy="6243581"/>
            </a:xfrm>
            <a:prstGeom prst="rect">
              <a:avLst/>
            </a:prstGeom>
          </p:spPr>
        </p:pic>
        <p:pic>
          <p:nvPicPr>
            <p:cNvPr id="10" name="Picture 9">
              <a:hlinkClick r:id="rId4"/>
              <a:extLst>
                <a:ext uri="{FF2B5EF4-FFF2-40B4-BE49-F238E27FC236}">
                  <a16:creationId xmlns:a16="http://schemas.microsoft.com/office/drawing/2014/main" id="{213A9AB9-3B8A-1AFF-A234-B2B7A751F016}"/>
                </a:ext>
              </a:extLst>
            </p:cNvPr>
            <p:cNvPicPr>
              <a:picLocks noChangeAspect="1"/>
            </p:cNvPicPr>
            <p:nvPr/>
          </p:nvPicPr>
          <p:blipFill rotWithShape="1">
            <a:blip r:embed="rId5"/>
            <a:srcRect b="35080"/>
            <a:stretch/>
          </p:blipFill>
          <p:spPr>
            <a:xfrm>
              <a:off x="8057592" y="1876953"/>
              <a:ext cx="3657600" cy="4981048"/>
            </a:xfrm>
            <a:prstGeom prst="rect">
              <a:avLst/>
            </a:prstGeom>
          </p:spPr>
        </p:pic>
      </p:grpSp>
      <p:sp>
        <p:nvSpPr>
          <p:cNvPr id="2" name="Title 1">
            <a:extLst>
              <a:ext uri="{FF2B5EF4-FFF2-40B4-BE49-F238E27FC236}">
                <a16:creationId xmlns:a16="http://schemas.microsoft.com/office/drawing/2014/main" id="{2E289F09-785C-4948-AC05-1E4EA89F20E4}"/>
              </a:ext>
            </a:extLst>
          </p:cNvPr>
          <p:cNvSpPr>
            <a:spLocks noGrp="1"/>
          </p:cNvSpPr>
          <p:nvPr>
            <p:ph type="title"/>
          </p:nvPr>
        </p:nvSpPr>
        <p:spPr/>
        <p:txBody>
          <a:bodyPr/>
          <a:lstStyle/>
          <a:p>
            <a:r>
              <a:rPr lang="en-US" dirty="0"/>
              <a:t>Teladoc</a:t>
            </a:r>
          </a:p>
        </p:txBody>
      </p:sp>
      <p:sp>
        <p:nvSpPr>
          <p:cNvPr id="6" name="TextBox 5">
            <a:extLst>
              <a:ext uri="{FF2B5EF4-FFF2-40B4-BE49-F238E27FC236}">
                <a16:creationId xmlns:a16="http://schemas.microsoft.com/office/drawing/2014/main" id="{A7C109A6-8F02-4608-8A69-A7A8AFEAE804}"/>
              </a:ext>
            </a:extLst>
          </p:cNvPr>
          <p:cNvSpPr txBox="1"/>
          <p:nvPr/>
        </p:nvSpPr>
        <p:spPr>
          <a:xfrm>
            <a:off x="605289" y="1713007"/>
            <a:ext cx="6866782" cy="615553"/>
          </a:xfrm>
          <a:prstGeom prst="rect">
            <a:avLst/>
          </a:prstGeom>
          <a:noFill/>
        </p:spPr>
        <p:txBody>
          <a:bodyPr wrap="square" lIns="0" tIns="0" rIns="0" bIns="0">
            <a:spAutoFit/>
          </a:bodyPr>
          <a:lstStyle/>
          <a:p>
            <a:r>
              <a:rPr lang="en-US" sz="2000" b="1" dirty="0">
                <a:solidFill>
                  <a:schemeClr val="bg1"/>
                </a:solidFill>
              </a:rPr>
              <a:t>Choose phone, video or mobile app to connect with a provider and save a trip to the clinic. </a:t>
            </a:r>
          </a:p>
        </p:txBody>
      </p:sp>
      <p:sp>
        <p:nvSpPr>
          <p:cNvPr id="28" name="TextBox 27">
            <a:extLst>
              <a:ext uri="{FF2B5EF4-FFF2-40B4-BE49-F238E27FC236}">
                <a16:creationId xmlns:a16="http://schemas.microsoft.com/office/drawing/2014/main" id="{43DD04F9-8EEA-489E-98AD-F8EC2BD6255B}"/>
              </a:ext>
            </a:extLst>
          </p:cNvPr>
          <p:cNvSpPr txBox="1"/>
          <p:nvPr/>
        </p:nvSpPr>
        <p:spPr>
          <a:xfrm>
            <a:off x="1066798" y="5668916"/>
            <a:ext cx="6140257" cy="246221"/>
          </a:xfrm>
          <a:prstGeom prst="rect">
            <a:avLst/>
          </a:prstGeom>
          <a:noFill/>
        </p:spPr>
        <p:txBody>
          <a:bodyPr wrap="square" lIns="0" tIns="0" rIns="0" bIns="0" anchor="t">
            <a:spAutoFit/>
          </a:bodyPr>
          <a:lstStyle/>
          <a:p>
            <a:r>
              <a:rPr lang="en-US" sz="1600" dirty="0"/>
              <a:t>Get started at </a:t>
            </a:r>
            <a:r>
              <a:rPr lang="en-US" sz="1600" b="1" dirty="0">
                <a:hlinkClick r:id="rId4">
                  <a:extLst>
                    <a:ext uri="{A12FA001-AC4F-418D-AE19-62706E023703}">
                      <ahyp:hlinkClr xmlns:ahyp="http://schemas.microsoft.com/office/drawing/2018/hyperlinkcolor" val="tx"/>
                    </a:ext>
                  </a:extLst>
                </a:hlinkClick>
              </a:rPr>
              <a:t>teladoc.com</a:t>
            </a:r>
            <a:endParaRPr lang="en-US" sz="1600" b="1" dirty="0"/>
          </a:p>
        </p:txBody>
      </p:sp>
      <p:sp>
        <p:nvSpPr>
          <p:cNvPr id="29" name="Freeform: Shape 28">
            <a:extLst>
              <a:ext uri="{FF2B5EF4-FFF2-40B4-BE49-F238E27FC236}">
                <a16:creationId xmlns:a16="http://schemas.microsoft.com/office/drawing/2014/main" id="{E50D823C-1D5F-453B-8985-73F59637932B}"/>
              </a:ext>
            </a:extLst>
          </p:cNvPr>
          <p:cNvSpPr/>
          <p:nvPr/>
        </p:nvSpPr>
        <p:spPr>
          <a:xfrm>
            <a:off x="613518" y="565649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sz="1400">
              <a:solidFill>
                <a:schemeClr val="tx2"/>
              </a:solidFill>
            </a:endParaRPr>
          </a:p>
        </p:txBody>
      </p:sp>
      <p:sp>
        <p:nvSpPr>
          <p:cNvPr id="32" name="TextBox 31">
            <a:extLst>
              <a:ext uri="{FF2B5EF4-FFF2-40B4-BE49-F238E27FC236}">
                <a16:creationId xmlns:a16="http://schemas.microsoft.com/office/drawing/2014/main" id="{E1AD1187-3E18-45AB-B82D-AC22FCCB9ED8}"/>
              </a:ext>
            </a:extLst>
          </p:cNvPr>
          <p:cNvSpPr txBox="1"/>
          <p:nvPr/>
        </p:nvSpPr>
        <p:spPr>
          <a:xfrm>
            <a:off x="1066799" y="3961227"/>
            <a:ext cx="6140256" cy="246221"/>
          </a:xfrm>
          <a:prstGeom prst="rect">
            <a:avLst/>
          </a:prstGeom>
          <a:noFill/>
        </p:spPr>
        <p:txBody>
          <a:bodyPr wrap="square" lIns="0" tIns="0" rIns="0" bIns="0" anchor="ctr">
            <a:spAutoFit/>
          </a:bodyPr>
          <a:lstStyle/>
          <a:p>
            <a:r>
              <a:rPr lang="en-US" sz="1600" dirty="0"/>
              <a:t>Connect with medical experts by phone, video or mobile app</a:t>
            </a:r>
          </a:p>
        </p:txBody>
      </p:sp>
      <p:sp>
        <p:nvSpPr>
          <p:cNvPr id="33" name="Freeform: Shape 32">
            <a:extLst>
              <a:ext uri="{FF2B5EF4-FFF2-40B4-BE49-F238E27FC236}">
                <a16:creationId xmlns:a16="http://schemas.microsoft.com/office/drawing/2014/main" id="{BB9F82DB-39B8-4FCD-8E92-E974BC932438}"/>
              </a:ext>
            </a:extLst>
          </p:cNvPr>
          <p:cNvSpPr/>
          <p:nvPr/>
        </p:nvSpPr>
        <p:spPr>
          <a:xfrm>
            <a:off x="613518" y="3948802"/>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2"/>
              </a:solidFill>
            </a:endParaRPr>
          </a:p>
        </p:txBody>
      </p:sp>
      <p:sp>
        <p:nvSpPr>
          <p:cNvPr id="34" name="TextBox 33">
            <a:extLst>
              <a:ext uri="{FF2B5EF4-FFF2-40B4-BE49-F238E27FC236}">
                <a16:creationId xmlns:a16="http://schemas.microsoft.com/office/drawing/2014/main" id="{AE099915-D111-4088-AE3C-AEF29711022C}"/>
              </a:ext>
            </a:extLst>
          </p:cNvPr>
          <p:cNvSpPr txBox="1"/>
          <p:nvPr/>
        </p:nvSpPr>
        <p:spPr>
          <a:xfrm>
            <a:off x="1058713" y="4654551"/>
            <a:ext cx="5787226" cy="738664"/>
          </a:xfrm>
          <a:prstGeom prst="rect">
            <a:avLst/>
          </a:prstGeom>
          <a:noFill/>
        </p:spPr>
        <p:txBody>
          <a:bodyPr wrap="square" lIns="0" tIns="0" rIns="0" bIns="0" anchor="t">
            <a:spAutoFit/>
          </a:bodyPr>
          <a:lstStyle/>
          <a:p>
            <a:r>
              <a:rPr lang="en-US" sz="1600" dirty="0"/>
              <a:t>Get help whether it’s a prescription sent to the pharmacy of your choice, the guidance to move forward or a review of a preexisting condition</a:t>
            </a:r>
          </a:p>
        </p:txBody>
      </p:sp>
      <p:sp>
        <p:nvSpPr>
          <p:cNvPr id="35" name="Freeform: Shape 34">
            <a:extLst>
              <a:ext uri="{FF2B5EF4-FFF2-40B4-BE49-F238E27FC236}">
                <a16:creationId xmlns:a16="http://schemas.microsoft.com/office/drawing/2014/main" id="{628213C9-ADAD-4EBA-9FC8-48C5052541A0}"/>
              </a:ext>
            </a:extLst>
          </p:cNvPr>
          <p:cNvSpPr/>
          <p:nvPr/>
        </p:nvSpPr>
        <p:spPr>
          <a:xfrm>
            <a:off x="613518" y="485798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sz="1400">
              <a:solidFill>
                <a:schemeClr val="tx2"/>
              </a:solidFill>
            </a:endParaRPr>
          </a:p>
        </p:txBody>
      </p:sp>
      <p:cxnSp>
        <p:nvCxnSpPr>
          <p:cNvPr id="36" name="Straight Connector 35">
            <a:extLst>
              <a:ext uri="{FF2B5EF4-FFF2-40B4-BE49-F238E27FC236}">
                <a16:creationId xmlns:a16="http://schemas.microsoft.com/office/drawing/2014/main" id="{69C055CA-B1DF-4837-BD30-17C89CC2C741}"/>
              </a:ext>
            </a:extLst>
          </p:cNvPr>
          <p:cNvCxnSpPr>
            <a:cxnSpLocks/>
          </p:cNvCxnSpPr>
          <p:nvPr/>
        </p:nvCxnSpPr>
        <p:spPr>
          <a:xfrm>
            <a:off x="613517" y="5439580"/>
            <a:ext cx="66776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A0CE35-54A6-443C-9E8C-29C86E685EA6}"/>
              </a:ext>
            </a:extLst>
          </p:cNvPr>
          <p:cNvCxnSpPr>
            <a:cxnSpLocks/>
          </p:cNvCxnSpPr>
          <p:nvPr/>
        </p:nvCxnSpPr>
        <p:spPr>
          <a:xfrm>
            <a:off x="613517" y="4552803"/>
            <a:ext cx="66776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1" name="Hamburger">
            <a:extLst>
              <a:ext uri="{FF2B5EF4-FFF2-40B4-BE49-F238E27FC236}">
                <a16:creationId xmlns:a16="http://schemas.microsoft.com/office/drawing/2014/main" id="{B953D3D2-D3FA-4E27-B6E3-7F94539BA8D7}"/>
              </a:ext>
            </a:extLst>
          </p:cNvPr>
          <p:cNvGrpSpPr/>
          <p:nvPr/>
        </p:nvGrpSpPr>
        <p:grpSpPr>
          <a:xfrm>
            <a:off x="-1" y="-1"/>
            <a:ext cx="304797" cy="304797"/>
            <a:chOff x="-1" y="-1"/>
            <a:chExt cx="304797" cy="304797"/>
          </a:xfrm>
        </p:grpSpPr>
        <p:sp>
          <p:nvSpPr>
            <p:cNvPr id="42" name="Rectangle 41">
              <a:extLst>
                <a:ext uri="{FF2B5EF4-FFF2-40B4-BE49-F238E27FC236}">
                  <a16:creationId xmlns:a16="http://schemas.microsoft.com/office/drawing/2014/main" id="{B3D98A73-956C-4683-B1B2-F870970A07E9}"/>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51C5070-1A83-4C7C-A9DD-404830B23334}"/>
                </a:ext>
              </a:extLst>
            </p:cNvPr>
            <p:cNvGrpSpPr/>
            <p:nvPr userDrawn="1"/>
          </p:nvGrpSpPr>
          <p:grpSpPr>
            <a:xfrm>
              <a:off x="88317" y="103148"/>
              <a:ext cx="128160" cy="98498"/>
              <a:chOff x="88317" y="99577"/>
              <a:chExt cx="128160" cy="98498"/>
            </a:xfrm>
          </p:grpSpPr>
          <p:cxnSp>
            <p:nvCxnSpPr>
              <p:cNvPr id="44" name="Straight Connector 43">
                <a:extLst>
                  <a:ext uri="{FF2B5EF4-FFF2-40B4-BE49-F238E27FC236}">
                    <a16:creationId xmlns:a16="http://schemas.microsoft.com/office/drawing/2014/main" id="{7FC0F002-018E-4B05-9DC9-015408BD26BC}"/>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265BF85-33F7-4353-9C8D-B5548E7CF8B8}"/>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97E610-02AC-40F7-A058-5B5E6E035E51}"/>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D13C4C9D-BFA3-7A10-2F1C-F9913AE0567F}"/>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tx2"/>
                </a:solidFill>
              </a:rPr>
              <a:pPr algn="r"/>
              <a:t>16</a:t>
            </a:fld>
            <a:endParaRPr lang="en-US" sz="1350" b="1" dirty="0">
              <a:solidFill>
                <a:schemeClr val="tx2"/>
              </a:solidFill>
            </a:endParaRPr>
          </a:p>
        </p:txBody>
      </p:sp>
      <p:sp>
        <p:nvSpPr>
          <p:cNvPr id="47" name="TextBox 46">
            <a:extLst>
              <a:ext uri="{FF2B5EF4-FFF2-40B4-BE49-F238E27FC236}">
                <a16:creationId xmlns:a16="http://schemas.microsoft.com/office/drawing/2014/main" id="{73A48A4E-EA28-CFEA-D5A9-61B2F273CC5C}"/>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tx2"/>
                </a:solidFill>
              </a:rPr>
              <a:t>© 2024 HealthPartners</a:t>
            </a:r>
            <a:endParaRPr lang="en-US" sz="1350" dirty="0">
              <a:solidFill>
                <a:schemeClr val="tx2"/>
              </a:solidFill>
            </a:endParaRPr>
          </a:p>
        </p:txBody>
      </p:sp>
      <p:cxnSp>
        <p:nvCxnSpPr>
          <p:cNvPr id="48" name="Straight Connector 47">
            <a:extLst>
              <a:ext uri="{FF2B5EF4-FFF2-40B4-BE49-F238E27FC236}">
                <a16:creationId xmlns:a16="http://schemas.microsoft.com/office/drawing/2014/main" id="{265C21C1-FB00-22C8-A033-E9E95CBAD7E0}"/>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103509-876C-AFAD-AA21-A4DC420D4403}"/>
              </a:ext>
            </a:extLst>
          </p:cNvPr>
          <p:cNvSpPr txBox="1"/>
          <p:nvPr/>
        </p:nvSpPr>
        <p:spPr>
          <a:xfrm>
            <a:off x="1066799" y="3160129"/>
            <a:ext cx="6140256" cy="246221"/>
          </a:xfrm>
          <a:prstGeom prst="rect">
            <a:avLst/>
          </a:prstGeom>
          <a:noFill/>
        </p:spPr>
        <p:txBody>
          <a:bodyPr wrap="square" lIns="0" tIns="0" rIns="0" bIns="0" anchor="ctr">
            <a:spAutoFit/>
          </a:bodyPr>
          <a:lstStyle/>
          <a:p>
            <a:r>
              <a:rPr lang="en-US" sz="1600" dirty="0"/>
              <a:t>Fill out a brief medical history</a:t>
            </a:r>
          </a:p>
        </p:txBody>
      </p:sp>
      <p:sp>
        <p:nvSpPr>
          <p:cNvPr id="7" name="Freeform: Shape 6">
            <a:extLst>
              <a:ext uri="{FF2B5EF4-FFF2-40B4-BE49-F238E27FC236}">
                <a16:creationId xmlns:a16="http://schemas.microsoft.com/office/drawing/2014/main" id="{0D9D349A-3D37-4B7C-DFE9-68D637AAECF6}"/>
              </a:ext>
            </a:extLst>
          </p:cNvPr>
          <p:cNvSpPr/>
          <p:nvPr/>
        </p:nvSpPr>
        <p:spPr>
          <a:xfrm>
            <a:off x="613518" y="3147704"/>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2"/>
              </a:solidFill>
            </a:endParaRPr>
          </a:p>
        </p:txBody>
      </p:sp>
      <p:cxnSp>
        <p:nvCxnSpPr>
          <p:cNvPr id="8" name="Straight Connector 7">
            <a:extLst>
              <a:ext uri="{FF2B5EF4-FFF2-40B4-BE49-F238E27FC236}">
                <a16:creationId xmlns:a16="http://schemas.microsoft.com/office/drawing/2014/main" id="{A11DF7CB-3075-DBE4-6D8E-F19CD7794E7A}"/>
              </a:ext>
            </a:extLst>
          </p:cNvPr>
          <p:cNvCxnSpPr>
            <a:cxnSpLocks/>
          </p:cNvCxnSpPr>
          <p:nvPr/>
        </p:nvCxnSpPr>
        <p:spPr>
          <a:xfrm>
            <a:off x="613517" y="3619133"/>
            <a:ext cx="6677619"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F3347DA2-73B2-424B-B7F8-3ED8408A3A1B}"/>
              </a:ext>
            </a:extLst>
          </p:cNvPr>
          <p:cNvGrpSpPr/>
          <p:nvPr/>
        </p:nvGrpSpPr>
        <p:grpSpPr>
          <a:xfrm>
            <a:off x="-4750182" y="304794"/>
            <a:ext cx="4248150" cy="6553205"/>
            <a:chOff x="-4750182" y="304794"/>
            <a:chExt cx="4248150" cy="6553205"/>
          </a:xfrm>
        </p:grpSpPr>
        <p:grpSp>
          <p:nvGrpSpPr>
            <p:cNvPr id="59" name="Group 58">
              <a:extLst>
                <a:ext uri="{FF2B5EF4-FFF2-40B4-BE49-F238E27FC236}">
                  <a16:creationId xmlns:a16="http://schemas.microsoft.com/office/drawing/2014/main" id="{A41F033E-9015-44F6-AE9E-3A9689926CF0}"/>
                </a:ext>
              </a:extLst>
            </p:cNvPr>
            <p:cNvGrpSpPr/>
            <p:nvPr/>
          </p:nvGrpSpPr>
          <p:grpSpPr>
            <a:xfrm>
              <a:off x="-4750182" y="304794"/>
              <a:ext cx="4248150" cy="6553205"/>
              <a:chOff x="0" y="304794"/>
              <a:chExt cx="4248150" cy="6553205"/>
            </a:xfrm>
          </p:grpSpPr>
          <p:sp>
            <p:nvSpPr>
              <p:cNvPr id="66" name="Rectangle: Single Corner Rounded 65">
                <a:extLst>
                  <a:ext uri="{FF2B5EF4-FFF2-40B4-BE49-F238E27FC236}">
                    <a16:creationId xmlns:a16="http://schemas.microsoft.com/office/drawing/2014/main" id="{BCD19656-FEE2-4837-9EE4-4205C8A7A9BB}"/>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8B4D529-86C7-41F1-AD17-9B9C3301CAFE}"/>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a:extLst>
                <a:ext uri="{FF2B5EF4-FFF2-40B4-BE49-F238E27FC236}">
                  <a16:creationId xmlns:a16="http://schemas.microsoft.com/office/drawing/2014/main" id="{9E025EC3-9B6C-447E-9350-14EEDA95D86D}"/>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8718F3C-2FE2-46B3-8226-CF7880063B05}"/>
                </a:ext>
              </a:extLst>
            </p:cNvPr>
            <p:cNvGrpSpPr/>
            <p:nvPr/>
          </p:nvGrpSpPr>
          <p:grpSpPr>
            <a:xfrm>
              <a:off x="-4431269" y="746687"/>
              <a:ext cx="2152889" cy="289561"/>
              <a:chOff x="-4431269" y="644179"/>
              <a:chExt cx="2152889" cy="289561"/>
            </a:xfrm>
          </p:grpSpPr>
          <p:sp>
            <p:nvSpPr>
              <p:cNvPr id="62" name="TextBox 61">
                <a:hlinkClick r:id="rId6" action="ppaction://hlinksldjump"/>
                <a:extLst>
                  <a:ext uri="{FF2B5EF4-FFF2-40B4-BE49-F238E27FC236}">
                    <a16:creationId xmlns:a16="http://schemas.microsoft.com/office/drawing/2014/main" id="{DDDEA40B-B850-495D-990D-A9E81C94D1FF}"/>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63" name="Group 62">
                <a:extLst>
                  <a:ext uri="{FF2B5EF4-FFF2-40B4-BE49-F238E27FC236}">
                    <a16:creationId xmlns:a16="http://schemas.microsoft.com/office/drawing/2014/main" id="{C3ED4CA4-4D92-406B-8FFC-221524A75BBE}"/>
                  </a:ext>
                </a:extLst>
              </p:cNvPr>
              <p:cNvGrpSpPr/>
              <p:nvPr/>
            </p:nvGrpSpPr>
            <p:grpSpPr>
              <a:xfrm>
                <a:off x="-4431269" y="644179"/>
                <a:ext cx="289560" cy="289560"/>
                <a:chOff x="-4431269" y="644179"/>
                <a:chExt cx="289560" cy="289560"/>
              </a:xfrm>
            </p:grpSpPr>
            <p:sp>
              <p:nvSpPr>
                <p:cNvPr id="64" name="Oval 63">
                  <a:hlinkClick r:id="rId6" action="ppaction://hlinksldjump"/>
                  <a:extLst>
                    <a:ext uri="{FF2B5EF4-FFF2-40B4-BE49-F238E27FC236}">
                      <a16:creationId xmlns:a16="http://schemas.microsoft.com/office/drawing/2014/main" id="{7D04A7F7-3B41-40C4-886B-4B95D611BFE9}"/>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65" name="Graphic 64">
                  <a:extLst>
                    <a:ext uri="{FF2B5EF4-FFF2-40B4-BE49-F238E27FC236}">
                      <a16:creationId xmlns:a16="http://schemas.microsoft.com/office/drawing/2014/main" id="{8897D5DA-B4AD-4A70-8859-E81DBF2783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37" name="Table 36">
            <a:extLst>
              <a:ext uri="{FF2B5EF4-FFF2-40B4-BE49-F238E27FC236}">
                <a16:creationId xmlns:a16="http://schemas.microsoft.com/office/drawing/2014/main" id="{883C7E35-9AE2-4BB0-9BFE-1C167BE22078}"/>
              </a:ext>
            </a:extLst>
          </p:cNvPr>
          <p:cNvGraphicFramePr>
            <a:graphicFrameLocks noGrp="1"/>
          </p:cNvGraphicFramePr>
          <p:nvPr>
            <p:extLst>
              <p:ext uri="{D42A27DB-BD31-4B8C-83A1-F6EECF244321}">
                <p14:modId xmlns:p14="http://schemas.microsoft.com/office/powerpoint/2010/main" val="4289772198"/>
              </p:ext>
            </p:extLst>
          </p:nvPr>
        </p:nvGraphicFramePr>
        <p:xfrm>
          <a:off x="-4440625" y="1155342"/>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US" sz="1100">
                          <a:solidFill>
                            <a:schemeClr val="bg1"/>
                          </a:solidFill>
                          <a:hlinkClick r:id="rId9"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US" sz="1100">
                          <a:solidFill>
                            <a:schemeClr val="bg1"/>
                          </a:solidFill>
                          <a:hlinkClick r:id="rId10"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100">
                          <a:solidFill>
                            <a:schemeClr val="bg1"/>
                          </a:solidFill>
                          <a:hlinkClick r:id="rId11"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100">
                          <a:solidFill>
                            <a:schemeClr val="bg1"/>
                          </a:solidFill>
                          <a:hlinkClick r:id="rId12"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100">
                          <a:solidFill>
                            <a:schemeClr val="bg1"/>
                          </a:solidFill>
                          <a:hlinkClick r:id="rId13"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lang="en-US" sz="1100">
                          <a:solidFill>
                            <a:schemeClr val="bg1"/>
                          </a:solidFill>
                          <a:hlinkClick r:id="rId14"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r>
                        <a:rPr lang="en-US" sz="1100">
                          <a:solidFill>
                            <a:schemeClr val="bg1"/>
                          </a:solidFill>
                          <a:hlinkClick r:id="rId15"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US" sz="1100">
                          <a:solidFill>
                            <a:schemeClr val="bg1"/>
                          </a:solidFill>
                          <a:hlinkClick r:id="rId16"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r>
                        <a:rPr lang="en-US" sz="1100">
                          <a:solidFill>
                            <a:schemeClr val="bg1"/>
                          </a:solidFill>
                          <a:hlinkClick r:id="rId17"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9" name="Rectangle 7, chunk 2">
            <a:extLst>
              <a:ext uri="{FF2B5EF4-FFF2-40B4-BE49-F238E27FC236}">
                <a16:creationId xmlns:a16="http://schemas.microsoft.com/office/drawing/2014/main" id="{762EA21F-F219-0E09-9871-B3974DC8665C}"/>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8"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40266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8"/>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1.85185E-6 L 0.3944 0.00463 " pathEditMode="relative" rAng="0" ptsTypes="AA">
                                      <p:cBhvr>
                                        <p:cTn id="8" dur="750" fill="hold"/>
                                        <p:tgtEl>
                                          <p:spTgt spid="37"/>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39"/>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8"/>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1.85185E-6 " pathEditMode="relative" rAng="0" ptsTypes="AA">
                                      <p:cBhvr>
                                        <p:cTn id="16" dur="750" fill="hold"/>
                                        <p:tgtEl>
                                          <p:spTgt spid="37"/>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39"/>
                                        </p:tgtEl>
                                        <p:attrNameLst>
                                          <p:attrName>ppt_x</p:attrName>
                                          <p:attrName>ppt_y</p:attrName>
                                        </p:attrNameLst>
                                      </p:cBhvr>
                                      <p:rCtr x="-19987" y="0"/>
                                    </p:animMotion>
                                  </p:childTnLst>
                                </p:cTn>
                              </p:par>
                            </p:childTnLst>
                          </p:cTn>
                        </p:par>
                      </p:childTnLst>
                    </p:cTn>
                  </p:par>
                </p:childTnLst>
              </p:cTn>
              <p:nextCondLst>
                <p:cond evt="onClick" delay="0">
                  <p:tgtEl>
                    <p:spTgt spid="41"/>
                  </p:tgtEl>
                </p:cond>
              </p:nextCondLst>
            </p:seq>
          </p:childTnLst>
        </p:cTn>
      </p:par>
    </p:tnLst>
    <p:bldLst>
      <p:bldP spid="39" grpId="0"/>
      <p:bldP spid="3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EDB2-0917-74A9-5B25-1DB9198DC465}"/>
              </a:ext>
            </a:extLst>
          </p:cNvPr>
          <p:cNvSpPr>
            <a:spLocks noGrp="1"/>
          </p:cNvSpPr>
          <p:nvPr>
            <p:ph type="ctrTitle"/>
          </p:nvPr>
        </p:nvSpPr>
        <p:spPr/>
        <p:txBody>
          <a:bodyPr/>
          <a:lstStyle/>
          <a:p>
            <a:r>
              <a:rPr lang="en-US" dirty="0">
                <a:solidFill>
                  <a:schemeClr val="bg1"/>
                </a:solidFill>
              </a:rPr>
              <a:t>Prescription benefits</a:t>
            </a:r>
            <a:endParaRPr lang="en-US" dirty="0"/>
          </a:p>
        </p:txBody>
      </p:sp>
      <p:graphicFrame>
        <p:nvGraphicFramePr>
          <p:cNvPr id="4" name="Table 3">
            <a:extLst>
              <a:ext uri="{FF2B5EF4-FFF2-40B4-BE49-F238E27FC236}">
                <a16:creationId xmlns:a16="http://schemas.microsoft.com/office/drawing/2014/main" id="{5B33D5D3-24C7-2620-A38D-51B335A501BA}"/>
              </a:ext>
            </a:extLst>
          </p:cNvPr>
          <p:cNvGraphicFramePr>
            <a:graphicFrameLocks noGrp="1"/>
          </p:cNvGraphicFramePr>
          <p:nvPr>
            <p:extLst>
              <p:ext uri="{D42A27DB-BD31-4B8C-83A1-F6EECF244321}">
                <p14:modId xmlns:p14="http://schemas.microsoft.com/office/powerpoint/2010/main" val="2067690545"/>
              </p:ext>
            </p:extLst>
          </p:nvPr>
        </p:nvGraphicFramePr>
        <p:xfrm>
          <a:off x="7772400" y="529166"/>
          <a:ext cx="3505200" cy="370840"/>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3901379568"/>
                    </a:ext>
                  </a:extLst>
                </a:gridCol>
              </a:tblGrid>
              <a:tr h="370840">
                <a:tc>
                  <a:txBody>
                    <a:bodyPr/>
                    <a:lstStyle/>
                    <a:p>
                      <a:r>
                        <a:rPr lang="en-US" sz="1600">
                          <a:hlinkClick r:id="rId3" action="ppaction://hlinksldjump"/>
                        </a:rPr>
                        <a:t>Drug list </a:t>
                      </a:r>
                      <a:endParaRPr lang="en-US" sz="1600" dirty="0"/>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a:hlinkClick r:id="rId4" action="ppaction://hlinksldjump"/>
                        </a:rPr>
                        <a:t>Plan resources </a:t>
                      </a:r>
                      <a:endParaRPr lang="en-US" sz="1600" dirty="0"/>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600">
                          <a:hlinkClick r:id="rId5" action="ppaction://hlinksldjump"/>
                        </a:rPr>
                        <a:t>Rx shopping tool video </a:t>
                      </a:r>
                      <a:endParaRPr lang="en-US" sz="1600" dirty="0"/>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600">
                          <a:hlinkClick r:id="rId6" action="ppaction://hlinksldjump"/>
                        </a:rPr>
                        <a:t>Mail order pharmacy </a:t>
                      </a:r>
                      <a:endParaRPr lang="en-US" sz="1600" dirty="0"/>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896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8474-260F-4C43-A85F-88F11D23252F}"/>
              </a:ext>
            </a:extLst>
          </p:cNvPr>
          <p:cNvSpPr>
            <a:spLocks noGrp="1"/>
          </p:cNvSpPr>
          <p:nvPr>
            <p:ph type="title"/>
          </p:nvPr>
        </p:nvSpPr>
        <p:spPr/>
        <p:txBody>
          <a:bodyPr/>
          <a:lstStyle/>
          <a:p>
            <a:r>
              <a:rPr lang="en-US" dirty="0"/>
              <a:t>Prescription coverage</a:t>
            </a:r>
          </a:p>
        </p:txBody>
      </p:sp>
      <p:sp>
        <p:nvSpPr>
          <p:cNvPr id="3" name="Rectangle: Diagonal Corners Rounded 2">
            <a:extLst>
              <a:ext uri="{FF2B5EF4-FFF2-40B4-BE49-F238E27FC236}">
                <a16:creationId xmlns:a16="http://schemas.microsoft.com/office/drawing/2014/main" id="{08FC049B-6169-4DEA-991F-D2A923FD8A75}"/>
              </a:ext>
            </a:extLst>
          </p:cNvPr>
          <p:cNvSpPr/>
          <p:nvPr/>
        </p:nvSpPr>
        <p:spPr>
          <a:xfrm flipH="1">
            <a:off x="613517" y="1219200"/>
            <a:ext cx="11273682" cy="792843"/>
          </a:xfrm>
          <a:prstGeom prst="round2DiagRect">
            <a:avLst>
              <a:gd name="adj1" fmla="val 36404"/>
              <a:gd name="adj2" fmla="val 0"/>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Check your formulary (drug list) to understand your costs and </a:t>
            </a:r>
            <a:br>
              <a:rPr lang="en-US" sz="2000" b="1" dirty="0"/>
            </a:br>
            <a:r>
              <a:rPr lang="en-US" sz="2000" b="1" dirty="0"/>
              <a:t>get support if your medicine isn’t working for you.</a:t>
            </a:r>
          </a:p>
        </p:txBody>
      </p:sp>
      <p:sp>
        <p:nvSpPr>
          <p:cNvPr id="22" name="Oval 21">
            <a:extLst>
              <a:ext uri="{FF2B5EF4-FFF2-40B4-BE49-F238E27FC236}">
                <a16:creationId xmlns:a16="http://schemas.microsoft.com/office/drawing/2014/main" id="{A490902E-1537-44CE-BD6E-B54A38D36C43}"/>
              </a:ext>
            </a:extLst>
          </p:cNvPr>
          <p:cNvSpPr/>
          <p:nvPr/>
        </p:nvSpPr>
        <p:spPr>
          <a:xfrm>
            <a:off x="6861781" y="2602148"/>
            <a:ext cx="1653706" cy="16537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NF</a:t>
            </a:r>
          </a:p>
        </p:txBody>
      </p:sp>
      <p:cxnSp>
        <p:nvCxnSpPr>
          <p:cNvPr id="27" name="Straight Connector 26">
            <a:extLst>
              <a:ext uri="{FF2B5EF4-FFF2-40B4-BE49-F238E27FC236}">
                <a16:creationId xmlns:a16="http://schemas.microsoft.com/office/drawing/2014/main" id="{31D29E97-9CB7-475F-B5E3-A72FD844AC74}"/>
              </a:ext>
            </a:extLst>
          </p:cNvPr>
          <p:cNvCxnSpPr>
            <a:cxnSpLocks/>
          </p:cNvCxnSpPr>
          <p:nvPr/>
        </p:nvCxnSpPr>
        <p:spPr>
          <a:xfrm>
            <a:off x="6096000" y="2220003"/>
            <a:ext cx="0" cy="29260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3CB3517-8F9B-4EBC-BAA0-8A70F3658DBC}"/>
              </a:ext>
            </a:extLst>
          </p:cNvPr>
          <p:cNvGrpSpPr/>
          <p:nvPr/>
        </p:nvGrpSpPr>
        <p:grpSpPr>
          <a:xfrm>
            <a:off x="613520" y="5311140"/>
            <a:ext cx="11273680" cy="822960"/>
            <a:chOff x="613520" y="5311140"/>
            <a:chExt cx="11273680" cy="822960"/>
          </a:xfrm>
        </p:grpSpPr>
        <p:sp>
          <p:nvSpPr>
            <p:cNvPr id="37" name="Rectangle: Diagonal Corners Rounded 36">
              <a:extLst>
                <a:ext uri="{FF2B5EF4-FFF2-40B4-BE49-F238E27FC236}">
                  <a16:creationId xmlns:a16="http://schemas.microsoft.com/office/drawing/2014/main" id="{70AD4362-B3BD-40C7-8D2A-25ED0EE0B956}"/>
                </a:ext>
              </a:extLst>
            </p:cNvPr>
            <p:cNvSpPr/>
            <p:nvPr/>
          </p:nvSpPr>
          <p:spPr>
            <a:xfrm flipH="1">
              <a:off x="613520"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38" name="TextBox 37">
              <a:extLst>
                <a:ext uri="{FF2B5EF4-FFF2-40B4-BE49-F238E27FC236}">
                  <a16:creationId xmlns:a16="http://schemas.microsoft.com/office/drawing/2014/main" id="{4B986512-F87B-495B-BBB5-BBAF3C4500AF}"/>
                </a:ext>
              </a:extLst>
            </p:cNvPr>
            <p:cNvSpPr txBox="1"/>
            <p:nvPr/>
          </p:nvSpPr>
          <p:spPr>
            <a:xfrm>
              <a:off x="1623280" y="5430233"/>
              <a:ext cx="9955200" cy="584775"/>
            </a:xfrm>
            <a:prstGeom prst="rect">
              <a:avLst/>
            </a:prstGeom>
            <a:noFill/>
          </p:spPr>
          <p:txBody>
            <a:bodyPr wrap="square" lIns="0" rIns="0" anchor="ctr">
              <a:spAutoFit/>
            </a:bodyPr>
            <a:lstStyle/>
            <a:p>
              <a:pPr>
                <a:spcBef>
                  <a:spcPts val="600"/>
                </a:spcBef>
              </a:pPr>
              <a:r>
                <a:rPr lang="en-US" sz="1600" dirty="0"/>
                <a:t>Search by the name or type of medicine at </a:t>
              </a:r>
              <a:r>
                <a:rPr lang="en-US" sz="1600" b="1" dirty="0">
                  <a:hlinkClick r:id="rId3">
                    <a:extLst>
                      <a:ext uri="{A12FA001-AC4F-418D-AE19-62706E023703}">
                        <ahyp:hlinkClr xmlns:ahyp="http://schemas.microsoft.com/office/drawing/2018/hyperlinkcolor" val="tx"/>
                      </a:ext>
                    </a:extLst>
                  </a:hlinkClick>
                </a:rPr>
                <a:t>healthpartners.com/preferredrx</a:t>
              </a:r>
              <a:br>
                <a:rPr lang="en-US" sz="1600" b="1" dirty="0"/>
              </a:br>
              <a:r>
                <a:rPr lang="en-US" sz="1600" dirty="0"/>
                <a:t>Use your Summary of Benefits and Coverage (SBC) to see how much you’ll pay.</a:t>
              </a:r>
            </a:p>
          </p:txBody>
        </p:sp>
        <p:sp>
          <p:nvSpPr>
            <p:cNvPr id="39" name="Freeform: Shape 38">
              <a:extLst>
                <a:ext uri="{FF2B5EF4-FFF2-40B4-BE49-F238E27FC236}">
                  <a16:creationId xmlns:a16="http://schemas.microsoft.com/office/drawing/2014/main" id="{6CC70E5B-CC8C-4A12-9AAB-BA9EFAB01734}"/>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48" name="Graphic 47">
              <a:extLst>
                <a:ext uri="{FF2B5EF4-FFF2-40B4-BE49-F238E27FC236}">
                  <a16:creationId xmlns:a16="http://schemas.microsoft.com/office/drawing/2014/main" id="{984B35C7-8134-4DFB-9665-9C16685193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grpSp>
      <p:grpSp>
        <p:nvGrpSpPr>
          <p:cNvPr id="56" name="Hamburger">
            <a:extLst>
              <a:ext uri="{FF2B5EF4-FFF2-40B4-BE49-F238E27FC236}">
                <a16:creationId xmlns:a16="http://schemas.microsoft.com/office/drawing/2014/main" id="{BA9AA215-ED8D-415D-AAB2-5E0D364FE153}"/>
              </a:ext>
            </a:extLst>
          </p:cNvPr>
          <p:cNvGrpSpPr/>
          <p:nvPr/>
        </p:nvGrpSpPr>
        <p:grpSpPr>
          <a:xfrm>
            <a:off x="-1" y="-1"/>
            <a:ext cx="304797" cy="304797"/>
            <a:chOff x="-1" y="-1"/>
            <a:chExt cx="304797" cy="304797"/>
          </a:xfrm>
        </p:grpSpPr>
        <p:sp>
          <p:nvSpPr>
            <p:cNvPr id="57" name="Rectangle 56">
              <a:extLst>
                <a:ext uri="{FF2B5EF4-FFF2-40B4-BE49-F238E27FC236}">
                  <a16:creationId xmlns:a16="http://schemas.microsoft.com/office/drawing/2014/main" id="{CE124404-E16E-4563-BCCC-B82DA357DC03}"/>
                </a:ext>
              </a:extLst>
            </p:cNvPr>
            <p:cNvSpPr/>
            <p:nvPr userDrawn="1"/>
          </p:nvSpPr>
          <p:spPr>
            <a:xfrm flipV="1">
              <a:off x="-1" y="-1"/>
              <a:ext cx="304797" cy="304797"/>
            </a:xfrm>
            <a:prstGeom prst="rect">
              <a:avLst/>
            </a:prstGeom>
            <a:solidFill>
              <a:srgbClr val="602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71B3109-54E7-4153-B193-3A0E413C9B9B}"/>
                </a:ext>
              </a:extLst>
            </p:cNvPr>
            <p:cNvGrpSpPr/>
            <p:nvPr userDrawn="1"/>
          </p:nvGrpSpPr>
          <p:grpSpPr>
            <a:xfrm>
              <a:off x="88317" y="103148"/>
              <a:ext cx="128160" cy="98498"/>
              <a:chOff x="88317" y="99577"/>
              <a:chExt cx="128160" cy="98498"/>
            </a:xfrm>
          </p:grpSpPr>
          <p:cxnSp>
            <p:nvCxnSpPr>
              <p:cNvPr id="59" name="Straight Connector 58">
                <a:extLst>
                  <a:ext uri="{FF2B5EF4-FFF2-40B4-BE49-F238E27FC236}">
                    <a16:creationId xmlns:a16="http://schemas.microsoft.com/office/drawing/2014/main" id="{A0F164CA-6AD6-41CE-AD4F-32ECF2068B6D}"/>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2E9F7E-D21E-4019-9873-A570E7C715E5}"/>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9FA78C7-D1BA-4374-B444-0A6C81EA6A35}"/>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86E60876-F65D-F45A-17F1-8CE2A7BE12D3}"/>
              </a:ext>
            </a:extLst>
          </p:cNvPr>
          <p:cNvSpPr txBox="1"/>
          <p:nvPr/>
        </p:nvSpPr>
        <p:spPr>
          <a:xfrm>
            <a:off x="8753476" y="2500313"/>
            <a:ext cx="2686050" cy="1857375"/>
          </a:xfrm>
          <a:prstGeom prst="rect">
            <a:avLst/>
          </a:prstGeom>
          <a:noFill/>
        </p:spPr>
        <p:txBody>
          <a:bodyPr wrap="square" lIns="0" tIns="0" rIns="0" bIns="0" rtlCol="0">
            <a:noAutofit/>
          </a:bodyPr>
          <a:lstStyle/>
          <a:p>
            <a:pPr algn="ctr"/>
            <a:r>
              <a:rPr lang="en-US" sz="1600" b="1" dirty="0">
                <a:cs typeface="Arial" panose="020B0604020202020204" pitchFamily="34" charset="0"/>
              </a:rPr>
              <a:t>Non-Formulary</a:t>
            </a:r>
          </a:p>
          <a:p>
            <a:pPr algn="ctr"/>
            <a:endParaRPr lang="en-US" sz="1600" b="1" dirty="0">
              <a:cs typeface="Arial" panose="020B0604020202020204" pitchFamily="34" charset="0"/>
            </a:endParaRPr>
          </a:p>
          <a:p>
            <a:pPr algn="ctr"/>
            <a:r>
              <a:rPr lang="en-US" sz="1400" dirty="0">
                <a:cs typeface="Arial" panose="020B0604020202020204" pitchFamily="34" charset="0"/>
              </a:rPr>
              <a:t>Medications not found on your plan’s drug list. May be covered with prior approval, </a:t>
            </a:r>
            <a:br>
              <a:rPr lang="en-US" sz="1400" dirty="0">
                <a:cs typeface="Arial" panose="020B0604020202020204" pitchFamily="34" charset="0"/>
              </a:rPr>
            </a:br>
            <a:r>
              <a:rPr lang="en-US" sz="1400" dirty="0">
                <a:cs typeface="Arial" panose="020B0604020202020204" pitchFamily="34" charset="0"/>
              </a:rPr>
              <a:t>but cost more.</a:t>
            </a:r>
          </a:p>
          <a:p>
            <a:pPr algn="l"/>
            <a:endParaRPr lang="en-US" sz="1600" dirty="0" err="1">
              <a:solidFill>
                <a:schemeClr val="tx2"/>
              </a:solidFill>
            </a:endParaRPr>
          </a:p>
        </p:txBody>
      </p:sp>
      <p:sp>
        <p:nvSpPr>
          <p:cNvPr id="5" name="TextBox 4">
            <a:extLst>
              <a:ext uri="{FF2B5EF4-FFF2-40B4-BE49-F238E27FC236}">
                <a16:creationId xmlns:a16="http://schemas.microsoft.com/office/drawing/2014/main" id="{7261C69D-0E6B-E4C7-4A80-191D72F91357}"/>
              </a:ext>
            </a:extLst>
          </p:cNvPr>
          <p:cNvSpPr txBox="1"/>
          <p:nvPr/>
        </p:nvSpPr>
        <p:spPr>
          <a:xfrm>
            <a:off x="3582223" y="2500313"/>
            <a:ext cx="2275789" cy="1857375"/>
          </a:xfrm>
          <a:prstGeom prst="rect">
            <a:avLst/>
          </a:prstGeom>
          <a:noFill/>
        </p:spPr>
        <p:txBody>
          <a:bodyPr wrap="square" lIns="0" tIns="0" rIns="0" bIns="0" rtlCol="0">
            <a:noAutofit/>
          </a:bodyPr>
          <a:lstStyle/>
          <a:p>
            <a:pPr algn="ctr"/>
            <a:r>
              <a:rPr lang="en-US" sz="1600" b="1" dirty="0">
                <a:cs typeface="Arial" panose="020B0604020202020204" pitchFamily="34" charset="0"/>
              </a:rPr>
              <a:t>Formulary</a:t>
            </a:r>
          </a:p>
          <a:p>
            <a:pPr algn="ctr"/>
            <a:endParaRPr lang="en-US" sz="1600" b="1" dirty="0">
              <a:cs typeface="Arial" panose="020B0604020202020204" pitchFamily="34" charset="0"/>
            </a:endParaRPr>
          </a:p>
          <a:p>
            <a:pPr algn="ctr"/>
            <a:r>
              <a:rPr lang="en-US" sz="1400" dirty="0">
                <a:effectLst/>
              </a:rPr>
              <a:t>Covered medications on your plan’s drug list, including brand, high-cost generics, low-cost generics, and specialty medications.</a:t>
            </a:r>
            <a:endParaRPr lang="en-US" dirty="0">
              <a:cs typeface="Arial" panose="020B0604020202020204" pitchFamily="34" charset="0"/>
            </a:endParaRPr>
          </a:p>
          <a:p>
            <a:pPr algn="l"/>
            <a:endParaRPr lang="en-US" sz="1600" dirty="0" err="1">
              <a:solidFill>
                <a:schemeClr val="tx2"/>
              </a:solidFill>
            </a:endParaRPr>
          </a:p>
        </p:txBody>
      </p:sp>
      <p:sp>
        <p:nvSpPr>
          <p:cNvPr id="6" name="Oval 5">
            <a:extLst>
              <a:ext uri="{FF2B5EF4-FFF2-40B4-BE49-F238E27FC236}">
                <a16:creationId xmlns:a16="http://schemas.microsoft.com/office/drawing/2014/main" id="{233FFA61-42DD-D3A5-927E-39917F8772EE}"/>
              </a:ext>
            </a:extLst>
          </p:cNvPr>
          <p:cNvSpPr/>
          <p:nvPr/>
        </p:nvSpPr>
        <p:spPr>
          <a:xfrm>
            <a:off x="665855" y="2545440"/>
            <a:ext cx="1215617" cy="120015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a:t>F$</a:t>
            </a:r>
          </a:p>
        </p:txBody>
      </p:sp>
      <p:sp>
        <p:nvSpPr>
          <p:cNvPr id="7" name="Oval 6">
            <a:extLst>
              <a:ext uri="{FF2B5EF4-FFF2-40B4-BE49-F238E27FC236}">
                <a16:creationId xmlns:a16="http://schemas.microsoft.com/office/drawing/2014/main" id="{873A7B35-58FA-35F7-8286-3A84117624A1}"/>
              </a:ext>
            </a:extLst>
          </p:cNvPr>
          <p:cNvSpPr/>
          <p:nvPr/>
        </p:nvSpPr>
        <p:spPr>
          <a:xfrm>
            <a:off x="1459650" y="3784668"/>
            <a:ext cx="1215617" cy="1192161"/>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a:t>F$$$</a:t>
            </a:r>
          </a:p>
        </p:txBody>
      </p:sp>
      <p:sp>
        <p:nvSpPr>
          <p:cNvPr id="8" name="Oval 7">
            <a:extLst>
              <a:ext uri="{FF2B5EF4-FFF2-40B4-BE49-F238E27FC236}">
                <a16:creationId xmlns:a16="http://schemas.microsoft.com/office/drawing/2014/main" id="{7EC23E0E-A2EA-0DCB-1055-A8D714BE3A04}"/>
              </a:ext>
            </a:extLst>
          </p:cNvPr>
          <p:cNvSpPr/>
          <p:nvPr/>
        </p:nvSpPr>
        <p:spPr>
          <a:xfrm>
            <a:off x="2284250" y="2554062"/>
            <a:ext cx="1215617" cy="120015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a:t>F$$</a:t>
            </a:r>
          </a:p>
        </p:txBody>
      </p:sp>
      <p:grpSp>
        <p:nvGrpSpPr>
          <p:cNvPr id="13" name="Group 12">
            <a:extLst>
              <a:ext uri="{FF2B5EF4-FFF2-40B4-BE49-F238E27FC236}">
                <a16:creationId xmlns:a16="http://schemas.microsoft.com/office/drawing/2014/main" id="{72761E64-ABFB-4741-862C-825E4356BA5C}"/>
              </a:ext>
            </a:extLst>
          </p:cNvPr>
          <p:cNvGrpSpPr/>
          <p:nvPr/>
        </p:nvGrpSpPr>
        <p:grpSpPr>
          <a:xfrm>
            <a:off x="-4750182" y="304794"/>
            <a:ext cx="4248150" cy="6553205"/>
            <a:chOff x="-4750182" y="304794"/>
            <a:chExt cx="4248150" cy="6553205"/>
          </a:xfrm>
        </p:grpSpPr>
        <p:grpSp>
          <p:nvGrpSpPr>
            <p:cNvPr id="14" name="Group 13">
              <a:extLst>
                <a:ext uri="{FF2B5EF4-FFF2-40B4-BE49-F238E27FC236}">
                  <a16:creationId xmlns:a16="http://schemas.microsoft.com/office/drawing/2014/main" id="{8883EABF-4004-4759-815B-8C144EE62316}"/>
                </a:ext>
              </a:extLst>
            </p:cNvPr>
            <p:cNvGrpSpPr/>
            <p:nvPr/>
          </p:nvGrpSpPr>
          <p:grpSpPr>
            <a:xfrm>
              <a:off x="-4750182" y="304794"/>
              <a:ext cx="4248150" cy="6553205"/>
              <a:chOff x="0" y="304794"/>
              <a:chExt cx="4248150" cy="6553205"/>
            </a:xfrm>
          </p:grpSpPr>
          <p:sp>
            <p:nvSpPr>
              <p:cNvPr id="40" name="Rectangle: Single Corner Rounded 39">
                <a:extLst>
                  <a:ext uri="{FF2B5EF4-FFF2-40B4-BE49-F238E27FC236}">
                    <a16:creationId xmlns:a16="http://schemas.microsoft.com/office/drawing/2014/main" id="{D41177DE-0400-4F7A-878C-AB4DB4C3A528}"/>
                  </a:ext>
                </a:extLst>
              </p:cNvPr>
              <p:cNvSpPr/>
              <p:nvPr/>
            </p:nvSpPr>
            <p:spPr>
              <a:xfrm flipV="1">
                <a:off x="0" y="304794"/>
                <a:ext cx="4248150" cy="6553205"/>
              </a:xfrm>
              <a:prstGeom prst="round1Rect">
                <a:avLst>
                  <a:gd name="adj" fmla="val 20641"/>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4938B25-26BF-4C4B-BF32-9F8884CC2047}"/>
                  </a:ext>
                </a:extLst>
              </p:cNvPr>
              <p:cNvSpPr/>
              <p:nvPr/>
            </p:nvSpPr>
            <p:spPr>
              <a:xfrm>
                <a:off x="0" y="304796"/>
                <a:ext cx="4248150" cy="78263"/>
              </a:xfrm>
              <a:prstGeom prst="rect">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C5F5F8B3-8328-4998-B715-EAA38218F4FD}"/>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FA30637-94EA-46EE-9DDD-5F097A9B2A94}"/>
                </a:ext>
              </a:extLst>
            </p:cNvPr>
            <p:cNvGrpSpPr/>
            <p:nvPr/>
          </p:nvGrpSpPr>
          <p:grpSpPr>
            <a:xfrm>
              <a:off x="-4431269" y="746687"/>
              <a:ext cx="2152889" cy="289561"/>
              <a:chOff x="-4431269" y="644179"/>
              <a:chExt cx="2152889" cy="289561"/>
            </a:xfrm>
          </p:grpSpPr>
          <p:sp>
            <p:nvSpPr>
              <p:cNvPr id="18" name="TextBox 17">
                <a:hlinkClick r:id="rId6" action="ppaction://hlinksldjump"/>
                <a:extLst>
                  <a:ext uri="{FF2B5EF4-FFF2-40B4-BE49-F238E27FC236}">
                    <a16:creationId xmlns:a16="http://schemas.microsoft.com/office/drawing/2014/main" id="{446834E9-7D39-4650-89ED-2902B13BEF83}"/>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19" name="Group 18">
                <a:extLst>
                  <a:ext uri="{FF2B5EF4-FFF2-40B4-BE49-F238E27FC236}">
                    <a16:creationId xmlns:a16="http://schemas.microsoft.com/office/drawing/2014/main" id="{03EF39E5-E014-4D94-87B9-1AA69E325733}"/>
                  </a:ext>
                </a:extLst>
              </p:cNvPr>
              <p:cNvGrpSpPr/>
              <p:nvPr/>
            </p:nvGrpSpPr>
            <p:grpSpPr>
              <a:xfrm>
                <a:off x="-4431269" y="644179"/>
                <a:ext cx="289560" cy="289560"/>
                <a:chOff x="-4431269" y="644179"/>
                <a:chExt cx="289560" cy="289560"/>
              </a:xfrm>
            </p:grpSpPr>
            <p:sp>
              <p:nvSpPr>
                <p:cNvPr id="29" name="Oval 28">
                  <a:hlinkClick r:id="rId6" action="ppaction://hlinksldjump"/>
                  <a:extLst>
                    <a:ext uri="{FF2B5EF4-FFF2-40B4-BE49-F238E27FC236}">
                      <a16:creationId xmlns:a16="http://schemas.microsoft.com/office/drawing/2014/main" id="{F0E44F61-731C-49CD-BD1E-8AA1857C9689}"/>
                    </a:ext>
                  </a:extLst>
                </p:cNvPr>
                <p:cNvSpPr/>
                <p:nvPr/>
              </p:nvSpPr>
              <p:spPr>
                <a:xfrm>
                  <a:off x="-4431269" y="644179"/>
                  <a:ext cx="289560" cy="289560"/>
                </a:xfrm>
                <a:prstGeom prst="ellipse">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97C4"/>
                    </a:solidFill>
                  </a:endParaRPr>
                </a:p>
              </p:txBody>
            </p:sp>
            <p:pic>
              <p:nvPicPr>
                <p:cNvPr id="30" name="Graphic 29">
                  <a:extLst>
                    <a:ext uri="{FF2B5EF4-FFF2-40B4-BE49-F238E27FC236}">
                      <a16:creationId xmlns:a16="http://schemas.microsoft.com/office/drawing/2014/main" id="{C64470D8-FA3B-447E-BE8F-993FB8DDD8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43" name="Table 42">
            <a:extLst>
              <a:ext uri="{FF2B5EF4-FFF2-40B4-BE49-F238E27FC236}">
                <a16:creationId xmlns:a16="http://schemas.microsoft.com/office/drawing/2014/main" id="{428D4533-1416-45F2-8B83-3CD94FC5724C}"/>
              </a:ext>
            </a:extLst>
          </p:cNvPr>
          <p:cNvGraphicFramePr>
            <a:graphicFrameLocks noGrp="1"/>
          </p:cNvGraphicFramePr>
          <p:nvPr>
            <p:extLst>
              <p:ext uri="{D42A27DB-BD31-4B8C-83A1-F6EECF244321}">
                <p14:modId xmlns:p14="http://schemas.microsoft.com/office/powerpoint/2010/main" val="1875910600"/>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Prescription benefits</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9" action="ppaction://hlinksldjump"/>
                        </a:rPr>
                        <a:t>Drug list</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10" action="ppaction://hlinksldjump"/>
                        </a:rPr>
                        <a:t>Plan resources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400">
                          <a:solidFill>
                            <a:schemeClr val="bg1"/>
                          </a:solidFill>
                          <a:hlinkClick r:id="rId11" action="ppaction://hlinksldjump"/>
                        </a:rPr>
                        <a:t>Rx shopping tool video</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400">
                          <a:solidFill>
                            <a:schemeClr val="bg1"/>
                          </a:solidFill>
                          <a:hlinkClick r:id="rId12" action="ppaction://hlinksldjump"/>
                        </a:rPr>
                        <a:t>Mail order pharmacy</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4" name="Rectangle 7, chunk 2">
            <a:extLst>
              <a:ext uri="{FF2B5EF4-FFF2-40B4-BE49-F238E27FC236}">
                <a16:creationId xmlns:a16="http://schemas.microsoft.com/office/drawing/2014/main" id="{B5A3582D-C9BC-70EC-AFED-40F9E9CBFB01}"/>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3"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14298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13"/>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43"/>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34"/>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13"/>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43"/>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34"/>
                                        </p:tgtEl>
                                        <p:attrNameLst>
                                          <p:attrName>ppt_x</p:attrName>
                                          <p:attrName>ppt_y</p:attrName>
                                        </p:attrNameLst>
                                      </p:cBhvr>
                                      <p:rCtr x="-19987" y="0"/>
                                    </p:animMotion>
                                  </p:childTnLst>
                                </p:cTn>
                              </p:par>
                            </p:childTnLst>
                          </p:cTn>
                        </p:par>
                      </p:childTnLst>
                    </p:cTn>
                  </p:par>
                </p:childTnLst>
              </p:cTn>
              <p:nextCondLst>
                <p:cond evt="onClick" delay="0">
                  <p:tgtEl>
                    <p:spTgt spid="56"/>
                  </p:tgtEl>
                </p:cond>
              </p:nextCondLst>
            </p:seq>
          </p:childTnLst>
        </p:cTn>
      </p:par>
    </p:tnLst>
    <p:bldLst>
      <p:bldP spid="34" grpId="0"/>
      <p:bldP spid="3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984D-0C49-4A64-9E2D-8A67B6FFB084}"/>
              </a:ext>
            </a:extLst>
          </p:cNvPr>
          <p:cNvSpPr>
            <a:spLocks noGrp="1"/>
          </p:cNvSpPr>
          <p:nvPr>
            <p:ph type="title"/>
          </p:nvPr>
        </p:nvSpPr>
        <p:spPr/>
        <p:txBody>
          <a:bodyPr/>
          <a:lstStyle/>
          <a:p>
            <a:r>
              <a:rPr lang="en-US" dirty="0"/>
              <a:t>Get the most from your medicines</a:t>
            </a:r>
          </a:p>
        </p:txBody>
      </p:sp>
      <p:grpSp>
        <p:nvGrpSpPr>
          <p:cNvPr id="43" name="Q1">
            <a:extLst>
              <a:ext uri="{FF2B5EF4-FFF2-40B4-BE49-F238E27FC236}">
                <a16:creationId xmlns:a16="http://schemas.microsoft.com/office/drawing/2014/main" id="{EC558B09-92AD-4835-85E7-49A7AD65BA78}"/>
              </a:ext>
            </a:extLst>
          </p:cNvPr>
          <p:cNvGrpSpPr/>
          <p:nvPr/>
        </p:nvGrpSpPr>
        <p:grpSpPr>
          <a:xfrm>
            <a:off x="613518" y="1219200"/>
            <a:ext cx="4345938" cy="1097280"/>
            <a:chOff x="613520" y="2171701"/>
            <a:chExt cx="4345938" cy="1097280"/>
          </a:xfrm>
        </p:grpSpPr>
        <p:grpSp>
          <p:nvGrpSpPr>
            <p:cNvPr id="44" name="Group 43">
              <a:extLst>
                <a:ext uri="{FF2B5EF4-FFF2-40B4-BE49-F238E27FC236}">
                  <a16:creationId xmlns:a16="http://schemas.microsoft.com/office/drawing/2014/main" id="{0B074AA9-E7ED-4DD9-AE69-4BA4D9B3C643}"/>
                </a:ext>
              </a:extLst>
            </p:cNvPr>
            <p:cNvGrpSpPr/>
            <p:nvPr/>
          </p:nvGrpSpPr>
          <p:grpSpPr>
            <a:xfrm>
              <a:off x="613520" y="2171701"/>
              <a:ext cx="4345938" cy="1097280"/>
              <a:chOff x="613520" y="2273300"/>
              <a:chExt cx="3621600" cy="1716200"/>
            </a:xfrm>
          </p:grpSpPr>
          <p:sp>
            <p:nvSpPr>
              <p:cNvPr id="48" name="Rectangle: Diagonal Corners Rounded 47">
                <a:extLst>
                  <a:ext uri="{FF2B5EF4-FFF2-40B4-BE49-F238E27FC236}">
                    <a16:creationId xmlns:a16="http://schemas.microsoft.com/office/drawing/2014/main" id="{EA4B6E44-5F4B-484F-BC8A-36D7291DDBAA}"/>
                  </a:ext>
                </a:extLst>
              </p:cNvPr>
              <p:cNvSpPr/>
              <p:nvPr/>
            </p:nvSpPr>
            <p:spPr>
              <a:xfrm flipH="1">
                <a:off x="613520" y="2273300"/>
                <a:ext cx="3621600" cy="171620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rgbClr val="B35FA5"/>
                  </a:solidFill>
                </a:endParaRPr>
              </a:p>
            </p:txBody>
          </p:sp>
          <p:sp>
            <p:nvSpPr>
              <p:cNvPr id="49" name="TextBox 48">
                <a:extLst>
                  <a:ext uri="{FF2B5EF4-FFF2-40B4-BE49-F238E27FC236}">
                    <a16:creationId xmlns:a16="http://schemas.microsoft.com/office/drawing/2014/main" id="{AC934B02-DE56-4B32-95D4-2BF4098F2411}"/>
                  </a:ext>
                </a:extLst>
              </p:cNvPr>
              <p:cNvSpPr txBox="1"/>
              <p:nvPr/>
            </p:nvSpPr>
            <p:spPr>
              <a:xfrm>
                <a:off x="892919" y="2818504"/>
                <a:ext cx="2508766" cy="625792"/>
              </a:xfrm>
              <a:prstGeom prst="rect">
                <a:avLst/>
              </a:prstGeom>
              <a:noFill/>
            </p:spPr>
            <p:txBody>
              <a:bodyPr wrap="square" lIns="0" rIns="0" anchor="ctr">
                <a:spAutoFit/>
              </a:bodyPr>
              <a:lstStyle/>
              <a:p>
                <a:pPr>
                  <a:spcBef>
                    <a:spcPts val="600"/>
                  </a:spcBef>
                </a:pPr>
                <a:r>
                  <a:rPr lang="en-US" sz="2000" b="1" dirty="0">
                    <a:solidFill>
                      <a:srgbClr val="B35FA5"/>
                    </a:solidFill>
                  </a:rPr>
                  <a:t>Try generics</a:t>
                </a:r>
              </a:p>
            </p:txBody>
          </p:sp>
        </p:grpSp>
        <p:grpSp>
          <p:nvGrpSpPr>
            <p:cNvPr id="45" name="Group 44">
              <a:extLst>
                <a:ext uri="{FF2B5EF4-FFF2-40B4-BE49-F238E27FC236}">
                  <a16:creationId xmlns:a16="http://schemas.microsoft.com/office/drawing/2014/main" id="{661BEA0E-69DD-44E6-AC86-34D73665C37A}"/>
                </a:ext>
              </a:extLst>
            </p:cNvPr>
            <p:cNvGrpSpPr/>
            <p:nvPr/>
          </p:nvGrpSpPr>
          <p:grpSpPr>
            <a:xfrm>
              <a:off x="4230504" y="2454124"/>
              <a:ext cx="728954" cy="532434"/>
              <a:chOff x="3506165" y="4907686"/>
              <a:chExt cx="728954" cy="532434"/>
            </a:xfrm>
          </p:grpSpPr>
          <p:sp>
            <p:nvSpPr>
              <p:cNvPr id="46" name="Freeform: Shape 45">
                <a:extLst>
                  <a:ext uri="{FF2B5EF4-FFF2-40B4-BE49-F238E27FC236}">
                    <a16:creationId xmlns:a16="http://schemas.microsoft.com/office/drawing/2014/main" id="{27341442-CDCB-41A9-A296-87B3C77A5FE4}"/>
                  </a:ext>
                </a:extLst>
              </p:cNvPr>
              <p:cNvSpPr/>
              <p:nvPr/>
            </p:nvSpPr>
            <p:spPr>
              <a:xfrm>
                <a:off x="3506165" y="490768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rgbClr val="B35FA5"/>
                  </a:solidFill>
                </a:endParaRPr>
              </a:p>
            </p:txBody>
          </p:sp>
          <p:pic>
            <p:nvPicPr>
              <p:cNvPr id="47" name="Graphic 46">
                <a:extLst>
                  <a:ext uri="{FF2B5EF4-FFF2-40B4-BE49-F238E27FC236}">
                    <a16:creationId xmlns:a16="http://schemas.microsoft.com/office/drawing/2014/main" id="{B4BBE9CA-D191-4F7D-B0FF-169C5996D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991973"/>
                <a:ext cx="363860" cy="363860"/>
              </a:xfrm>
              <a:prstGeom prst="rect">
                <a:avLst/>
              </a:prstGeom>
            </p:spPr>
          </p:pic>
        </p:grpSp>
      </p:grpSp>
      <p:grpSp>
        <p:nvGrpSpPr>
          <p:cNvPr id="104" name="Q2">
            <a:extLst>
              <a:ext uri="{FF2B5EF4-FFF2-40B4-BE49-F238E27FC236}">
                <a16:creationId xmlns:a16="http://schemas.microsoft.com/office/drawing/2014/main" id="{95FFA468-AB46-4EA6-A82F-9487C6CDF3F0}"/>
              </a:ext>
            </a:extLst>
          </p:cNvPr>
          <p:cNvGrpSpPr/>
          <p:nvPr/>
        </p:nvGrpSpPr>
        <p:grpSpPr>
          <a:xfrm>
            <a:off x="613518" y="2491740"/>
            <a:ext cx="4345938" cy="1097280"/>
            <a:chOff x="613520" y="2171701"/>
            <a:chExt cx="4345938" cy="1097280"/>
          </a:xfrm>
        </p:grpSpPr>
        <p:grpSp>
          <p:nvGrpSpPr>
            <p:cNvPr id="105" name="Group 104">
              <a:extLst>
                <a:ext uri="{FF2B5EF4-FFF2-40B4-BE49-F238E27FC236}">
                  <a16:creationId xmlns:a16="http://schemas.microsoft.com/office/drawing/2014/main" id="{67054A92-469B-433B-B22C-F26D47C03D39}"/>
                </a:ext>
              </a:extLst>
            </p:cNvPr>
            <p:cNvGrpSpPr/>
            <p:nvPr/>
          </p:nvGrpSpPr>
          <p:grpSpPr>
            <a:xfrm>
              <a:off x="613520" y="2171701"/>
              <a:ext cx="4345938" cy="1097280"/>
              <a:chOff x="613520" y="2273300"/>
              <a:chExt cx="3621600" cy="1716200"/>
            </a:xfrm>
          </p:grpSpPr>
          <p:sp>
            <p:nvSpPr>
              <p:cNvPr id="109" name="Rectangle: Diagonal Corners Rounded 108">
                <a:extLst>
                  <a:ext uri="{FF2B5EF4-FFF2-40B4-BE49-F238E27FC236}">
                    <a16:creationId xmlns:a16="http://schemas.microsoft.com/office/drawing/2014/main" id="{87FA8DE3-7B14-4840-9EEF-5D4E4AC264CD}"/>
                  </a:ext>
                </a:extLst>
              </p:cNvPr>
              <p:cNvSpPr/>
              <p:nvPr/>
            </p:nvSpPr>
            <p:spPr>
              <a:xfrm flipH="1">
                <a:off x="613520" y="2273300"/>
                <a:ext cx="3621600" cy="171620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rgbClr val="B35FA5"/>
                  </a:solidFill>
                </a:endParaRPr>
              </a:p>
            </p:txBody>
          </p:sp>
          <p:sp>
            <p:nvSpPr>
              <p:cNvPr id="110" name="TextBox 109">
                <a:extLst>
                  <a:ext uri="{FF2B5EF4-FFF2-40B4-BE49-F238E27FC236}">
                    <a16:creationId xmlns:a16="http://schemas.microsoft.com/office/drawing/2014/main" id="{629A226F-A772-4FBE-8B5F-4230835E421D}"/>
                  </a:ext>
                </a:extLst>
              </p:cNvPr>
              <p:cNvSpPr txBox="1"/>
              <p:nvPr/>
            </p:nvSpPr>
            <p:spPr>
              <a:xfrm>
                <a:off x="892919" y="2577816"/>
                <a:ext cx="2508766" cy="1107169"/>
              </a:xfrm>
              <a:prstGeom prst="rect">
                <a:avLst/>
              </a:prstGeom>
              <a:noFill/>
            </p:spPr>
            <p:txBody>
              <a:bodyPr wrap="square" lIns="0" rIns="0" anchor="ctr">
                <a:spAutoFit/>
              </a:bodyPr>
              <a:lstStyle/>
              <a:p>
                <a:pPr>
                  <a:spcBef>
                    <a:spcPts val="600"/>
                  </a:spcBef>
                </a:pPr>
                <a:r>
                  <a:rPr lang="en-US" sz="2000" b="1" dirty="0">
                    <a:solidFill>
                      <a:srgbClr val="B35FA5"/>
                    </a:solidFill>
                  </a:rPr>
                  <a:t>Search for the </a:t>
                </a:r>
                <a:br>
                  <a:rPr lang="en-US" sz="2000" b="1" dirty="0">
                    <a:solidFill>
                      <a:srgbClr val="B35FA5"/>
                    </a:solidFill>
                  </a:rPr>
                </a:br>
                <a:r>
                  <a:rPr lang="en-US" sz="2000" b="1" dirty="0">
                    <a:solidFill>
                      <a:srgbClr val="B35FA5"/>
                    </a:solidFill>
                  </a:rPr>
                  <a:t>lowest cost</a:t>
                </a:r>
              </a:p>
            </p:txBody>
          </p:sp>
        </p:grpSp>
        <p:grpSp>
          <p:nvGrpSpPr>
            <p:cNvPr id="106" name="Group 105">
              <a:extLst>
                <a:ext uri="{FF2B5EF4-FFF2-40B4-BE49-F238E27FC236}">
                  <a16:creationId xmlns:a16="http://schemas.microsoft.com/office/drawing/2014/main" id="{14D50CD0-AB0D-45A2-B671-542C3FCE5847}"/>
                </a:ext>
              </a:extLst>
            </p:cNvPr>
            <p:cNvGrpSpPr/>
            <p:nvPr/>
          </p:nvGrpSpPr>
          <p:grpSpPr>
            <a:xfrm>
              <a:off x="4230504" y="2454124"/>
              <a:ext cx="728954" cy="532434"/>
              <a:chOff x="3506165" y="4907686"/>
              <a:chExt cx="728954" cy="532434"/>
            </a:xfrm>
          </p:grpSpPr>
          <p:sp>
            <p:nvSpPr>
              <p:cNvPr id="107" name="Freeform: Shape 106">
                <a:extLst>
                  <a:ext uri="{FF2B5EF4-FFF2-40B4-BE49-F238E27FC236}">
                    <a16:creationId xmlns:a16="http://schemas.microsoft.com/office/drawing/2014/main" id="{EAC113C8-DEF6-4FF0-850C-E31B89D49751}"/>
                  </a:ext>
                </a:extLst>
              </p:cNvPr>
              <p:cNvSpPr/>
              <p:nvPr/>
            </p:nvSpPr>
            <p:spPr>
              <a:xfrm>
                <a:off x="3506165" y="490768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rgbClr val="B35FA5"/>
                  </a:solidFill>
                </a:endParaRPr>
              </a:p>
            </p:txBody>
          </p:sp>
          <p:pic>
            <p:nvPicPr>
              <p:cNvPr id="108" name="Graphic 107">
                <a:extLst>
                  <a:ext uri="{FF2B5EF4-FFF2-40B4-BE49-F238E27FC236}">
                    <a16:creationId xmlns:a16="http://schemas.microsoft.com/office/drawing/2014/main" id="{7B8B2AEB-171E-4D06-9323-01E6006530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991973"/>
                <a:ext cx="363860" cy="363860"/>
              </a:xfrm>
              <a:prstGeom prst="rect">
                <a:avLst/>
              </a:prstGeom>
            </p:spPr>
          </p:pic>
        </p:grpSp>
      </p:grpSp>
      <p:grpSp>
        <p:nvGrpSpPr>
          <p:cNvPr id="111" name="Q3">
            <a:extLst>
              <a:ext uri="{FF2B5EF4-FFF2-40B4-BE49-F238E27FC236}">
                <a16:creationId xmlns:a16="http://schemas.microsoft.com/office/drawing/2014/main" id="{92CE272B-9025-4326-864D-C3FD713BD9D9}"/>
              </a:ext>
            </a:extLst>
          </p:cNvPr>
          <p:cNvGrpSpPr/>
          <p:nvPr/>
        </p:nvGrpSpPr>
        <p:grpSpPr>
          <a:xfrm>
            <a:off x="613518" y="3764280"/>
            <a:ext cx="4345938" cy="1097280"/>
            <a:chOff x="613520" y="2171701"/>
            <a:chExt cx="4345938" cy="1097280"/>
          </a:xfrm>
        </p:grpSpPr>
        <p:grpSp>
          <p:nvGrpSpPr>
            <p:cNvPr id="112" name="Group 111">
              <a:extLst>
                <a:ext uri="{FF2B5EF4-FFF2-40B4-BE49-F238E27FC236}">
                  <a16:creationId xmlns:a16="http://schemas.microsoft.com/office/drawing/2014/main" id="{6DE1372F-D4C3-4C1E-A8D1-91FFF91236BE}"/>
                </a:ext>
              </a:extLst>
            </p:cNvPr>
            <p:cNvGrpSpPr/>
            <p:nvPr/>
          </p:nvGrpSpPr>
          <p:grpSpPr>
            <a:xfrm>
              <a:off x="613520" y="2171701"/>
              <a:ext cx="4345938" cy="1097280"/>
              <a:chOff x="613520" y="2273300"/>
              <a:chExt cx="3621600" cy="1716200"/>
            </a:xfrm>
          </p:grpSpPr>
          <p:sp>
            <p:nvSpPr>
              <p:cNvPr id="116" name="Rectangle: Diagonal Corners Rounded 115">
                <a:extLst>
                  <a:ext uri="{FF2B5EF4-FFF2-40B4-BE49-F238E27FC236}">
                    <a16:creationId xmlns:a16="http://schemas.microsoft.com/office/drawing/2014/main" id="{FE302969-7B57-445C-8F94-362422434BF1}"/>
                  </a:ext>
                </a:extLst>
              </p:cNvPr>
              <p:cNvSpPr/>
              <p:nvPr/>
            </p:nvSpPr>
            <p:spPr>
              <a:xfrm flipH="1">
                <a:off x="613520" y="2273300"/>
                <a:ext cx="3621600" cy="171620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rgbClr val="B35FA5"/>
                  </a:solidFill>
                </a:endParaRPr>
              </a:p>
            </p:txBody>
          </p:sp>
          <p:sp>
            <p:nvSpPr>
              <p:cNvPr id="117" name="TextBox 116">
                <a:extLst>
                  <a:ext uri="{FF2B5EF4-FFF2-40B4-BE49-F238E27FC236}">
                    <a16:creationId xmlns:a16="http://schemas.microsoft.com/office/drawing/2014/main" id="{B221582D-5528-4EE3-AC72-255FEC0BDC7F}"/>
                  </a:ext>
                </a:extLst>
              </p:cNvPr>
              <p:cNvSpPr txBox="1"/>
              <p:nvPr/>
            </p:nvSpPr>
            <p:spPr>
              <a:xfrm>
                <a:off x="892919" y="2577816"/>
                <a:ext cx="2508766" cy="1107169"/>
              </a:xfrm>
              <a:prstGeom prst="rect">
                <a:avLst/>
              </a:prstGeom>
              <a:noFill/>
            </p:spPr>
            <p:txBody>
              <a:bodyPr wrap="square" lIns="0" rIns="0" anchor="ctr">
                <a:spAutoFit/>
              </a:bodyPr>
              <a:lstStyle/>
              <a:p>
                <a:pPr>
                  <a:spcBef>
                    <a:spcPts val="600"/>
                  </a:spcBef>
                </a:pPr>
                <a:r>
                  <a:rPr lang="en-US" sz="2000" b="1" dirty="0">
                    <a:solidFill>
                      <a:srgbClr val="B35FA5"/>
                    </a:solidFill>
                  </a:rPr>
                  <a:t>Talk with a </a:t>
                </a:r>
                <a:br>
                  <a:rPr lang="en-US" sz="2000" b="1" dirty="0">
                    <a:solidFill>
                      <a:srgbClr val="B35FA5"/>
                    </a:solidFill>
                  </a:rPr>
                </a:br>
                <a:r>
                  <a:rPr lang="en-US" sz="2000" b="1" dirty="0">
                    <a:solidFill>
                      <a:srgbClr val="B35FA5"/>
                    </a:solidFill>
                  </a:rPr>
                  <a:t>pharmacy navigator</a:t>
                </a:r>
              </a:p>
            </p:txBody>
          </p:sp>
        </p:grpSp>
        <p:grpSp>
          <p:nvGrpSpPr>
            <p:cNvPr id="113" name="Group 112">
              <a:extLst>
                <a:ext uri="{FF2B5EF4-FFF2-40B4-BE49-F238E27FC236}">
                  <a16:creationId xmlns:a16="http://schemas.microsoft.com/office/drawing/2014/main" id="{0E485432-8205-4889-8380-2E3063BC8058}"/>
                </a:ext>
              </a:extLst>
            </p:cNvPr>
            <p:cNvGrpSpPr/>
            <p:nvPr/>
          </p:nvGrpSpPr>
          <p:grpSpPr>
            <a:xfrm>
              <a:off x="4230504" y="2454124"/>
              <a:ext cx="728954" cy="532434"/>
              <a:chOff x="3506165" y="4907686"/>
              <a:chExt cx="728954" cy="532434"/>
            </a:xfrm>
          </p:grpSpPr>
          <p:sp>
            <p:nvSpPr>
              <p:cNvPr id="114" name="Freeform: Shape 113">
                <a:extLst>
                  <a:ext uri="{FF2B5EF4-FFF2-40B4-BE49-F238E27FC236}">
                    <a16:creationId xmlns:a16="http://schemas.microsoft.com/office/drawing/2014/main" id="{78551038-B8CC-4917-8038-0989AFB31EF7}"/>
                  </a:ext>
                </a:extLst>
              </p:cNvPr>
              <p:cNvSpPr/>
              <p:nvPr/>
            </p:nvSpPr>
            <p:spPr>
              <a:xfrm>
                <a:off x="3506165" y="490768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rgbClr val="B35FA5"/>
                  </a:solidFill>
                </a:endParaRPr>
              </a:p>
            </p:txBody>
          </p:sp>
          <p:pic>
            <p:nvPicPr>
              <p:cNvPr id="115" name="Graphic 114">
                <a:extLst>
                  <a:ext uri="{FF2B5EF4-FFF2-40B4-BE49-F238E27FC236}">
                    <a16:creationId xmlns:a16="http://schemas.microsoft.com/office/drawing/2014/main" id="{72BA968B-858C-4CD7-9317-C9B84B3ECA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991973"/>
                <a:ext cx="363860" cy="363860"/>
              </a:xfrm>
              <a:prstGeom prst="rect">
                <a:avLst/>
              </a:prstGeom>
            </p:spPr>
          </p:pic>
        </p:grpSp>
      </p:grpSp>
      <p:grpSp>
        <p:nvGrpSpPr>
          <p:cNvPr id="118" name="Q4">
            <a:extLst>
              <a:ext uri="{FF2B5EF4-FFF2-40B4-BE49-F238E27FC236}">
                <a16:creationId xmlns:a16="http://schemas.microsoft.com/office/drawing/2014/main" id="{3FB50FC1-66C2-4CD5-9F4F-2A7E04F2CCA1}"/>
              </a:ext>
            </a:extLst>
          </p:cNvPr>
          <p:cNvGrpSpPr/>
          <p:nvPr/>
        </p:nvGrpSpPr>
        <p:grpSpPr>
          <a:xfrm>
            <a:off x="613518" y="5036821"/>
            <a:ext cx="4345938" cy="1097280"/>
            <a:chOff x="613520" y="2171701"/>
            <a:chExt cx="4345938" cy="1097280"/>
          </a:xfrm>
        </p:grpSpPr>
        <p:grpSp>
          <p:nvGrpSpPr>
            <p:cNvPr id="119" name="Group 118">
              <a:extLst>
                <a:ext uri="{FF2B5EF4-FFF2-40B4-BE49-F238E27FC236}">
                  <a16:creationId xmlns:a16="http://schemas.microsoft.com/office/drawing/2014/main" id="{C9DBC2C7-58AC-498C-9862-0F452048DE68}"/>
                </a:ext>
              </a:extLst>
            </p:cNvPr>
            <p:cNvGrpSpPr/>
            <p:nvPr/>
          </p:nvGrpSpPr>
          <p:grpSpPr>
            <a:xfrm>
              <a:off x="613520" y="2171701"/>
              <a:ext cx="4345938" cy="1097280"/>
              <a:chOff x="613520" y="2273300"/>
              <a:chExt cx="3621600" cy="1716200"/>
            </a:xfrm>
          </p:grpSpPr>
          <p:sp>
            <p:nvSpPr>
              <p:cNvPr id="123" name="Rectangle: Diagonal Corners Rounded 122">
                <a:extLst>
                  <a:ext uri="{FF2B5EF4-FFF2-40B4-BE49-F238E27FC236}">
                    <a16:creationId xmlns:a16="http://schemas.microsoft.com/office/drawing/2014/main" id="{70A3F0E8-E346-4DC3-B60A-3E863C6C44AF}"/>
                  </a:ext>
                </a:extLst>
              </p:cNvPr>
              <p:cNvSpPr/>
              <p:nvPr/>
            </p:nvSpPr>
            <p:spPr>
              <a:xfrm flipH="1">
                <a:off x="613520" y="2273300"/>
                <a:ext cx="3621600" cy="171620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rgbClr val="B35FA5"/>
                  </a:solidFill>
                </a:endParaRPr>
              </a:p>
            </p:txBody>
          </p:sp>
          <p:sp>
            <p:nvSpPr>
              <p:cNvPr id="124" name="TextBox 123">
                <a:extLst>
                  <a:ext uri="{FF2B5EF4-FFF2-40B4-BE49-F238E27FC236}">
                    <a16:creationId xmlns:a16="http://schemas.microsoft.com/office/drawing/2014/main" id="{6C3651A8-B480-4A98-84C4-546FA3F8B4CB}"/>
                  </a:ext>
                </a:extLst>
              </p:cNvPr>
              <p:cNvSpPr txBox="1"/>
              <p:nvPr/>
            </p:nvSpPr>
            <p:spPr>
              <a:xfrm>
                <a:off x="892919" y="2818504"/>
                <a:ext cx="2508766" cy="625792"/>
              </a:xfrm>
              <a:prstGeom prst="rect">
                <a:avLst/>
              </a:prstGeom>
              <a:noFill/>
            </p:spPr>
            <p:txBody>
              <a:bodyPr wrap="square" lIns="0" rIns="0" anchor="ctr">
                <a:spAutoFit/>
              </a:bodyPr>
              <a:lstStyle/>
              <a:p>
                <a:pPr>
                  <a:spcBef>
                    <a:spcPts val="600"/>
                  </a:spcBef>
                </a:pPr>
                <a:r>
                  <a:rPr lang="en-US" sz="2000" b="1" dirty="0">
                    <a:solidFill>
                      <a:srgbClr val="B35FA5"/>
                    </a:solidFill>
                  </a:rPr>
                  <a:t>Meet with a pharmacist</a:t>
                </a:r>
              </a:p>
            </p:txBody>
          </p:sp>
        </p:grpSp>
        <p:grpSp>
          <p:nvGrpSpPr>
            <p:cNvPr id="120" name="Group 119">
              <a:extLst>
                <a:ext uri="{FF2B5EF4-FFF2-40B4-BE49-F238E27FC236}">
                  <a16:creationId xmlns:a16="http://schemas.microsoft.com/office/drawing/2014/main" id="{268C5097-0C94-458C-BAB6-67D847E92895}"/>
                </a:ext>
              </a:extLst>
            </p:cNvPr>
            <p:cNvGrpSpPr/>
            <p:nvPr/>
          </p:nvGrpSpPr>
          <p:grpSpPr>
            <a:xfrm>
              <a:off x="4230504" y="2454124"/>
              <a:ext cx="728954" cy="532434"/>
              <a:chOff x="3506165" y="4907686"/>
              <a:chExt cx="728954" cy="532434"/>
            </a:xfrm>
          </p:grpSpPr>
          <p:sp>
            <p:nvSpPr>
              <p:cNvPr id="121" name="Freeform: Shape 120">
                <a:extLst>
                  <a:ext uri="{FF2B5EF4-FFF2-40B4-BE49-F238E27FC236}">
                    <a16:creationId xmlns:a16="http://schemas.microsoft.com/office/drawing/2014/main" id="{1EBBEF51-E17C-4272-B779-37FE54C0330D}"/>
                  </a:ext>
                </a:extLst>
              </p:cNvPr>
              <p:cNvSpPr/>
              <p:nvPr/>
            </p:nvSpPr>
            <p:spPr>
              <a:xfrm>
                <a:off x="3506165" y="490768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rgbClr val="B35FA5"/>
                  </a:solidFill>
                </a:endParaRPr>
              </a:p>
            </p:txBody>
          </p:sp>
          <p:pic>
            <p:nvPicPr>
              <p:cNvPr id="122" name="Graphic 121">
                <a:extLst>
                  <a:ext uri="{FF2B5EF4-FFF2-40B4-BE49-F238E27FC236}">
                    <a16:creationId xmlns:a16="http://schemas.microsoft.com/office/drawing/2014/main" id="{C8E4966D-636C-4B77-BC1D-3B514977E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991973"/>
                <a:ext cx="363860" cy="363860"/>
              </a:xfrm>
              <a:prstGeom prst="rect">
                <a:avLst/>
              </a:prstGeom>
            </p:spPr>
          </p:pic>
        </p:grpSp>
      </p:grpSp>
      <p:grpSp>
        <p:nvGrpSpPr>
          <p:cNvPr id="39" name="A1">
            <a:extLst>
              <a:ext uri="{FF2B5EF4-FFF2-40B4-BE49-F238E27FC236}">
                <a16:creationId xmlns:a16="http://schemas.microsoft.com/office/drawing/2014/main" id="{B6C7C277-1597-4BDD-AE4E-D66DB5246CE0}"/>
              </a:ext>
            </a:extLst>
          </p:cNvPr>
          <p:cNvGrpSpPr/>
          <p:nvPr/>
        </p:nvGrpSpPr>
        <p:grpSpPr>
          <a:xfrm>
            <a:off x="5288639" y="1235242"/>
            <a:ext cx="6598561" cy="4914901"/>
            <a:chOff x="5288635" y="1219200"/>
            <a:chExt cx="6598561" cy="4914901"/>
          </a:xfrm>
        </p:grpSpPr>
        <p:grpSp>
          <p:nvGrpSpPr>
            <p:cNvPr id="126" name="Group 125">
              <a:extLst>
                <a:ext uri="{FF2B5EF4-FFF2-40B4-BE49-F238E27FC236}">
                  <a16:creationId xmlns:a16="http://schemas.microsoft.com/office/drawing/2014/main" id="{467B1991-0413-4FC7-9E1A-DD3CE72ADCBB}"/>
                </a:ext>
              </a:extLst>
            </p:cNvPr>
            <p:cNvGrpSpPr/>
            <p:nvPr/>
          </p:nvGrpSpPr>
          <p:grpSpPr>
            <a:xfrm flipH="1">
              <a:off x="5288635" y="1219200"/>
              <a:ext cx="6598561" cy="4914901"/>
              <a:chOff x="-333447" y="1112177"/>
              <a:chExt cx="6598561" cy="5021923"/>
            </a:xfrm>
          </p:grpSpPr>
          <p:sp>
            <p:nvSpPr>
              <p:cNvPr id="130" name="Rectangle 129">
                <a:extLst>
                  <a:ext uri="{FF2B5EF4-FFF2-40B4-BE49-F238E27FC236}">
                    <a16:creationId xmlns:a16="http://schemas.microsoft.com/office/drawing/2014/main" id="{9C1444A0-6C44-46D5-9EEA-99391082511C}"/>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121846D7-934D-4C17-80AD-70413BAD4899}"/>
                  </a:ext>
                </a:extLst>
              </p:cNvPr>
              <p:cNvSpPr/>
              <p:nvPr/>
            </p:nvSpPr>
            <p:spPr>
              <a:xfrm>
                <a:off x="6191960" y="1112177"/>
                <a:ext cx="73152" cy="502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0F71FCE-36BA-4099-ABDD-4686B32226CD}"/>
                </a:ext>
              </a:extLst>
            </p:cNvPr>
            <p:cNvGrpSpPr/>
            <p:nvPr/>
          </p:nvGrpSpPr>
          <p:grpSpPr>
            <a:xfrm>
              <a:off x="5768300" y="2864512"/>
              <a:ext cx="5384160" cy="1916665"/>
              <a:chOff x="5768300" y="2864512"/>
              <a:chExt cx="5384160" cy="1916665"/>
            </a:xfrm>
          </p:grpSpPr>
          <p:sp>
            <p:nvSpPr>
              <p:cNvPr id="128" name="TextBox 127">
                <a:extLst>
                  <a:ext uri="{FF2B5EF4-FFF2-40B4-BE49-F238E27FC236}">
                    <a16:creationId xmlns:a16="http://schemas.microsoft.com/office/drawing/2014/main" id="{72D0AF34-FB0C-47B6-A4F2-EE5749629ECC}"/>
                  </a:ext>
                </a:extLst>
              </p:cNvPr>
              <p:cNvSpPr txBox="1"/>
              <p:nvPr/>
            </p:nvSpPr>
            <p:spPr>
              <a:xfrm>
                <a:off x="5768300" y="3934791"/>
                <a:ext cx="5384160" cy="846386"/>
              </a:xfrm>
              <a:prstGeom prst="rect">
                <a:avLst/>
              </a:prstGeom>
              <a:noFill/>
            </p:spPr>
            <p:txBody>
              <a:bodyPr wrap="square" lIns="0" tIns="0" rIns="0" bIns="0" anchor="t">
                <a:spAutoFit/>
              </a:bodyPr>
              <a:lstStyle/>
              <a:p>
                <a:pPr>
                  <a:spcBef>
                    <a:spcPts val="600"/>
                  </a:spcBef>
                </a:pPr>
                <a:r>
                  <a:rPr lang="en-US" b="1" dirty="0"/>
                  <a:t>They’re just as safe and effective, and made with the same active ingredients, but cost a lot less.</a:t>
                </a:r>
              </a:p>
              <a:p>
                <a:pPr>
                  <a:spcBef>
                    <a:spcPts val="600"/>
                  </a:spcBef>
                </a:pPr>
                <a:r>
                  <a:rPr lang="en-US" sz="1400" dirty="0"/>
                  <a:t>Talk to your doctor or pharmacist.</a:t>
                </a:r>
              </a:p>
            </p:txBody>
          </p:sp>
          <p:pic>
            <p:nvPicPr>
              <p:cNvPr id="168" name="Graphic 167">
                <a:extLst>
                  <a:ext uri="{FF2B5EF4-FFF2-40B4-BE49-F238E27FC236}">
                    <a16:creationId xmlns:a16="http://schemas.microsoft.com/office/drawing/2014/main" id="{4F67958A-45EC-4485-8935-548C72592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8300" y="2864512"/>
                <a:ext cx="593123" cy="914400"/>
              </a:xfrm>
              <a:prstGeom prst="rect">
                <a:avLst/>
              </a:prstGeom>
            </p:spPr>
          </p:pic>
        </p:grpSp>
      </p:grpSp>
      <p:sp>
        <p:nvSpPr>
          <p:cNvPr id="141" name="back1">
            <a:extLst>
              <a:ext uri="{FF2B5EF4-FFF2-40B4-BE49-F238E27FC236}">
                <a16:creationId xmlns:a16="http://schemas.microsoft.com/office/drawing/2014/main" id="{DD777D9D-FBEA-4DB2-A79F-BCF007A3D287}"/>
              </a:ext>
            </a:extLst>
          </p:cNvPr>
          <p:cNvSpPr/>
          <p:nvPr/>
        </p:nvSpPr>
        <p:spPr>
          <a:xfrm>
            <a:off x="11140440" y="553688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schemeClr val="accent2"/>
                </a:solidFill>
              </a:rPr>
              <a:t>BACK</a:t>
            </a:r>
            <a:endParaRPr lang="en-PH" sz="1200" b="1" dirty="0">
              <a:solidFill>
                <a:schemeClr val="accent2"/>
              </a:solidFill>
            </a:endParaRPr>
          </a:p>
        </p:txBody>
      </p:sp>
      <p:grpSp>
        <p:nvGrpSpPr>
          <p:cNvPr id="37" name="A2">
            <a:extLst>
              <a:ext uri="{FF2B5EF4-FFF2-40B4-BE49-F238E27FC236}">
                <a16:creationId xmlns:a16="http://schemas.microsoft.com/office/drawing/2014/main" id="{365B2E16-44BE-4430-8B53-470ED26A3CD4}"/>
              </a:ext>
            </a:extLst>
          </p:cNvPr>
          <p:cNvGrpSpPr/>
          <p:nvPr/>
        </p:nvGrpSpPr>
        <p:grpSpPr>
          <a:xfrm>
            <a:off x="5284627" y="1235241"/>
            <a:ext cx="6598561" cy="4914901"/>
            <a:chOff x="5288635" y="1219200"/>
            <a:chExt cx="6598561" cy="4914901"/>
          </a:xfrm>
        </p:grpSpPr>
        <p:grpSp>
          <p:nvGrpSpPr>
            <p:cNvPr id="143" name="Group 142">
              <a:extLst>
                <a:ext uri="{FF2B5EF4-FFF2-40B4-BE49-F238E27FC236}">
                  <a16:creationId xmlns:a16="http://schemas.microsoft.com/office/drawing/2014/main" id="{F5B9CF62-7D6D-452B-BD27-57B550C52A8F}"/>
                </a:ext>
              </a:extLst>
            </p:cNvPr>
            <p:cNvGrpSpPr/>
            <p:nvPr/>
          </p:nvGrpSpPr>
          <p:grpSpPr>
            <a:xfrm flipH="1">
              <a:off x="5288635" y="1219200"/>
              <a:ext cx="6598561" cy="4914901"/>
              <a:chOff x="-333447" y="1112177"/>
              <a:chExt cx="6598561" cy="5021923"/>
            </a:xfrm>
          </p:grpSpPr>
          <p:sp>
            <p:nvSpPr>
              <p:cNvPr id="147" name="Rectangle 146">
                <a:extLst>
                  <a:ext uri="{FF2B5EF4-FFF2-40B4-BE49-F238E27FC236}">
                    <a16:creationId xmlns:a16="http://schemas.microsoft.com/office/drawing/2014/main" id="{DC592D1A-91A6-4F28-A09B-7CD086FBE0ED}"/>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27F7AC4D-8DC2-4F4F-AEEE-3E78B8C4E9F7}"/>
                  </a:ext>
                </a:extLst>
              </p:cNvPr>
              <p:cNvSpPr/>
              <p:nvPr/>
            </p:nvSpPr>
            <p:spPr>
              <a:xfrm>
                <a:off x="6191960" y="1112177"/>
                <a:ext cx="73152" cy="502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B0320E0-9AC5-4BF3-9825-6C069842D3A8}"/>
                </a:ext>
              </a:extLst>
            </p:cNvPr>
            <p:cNvGrpSpPr/>
            <p:nvPr/>
          </p:nvGrpSpPr>
          <p:grpSpPr>
            <a:xfrm>
              <a:off x="5768300" y="2577029"/>
              <a:ext cx="5212312" cy="2214630"/>
              <a:chOff x="5768300" y="3120544"/>
              <a:chExt cx="5212312" cy="2214630"/>
            </a:xfrm>
          </p:grpSpPr>
          <p:sp>
            <p:nvSpPr>
              <p:cNvPr id="145" name="TextBox 144">
                <a:extLst>
                  <a:ext uri="{FF2B5EF4-FFF2-40B4-BE49-F238E27FC236}">
                    <a16:creationId xmlns:a16="http://schemas.microsoft.com/office/drawing/2014/main" id="{75C39D86-138A-446C-B4B2-969FEC3389E6}"/>
                  </a:ext>
                </a:extLst>
              </p:cNvPr>
              <p:cNvSpPr txBox="1"/>
              <p:nvPr/>
            </p:nvSpPr>
            <p:spPr>
              <a:xfrm>
                <a:off x="5768300" y="3934791"/>
                <a:ext cx="5212312" cy="1400383"/>
              </a:xfrm>
              <a:prstGeom prst="rect">
                <a:avLst/>
              </a:prstGeom>
              <a:noFill/>
            </p:spPr>
            <p:txBody>
              <a:bodyPr wrap="square" lIns="0" tIns="0" rIns="0" bIns="0" anchor="t">
                <a:spAutoFit/>
              </a:bodyPr>
              <a:lstStyle/>
              <a:p>
                <a:pPr>
                  <a:spcBef>
                    <a:spcPts val="600"/>
                  </a:spcBef>
                </a:pPr>
                <a:r>
                  <a:rPr lang="en-US" b="1" dirty="0"/>
                  <a:t>Our online prescription shopping tool helps you understand your plan coverage, </a:t>
                </a:r>
                <a:br>
                  <a:rPr lang="en-US" b="1" dirty="0"/>
                </a:br>
                <a:r>
                  <a:rPr lang="en-US" b="1" dirty="0"/>
                  <a:t>compare pharmacy prices, transfer prescriptions and more.</a:t>
                </a:r>
              </a:p>
              <a:p>
                <a:pPr>
                  <a:spcBef>
                    <a:spcPts val="600"/>
                  </a:spcBef>
                </a:pPr>
                <a:r>
                  <a:rPr lang="en-US" sz="1400" dirty="0"/>
                  <a:t>Members can get started at </a:t>
                </a:r>
                <a:r>
                  <a:rPr lang="en-US" sz="1400" b="1" dirty="0">
                    <a:hlinkClick r:id="rId7">
                      <a:extLst>
                        <a:ext uri="{A12FA001-AC4F-418D-AE19-62706E023703}">
                          <ahyp:hlinkClr xmlns:ahyp="http://schemas.microsoft.com/office/drawing/2018/hyperlinkcolor" val="tx"/>
                        </a:ext>
                      </a:extLst>
                    </a:hlinkClick>
                  </a:rPr>
                  <a:t>healthpartners.com/pharmacy</a:t>
                </a:r>
                <a:endParaRPr lang="en-US" sz="1400" b="1" dirty="0"/>
              </a:p>
            </p:txBody>
          </p:sp>
          <p:pic>
            <p:nvPicPr>
              <p:cNvPr id="35" name="Graphic 34">
                <a:extLst>
                  <a:ext uri="{FF2B5EF4-FFF2-40B4-BE49-F238E27FC236}">
                    <a16:creationId xmlns:a16="http://schemas.microsoft.com/office/drawing/2014/main" id="{990CAB97-C641-4384-84A6-705729A37A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8300" y="3120544"/>
                <a:ext cx="914400" cy="658368"/>
              </a:xfrm>
              <a:prstGeom prst="rect">
                <a:avLst/>
              </a:prstGeom>
            </p:spPr>
          </p:pic>
        </p:grpSp>
      </p:grpSp>
      <p:sp>
        <p:nvSpPr>
          <p:cNvPr id="149" name="back2">
            <a:extLst>
              <a:ext uri="{FF2B5EF4-FFF2-40B4-BE49-F238E27FC236}">
                <a16:creationId xmlns:a16="http://schemas.microsoft.com/office/drawing/2014/main" id="{D6FEBEAD-B447-473E-9853-F2E78ADB549A}"/>
              </a:ext>
            </a:extLst>
          </p:cNvPr>
          <p:cNvSpPr/>
          <p:nvPr/>
        </p:nvSpPr>
        <p:spPr>
          <a:xfrm>
            <a:off x="11140440" y="553688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schemeClr val="accent2"/>
                </a:solidFill>
              </a:rPr>
              <a:t>BACK</a:t>
            </a:r>
            <a:endParaRPr lang="en-PH" sz="1200" b="1" dirty="0">
              <a:solidFill>
                <a:schemeClr val="accent2"/>
              </a:solidFill>
            </a:endParaRPr>
          </a:p>
        </p:txBody>
      </p:sp>
      <p:grpSp>
        <p:nvGrpSpPr>
          <p:cNvPr id="33" name="A3">
            <a:extLst>
              <a:ext uri="{FF2B5EF4-FFF2-40B4-BE49-F238E27FC236}">
                <a16:creationId xmlns:a16="http://schemas.microsoft.com/office/drawing/2014/main" id="{AFB0701D-77B9-4515-AD67-4AD8372BE2AD}"/>
              </a:ext>
            </a:extLst>
          </p:cNvPr>
          <p:cNvGrpSpPr/>
          <p:nvPr/>
        </p:nvGrpSpPr>
        <p:grpSpPr>
          <a:xfrm>
            <a:off x="5313017" y="1235241"/>
            <a:ext cx="6598561" cy="4914901"/>
            <a:chOff x="5288635" y="1219200"/>
            <a:chExt cx="6598561" cy="4914901"/>
          </a:xfrm>
        </p:grpSpPr>
        <p:grpSp>
          <p:nvGrpSpPr>
            <p:cNvPr id="153" name="Group 152">
              <a:extLst>
                <a:ext uri="{FF2B5EF4-FFF2-40B4-BE49-F238E27FC236}">
                  <a16:creationId xmlns:a16="http://schemas.microsoft.com/office/drawing/2014/main" id="{85ADD348-4DA4-4B1C-B224-D5FC6FCA93BA}"/>
                </a:ext>
              </a:extLst>
            </p:cNvPr>
            <p:cNvGrpSpPr/>
            <p:nvPr/>
          </p:nvGrpSpPr>
          <p:grpSpPr>
            <a:xfrm flipH="1">
              <a:off x="5288635" y="1219200"/>
              <a:ext cx="6598561" cy="4914901"/>
              <a:chOff x="-333447" y="1112177"/>
              <a:chExt cx="6598561" cy="5021923"/>
            </a:xfrm>
          </p:grpSpPr>
          <p:sp>
            <p:nvSpPr>
              <p:cNvPr id="157" name="Rectangle 156">
                <a:extLst>
                  <a:ext uri="{FF2B5EF4-FFF2-40B4-BE49-F238E27FC236}">
                    <a16:creationId xmlns:a16="http://schemas.microsoft.com/office/drawing/2014/main" id="{3E53BF04-C544-4AA6-A5FA-B999D8301747}"/>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3D778C8-4D15-4480-8AA0-2891392877CA}"/>
                  </a:ext>
                </a:extLst>
              </p:cNvPr>
              <p:cNvSpPr/>
              <p:nvPr/>
            </p:nvSpPr>
            <p:spPr>
              <a:xfrm>
                <a:off x="6191960" y="1112177"/>
                <a:ext cx="73152" cy="502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C1C664D-B52B-4EFC-B092-1D5E7B701602}"/>
                </a:ext>
              </a:extLst>
            </p:cNvPr>
            <p:cNvGrpSpPr/>
            <p:nvPr/>
          </p:nvGrpSpPr>
          <p:grpSpPr>
            <a:xfrm>
              <a:off x="5768300" y="2449013"/>
              <a:ext cx="5285464" cy="1916665"/>
              <a:chOff x="5768300" y="2864512"/>
              <a:chExt cx="5285464" cy="1916665"/>
            </a:xfrm>
          </p:grpSpPr>
          <p:sp>
            <p:nvSpPr>
              <p:cNvPr id="155" name="TextBox 154">
                <a:extLst>
                  <a:ext uri="{FF2B5EF4-FFF2-40B4-BE49-F238E27FC236}">
                    <a16:creationId xmlns:a16="http://schemas.microsoft.com/office/drawing/2014/main" id="{C1AF6651-C3C8-46EB-9ABF-2AFECCA94B98}"/>
                  </a:ext>
                </a:extLst>
              </p:cNvPr>
              <p:cNvSpPr txBox="1"/>
              <p:nvPr/>
            </p:nvSpPr>
            <p:spPr>
              <a:xfrm>
                <a:off x="5768300" y="3934791"/>
                <a:ext cx="5285464" cy="846386"/>
              </a:xfrm>
              <a:prstGeom prst="rect">
                <a:avLst/>
              </a:prstGeom>
              <a:noFill/>
            </p:spPr>
            <p:txBody>
              <a:bodyPr wrap="square" lIns="0" tIns="0" rIns="0" bIns="0" anchor="t">
                <a:spAutoFit/>
              </a:bodyPr>
              <a:lstStyle/>
              <a:p>
                <a:pPr>
                  <a:spcBef>
                    <a:spcPts val="600"/>
                  </a:spcBef>
                </a:pPr>
                <a:r>
                  <a:rPr lang="en-US" b="1" dirty="0"/>
                  <a:t>Answers to your questions around benefits, coverage, costs, formularies and more.</a:t>
                </a:r>
              </a:p>
              <a:p>
                <a:pPr>
                  <a:spcBef>
                    <a:spcPts val="600"/>
                  </a:spcBef>
                </a:pPr>
                <a:r>
                  <a:rPr lang="en-US" sz="1400" dirty="0"/>
                  <a:t>Call Member Services and ask to talk with a </a:t>
                </a:r>
                <a:r>
                  <a:rPr lang="en-US" sz="1400" b="1" dirty="0">
                    <a:hlinkClick r:id="rId10" action="ppaction://hlinksldjump">
                      <a:extLst>
                        <a:ext uri="{A12FA001-AC4F-418D-AE19-62706E023703}">
                          <ahyp:hlinkClr xmlns:ahyp="http://schemas.microsoft.com/office/drawing/2018/hyperlinkcolor" val="tx"/>
                        </a:ext>
                      </a:extLst>
                    </a:hlinkClick>
                  </a:rPr>
                  <a:t>pharmacy navigator</a:t>
                </a:r>
                <a:r>
                  <a:rPr lang="en-US" sz="1400" dirty="0"/>
                  <a:t>.</a:t>
                </a:r>
              </a:p>
            </p:txBody>
          </p:sp>
          <p:pic>
            <p:nvPicPr>
              <p:cNvPr id="31" name="Graphic 30">
                <a:extLst>
                  <a:ext uri="{FF2B5EF4-FFF2-40B4-BE49-F238E27FC236}">
                    <a16:creationId xmlns:a16="http://schemas.microsoft.com/office/drawing/2014/main" id="{E59F671B-55A7-46AC-A4EE-55AA88B0A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68300" y="2864512"/>
                <a:ext cx="914400" cy="914400"/>
              </a:xfrm>
              <a:prstGeom prst="rect">
                <a:avLst/>
              </a:prstGeom>
            </p:spPr>
          </p:pic>
        </p:grpSp>
      </p:grpSp>
      <p:sp>
        <p:nvSpPr>
          <p:cNvPr id="152" name="back3">
            <a:extLst>
              <a:ext uri="{FF2B5EF4-FFF2-40B4-BE49-F238E27FC236}">
                <a16:creationId xmlns:a16="http://schemas.microsoft.com/office/drawing/2014/main" id="{CAFE7075-3C90-4EC3-A34B-57342C7C6145}"/>
              </a:ext>
            </a:extLst>
          </p:cNvPr>
          <p:cNvSpPr/>
          <p:nvPr/>
        </p:nvSpPr>
        <p:spPr>
          <a:xfrm>
            <a:off x="11140440" y="553688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schemeClr val="accent2"/>
                </a:solidFill>
              </a:rPr>
              <a:t>BACK</a:t>
            </a:r>
            <a:endParaRPr lang="en-PH" sz="1200" b="1" dirty="0">
              <a:solidFill>
                <a:schemeClr val="accent2"/>
              </a:solidFill>
            </a:endParaRPr>
          </a:p>
        </p:txBody>
      </p:sp>
      <p:grpSp>
        <p:nvGrpSpPr>
          <p:cNvPr id="25" name="A4">
            <a:extLst>
              <a:ext uri="{FF2B5EF4-FFF2-40B4-BE49-F238E27FC236}">
                <a16:creationId xmlns:a16="http://schemas.microsoft.com/office/drawing/2014/main" id="{2CC2CC83-F095-4248-8D65-EAC3ABD33793}"/>
              </a:ext>
            </a:extLst>
          </p:cNvPr>
          <p:cNvGrpSpPr/>
          <p:nvPr/>
        </p:nvGrpSpPr>
        <p:grpSpPr>
          <a:xfrm>
            <a:off x="5277159" y="1235241"/>
            <a:ext cx="6598561" cy="4914901"/>
            <a:chOff x="5288635" y="1219200"/>
            <a:chExt cx="6598561" cy="4914901"/>
          </a:xfrm>
        </p:grpSpPr>
        <p:grpSp>
          <p:nvGrpSpPr>
            <p:cNvPr id="162" name="Group 161">
              <a:extLst>
                <a:ext uri="{FF2B5EF4-FFF2-40B4-BE49-F238E27FC236}">
                  <a16:creationId xmlns:a16="http://schemas.microsoft.com/office/drawing/2014/main" id="{341C5BBE-1E7D-43CB-87BA-A3EA70E5F201}"/>
                </a:ext>
              </a:extLst>
            </p:cNvPr>
            <p:cNvGrpSpPr/>
            <p:nvPr/>
          </p:nvGrpSpPr>
          <p:grpSpPr>
            <a:xfrm flipH="1">
              <a:off x="5288635" y="1219200"/>
              <a:ext cx="6598561" cy="4914901"/>
              <a:chOff x="-333447" y="1112177"/>
              <a:chExt cx="6598561" cy="5021923"/>
            </a:xfrm>
          </p:grpSpPr>
          <p:sp>
            <p:nvSpPr>
              <p:cNvPr id="166" name="Rectangle 165">
                <a:extLst>
                  <a:ext uri="{FF2B5EF4-FFF2-40B4-BE49-F238E27FC236}">
                    <a16:creationId xmlns:a16="http://schemas.microsoft.com/office/drawing/2014/main" id="{B659E431-E0D2-4F17-AC40-15E5EBE330A3}"/>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599AC5C5-588F-43CC-B918-348C3B1DD98C}"/>
                  </a:ext>
                </a:extLst>
              </p:cNvPr>
              <p:cNvSpPr/>
              <p:nvPr/>
            </p:nvSpPr>
            <p:spPr>
              <a:xfrm>
                <a:off x="6191960" y="1112177"/>
                <a:ext cx="73152" cy="502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1C2095A-BD50-4DFF-88E5-3A22C1FC08A3}"/>
                </a:ext>
              </a:extLst>
            </p:cNvPr>
            <p:cNvGrpSpPr/>
            <p:nvPr/>
          </p:nvGrpSpPr>
          <p:grpSpPr>
            <a:xfrm>
              <a:off x="5768300" y="2577028"/>
              <a:ext cx="5285464" cy="2204148"/>
              <a:chOff x="5768300" y="2854027"/>
              <a:chExt cx="5285464" cy="2204148"/>
            </a:xfrm>
          </p:grpSpPr>
          <p:sp>
            <p:nvSpPr>
              <p:cNvPr id="164" name="TextBox 163">
                <a:extLst>
                  <a:ext uri="{FF2B5EF4-FFF2-40B4-BE49-F238E27FC236}">
                    <a16:creationId xmlns:a16="http://schemas.microsoft.com/office/drawing/2014/main" id="{654B51AF-AB1E-4EC4-968F-D3BDC4C83318}"/>
                  </a:ext>
                </a:extLst>
              </p:cNvPr>
              <p:cNvSpPr txBox="1"/>
              <p:nvPr/>
            </p:nvSpPr>
            <p:spPr>
              <a:xfrm>
                <a:off x="5768300" y="3934791"/>
                <a:ext cx="5285464" cy="1123384"/>
              </a:xfrm>
              <a:prstGeom prst="rect">
                <a:avLst/>
              </a:prstGeom>
              <a:noFill/>
            </p:spPr>
            <p:txBody>
              <a:bodyPr wrap="square" lIns="0" tIns="0" rIns="0" bIns="0" anchor="t">
                <a:spAutoFit/>
              </a:bodyPr>
              <a:lstStyle/>
              <a:p>
                <a:pPr>
                  <a:spcBef>
                    <a:spcPts val="600"/>
                  </a:spcBef>
                </a:pPr>
                <a:r>
                  <a:rPr lang="en-US" b="1" dirty="0"/>
                  <a:t>In a one-on-one visit, a pharmacist will review your medicines with you to make sure they’re working and are right for you. Plus, it’s free. </a:t>
                </a:r>
              </a:p>
              <a:p>
                <a:pPr>
                  <a:spcBef>
                    <a:spcPts val="600"/>
                  </a:spcBef>
                </a:pPr>
                <a:r>
                  <a:rPr lang="en-US" sz="1400" dirty="0"/>
                  <a:t>Learn more at </a:t>
                </a:r>
                <a:r>
                  <a:rPr lang="en-US" sz="1400" b="1" dirty="0">
                    <a:cs typeface="Arial" panose="020B0604020202020204" pitchFamily="34" charset="0"/>
                    <a:hlinkClick r:id="rId13">
                      <a:extLst>
                        <a:ext uri="{A12FA001-AC4F-418D-AE19-62706E023703}">
                          <ahyp:hlinkClr xmlns:ahyp="http://schemas.microsoft.com/office/drawing/2018/hyperlinkcolor" val="tx"/>
                        </a:ext>
                      </a:extLst>
                    </a:hlinkClick>
                  </a:rPr>
                  <a:t>healthpartners.com/mtminfo</a:t>
                </a:r>
                <a:endParaRPr lang="en-US" sz="1400" b="1" dirty="0"/>
              </a:p>
            </p:txBody>
          </p:sp>
          <p:pic>
            <p:nvPicPr>
              <p:cNvPr id="14" name="Graphic 13">
                <a:extLst>
                  <a:ext uri="{FF2B5EF4-FFF2-40B4-BE49-F238E27FC236}">
                    <a16:creationId xmlns:a16="http://schemas.microsoft.com/office/drawing/2014/main" id="{0D379249-943B-4AC6-A52C-5C4373E07F1D}"/>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5768300" y="2854027"/>
                <a:ext cx="734073" cy="784699"/>
              </a:xfrm>
              <a:prstGeom prst="rect">
                <a:avLst/>
              </a:prstGeom>
            </p:spPr>
          </p:pic>
        </p:grpSp>
      </p:grpSp>
      <p:sp>
        <p:nvSpPr>
          <p:cNvPr id="161" name="back4">
            <a:extLst>
              <a:ext uri="{FF2B5EF4-FFF2-40B4-BE49-F238E27FC236}">
                <a16:creationId xmlns:a16="http://schemas.microsoft.com/office/drawing/2014/main" id="{C36BF705-E2DB-4F9C-A540-42E17EB09087}"/>
              </a:ext>
            </a:extLst>
          </p:cNvPr>
          <p:cNvSpPr/>
          <p:nvPr/>
        </p:nvSpPr>
        <p:spPr>
          <a:xfrm>
            <a:off x="11140440" y="553688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schemeClr val="accent2"/>
                </a:solidFill>
              </a:rPr>
              <a:t>BACK</a:t>
            </a:r>
            <a:endParaRPr lang="en-PH" sz="1200" b="1" dirty="0">
              <a:solidFill>
                <a:schemeClr val="accent2"/>
              </a:solidFill>
            </a:endParaRPr>
          </a:p>
        </p:txBody>
      </p:sp>
      <p:grpSp>
        <p:nvGrpSpPr>
          <p:cNvPr id="80" name="Hamburger">
            <a:extLst>
              <a:ext uri="{FF2B5EF4-FFF2-40B4-BE49-F238E27FC236}">
                <a16:creationId xmlns:a16="http://schemas.microsoft.com/office/drawing/2014/main" id="{68631556-A1B1-4E6E-943D-4AB260DCA3E6}"/>
              </a:ext>
            </a:extLst>
          </p:cNvPr>
          <p:cNvGrpSpPr/>
          <p:nvPr/>
        </p:nvGrpSpPr>
        <p:grpSpPr>
          <a:xfrm>
            <a:off x="-1" y="-1"/>
            <a:ext cx="304797" cy="304797"/>
            <a:chOff x="-1" y="-1"/>
            <a:chExt cx="304797" cy="304797"/>
          </a:xfrm>
        </p:grpSpPr>
        <p:sp>
          <p:nvSpPr>
            <p:cNvPr id="81" name="Rectangle 80">
              <a:extLst>
                <a:ext uri="{FF2B5EF4-FFF2-40B4-BE49-F238E27FC236}">
                  <a16:creationId xmlns:a16="http://schemas.microsoft.com/office/drawing/2014/main" id="{BD970CE6-6C37-4859-A1DB-7B3C48ADC0EF}"/>
                </a:ext>
              </a:extLst>
            </p:cNvPr>
            <p:cNvSpPr/>
            <p:nvPr userDrawn="1"/>
          </p:nvSpPr>
          <p:spPr>
            <a:xfrm flipV="1">
              <a:off x="-1" y="-1"/>
              <a:ext cx="304797" cy="304797"/>
            </a:xfrm>
            <a:prstGeom prst="rect">
              <a:avLst/>
            </a:prstGeom>
            <a:solidFill>
              <a:srgbClr val="602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6659E8F-4AF3-4BC2-903A-EB75142E5B04}"/>
                </a:ext>
              </a:extLst>
            </p:cNvPr>
            <p:cNvGrpSpPr/>
            <p:nvPr userDrawn="1"/>
          </p:nvGrpSpPr>
          <p:grpSpPr>
            <a:xfrm>
              <a:off x="88317" y="103148"/>
              <a:ext cx="128160" cy="98498"/>
              <a:chOff x="88317" y="99577"/>
              <a:chExt cx="128160" cy="98498"/>
            </a:xfrm>
          </p:grpSpPr>
          <p:cxnSp>
            <p:nvCxnSpPr>
              <p:cNvPr id="83" name="Straight Connector 82">
                <a:extLst>
                  <a:ext uri="{FF2B5EF4-FFF2-40B4-BE49-F238E27FC236}">
                    <a16:creationId xmlns:a16="http://schemas.microsoft.com/office/drawing/2014/main" id="{20313C79-6BF5-4321-A28C-51D68E918FCA}"/>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79A61A9-6D3C-451E-9D2B-A8055E8EE8B2}"/>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B9BA203-0C2F-44D9-8440-6568111E622B}"/>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5" name="Group 84">
            <a:extLst>
              <a:ext uri="{FF2B5EF4-FFF2-40B4-BE49-F238E27FC236}">
                <a16:creationId xmlns:a16="http://schemas.microsoft.com/office/drawing/2014/main" id="{C87BE4DF-9D5D-4718-BF93-41A4F7361154}"/>
              </a:ext>
            </a:extLst>
          </p:cNvPr>
          <p:cNvGrpSpPr/>
          <p:nvPr/>
        </p:nvGrpSpPr>
        <p:grpSpPr>
          <a:xfrm>
            <a:off x="-4750182" y="304794"/>
            <a:ext cx="4248150" cy="6553205"/>
            <a:chOff x="-4750182" y="304794"/>
            <a:chExt cx="4248150" cy="6553205"/>
          </a:xfrm>
        </p:grpSpPr>
        <p:grpSp>
          <p:nvGrpSpPr>
            <p:cNvPr id="86" name="Group 85">
              <a:extLst>
                <a:ext uri="{FF2B5EF4-FFF2-40B4-BE49-F238E27FC236}">
                  <a16:creationId xmlns:a16="http://schemas.microsoft.com/office/drawing/2014/main" id="{A16A6E80-DA86-4876-A7F0-9E420E417929}"/>
                </a:ext>
              </a:extLst>
            </p:cNvPr>
            <p:cNvGrpSpPr/>
            <p:nvPr/>
          </p:nvGrpSpPr>
          <p:grpSpPr>
            <a:xfrm>
              <a:off x="-4750182" y="304794"/>
              <a:ext cx="4248150" cy="6553205"/>
              <a:chOff x="0" y="304794"/>
              <a:chExt cx="4248150" cy="6553205"/>
            </a:xfrm>
          </p:grpSpPr>
          <p:sp>
            <p:nvSpPr>
              <p:cNvPr id="93" name="Rectangle: Single Corner Rounded 92">
                <a:extLst>
                  <a:ext uri="{FF2B5EF4-FFF2-40B4-BE49-F238E27FC236}">
                    <a16:creationId xmlns:a16="http://schemas.microsoft.com/office/drawing/2014/main" id="{229E77BE-FFC4-47D6-9FDB-0830D28D551C}"/>
                  </a:ext>
                </a:extLst>
              </p:cNvPr>
              <p:cNvSpPr/>
              <p:nvPr/>
            </p:nvSpPr>
            <p:spPr>
              <a:xfrm flipV="1">
                <a:off x="0" y="304794"/>
                <a:ext cx="4248150" cy="6553205"/>
              </a:xfrm>
              <a:prstGeom prst="round1Rect">
                <a:avLst>
                  <a:gd name="adj" fmla="val 20641"/>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16F415A5-C7F6-4AF5-B163-55B018A2BF5F}"/>
                  </a:ext>
                </a:extLst>
              </p:cNvPr>
              <p:cNvSpPr/>
              <p:nvPr/>
            </p:nvSpPr>
            <p:spPr>
              <a:xfrm>
                <a:off x="0" y="304796"/>
                <a:ext cx="4248150" cy="78263"/>
              </a:xfrm>
              <a:prstGeom prst="rect">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Connector 86">
              <a:extLst>
                <a:ext uri="{FF2B5EF4-FFF2-40B4-BE49-F238E27FC236}">
                  <a16:creationId xmlns:a16="http://schemas.microsoft.com/office/drawing/2014/main" id="{1F03150A-C18B-4446-BA22-03C14A3E4050}"/>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A9CE1165-9495-4E22-850C-C8A20F6188EB}"/>
                </a:ext>
              </a:extLst>
            </p:cNvPr>
            <p:cNvGrpSpPr/>
            <p:nvPr/>
          </p:nvGrpSpPr>
          <p:grpSpPr>
            <a:xfrm>
              <a:off x="-4431269" y="746687"/>
              <a:ext cx="2152889" cy="289561"/>
              <a:chOff x="-4431269" y="644179"/>
              <a:chExt cx="2152889" cy="289561"/>
            </a:xfrm>
          </p:grpSpPr>
          <p:sp>
            <p:nvSpPr>
              <p:cNvPr id="89" name="TextBox 88">
                <a:hlinkClick r:id="rId16" action="ppaction://hlinksldjump"/>
                <a:extLst>
                  <a:ext uri="{FF2B5EF4-FFF2-40B4-BE49-F238E27FC236}">
                    <a16:creationId xmlns:a16="http://schemas.microsoft.com/office/drawing/2014/main" id="{2CE315E0-1FE4-4C76-916C-1A2A7917260D}"/>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90" name="Group 89">
                <a:extLst>
                  <a:ext uri="{FF2B5EF4-FFF2-40B4-BE49-F238E27FC236}">
                    <a16:creationId xmlns:a16="http://schemas.microsoft.com/office/drawing/2014/main" id="{2464B044-E094-4CD2-A50E-15FE56FB30FC}"/>
                  </a:ext>
                </a:extLst>
              </p:cNvPr>
              <p:cNvGrpSpPr/>
              <p:nvPr/>
            </p:nvGrpSpPr>
            <p:grpSpPr>
              <a:xfrm>
                <a:off x="-4431269" y="644179"/>
                <a:ext cx="289560" cy="289560"/>
                <a:chOff x="-4431269" y="644179"/>
                <a:chExt cx="289560" cy="289560"/>
              </a:xfrm>
            </p:grpSpPr>
            <p:sp>
              <p:nvSpPr>
                <p:cNvPr id="91" name="Oval 90">
                  <a:hlinkClick r:id="rId16" action="ppaction://hlinksldjump"/>
                  <a:extLst>
                    <a:ext uri="{FF2B5EF4-FFF2-40B4-BE49-F238E27FC236}">
                      <a16:creationId xmlns:a16="http://schemas.microsoft.com/office/drawing/2014/main" id="{5683FEDE-1356-4A6F-93FB-8508E9F3AB19}"/>
                    </a:ext>
                  </a:extLst>
                </p:cNvPr>
                <p:cNvSpPr/>
                <p:nvPr/>
              </p:nvSpPr>
              <p:spPr>
                <a:xfrm>
                  <a:off x="-4431269" y="644179"/>
                  <a:ext cx="289560" cy="289560"/>
                </a:xfrm>
                <a:prstGeom prst="ellipse">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97C4"/>
                    </a:solidFill>
                  </a:endParaRPr>
                </a:p>
              </p:txBody>
            </p:sp>
            <p:pic>
              <p:nvPicPr>
                <p:cNvPr id="92" name="Graphic 91">
                  <a:extLst>
                    <a:ext uri="{FF2B5EF4-FFF2-40B4-BE49-F238E27FC236}">
                      <a16:creationId xmlns:a16="http://schemas.microsoft.com/office/drawing/2014/main" id="{D91B9BAE-68D6-45EA-9331-7D2B3F85861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366291" y="703434"/>
                  <a:ext cx="156762" cy="156762"/>
                </a:xfrm>
                <a:prstGeom prst="rect">
                  <a:avLst/>
                </a:prstGeom>
              </p:spPr>
            </p:pic>
          </p:grpSp>
        </p:grpSp>
      </p:grpSp>
      <p:graphicFrame>
        <p:nvGraphicFramePr>
          <p:cNvPr id="103" name="Table 102">
            <a:extLst>
              <a:ext uri="{FF2B5EF4-FFF2-40B4-BE49-F238E27FC236}">
                <a16:creationId xmlns:a16="http://schemas.microsoft.com/office/drawing/2014/main" id="{3B626400-CC84-4629-ABFC-78AE2C269436}"/>
              </a:ext>
            </a:extLst>
          </p:cNvPr>
          <p:cNvGraphicFramePr>
            <a:graphicFrameLocks noGrp="1"/>
          </p:cNvGraphicFramePr>
          <p:nvPr>
            <p:extLst>
              <p:ext uri="{D42A27DB-BD31-4B8C-83A1-F6EECF244321}">
                <p14:modId xmlns:p14="http://schemas.microsoft.com/office/powerpoint/2010/main" val="496369990"/>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Prescription benefits</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19" action="ppaction://hlinksldjump"/>
                        </a:rPr>
                        <a:t>Drug list</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20" action="ppaction://hlinksldjump"/>
                        </a:rPr>
                        <a:t>Plan resources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400">
                          <a:solidFill>
                            <a:schemeClr val="bg1"/>
                          </a:solidFill>
                          <a:hlinkClick r:id="rId21" action="ppaction://hlinksldjump"/>
                        </a:rPr>
                        <a:t>Rx shopping tool video</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400">
                          <a:solidFill>
                            <a:schemeClr val="bg1"/>
                          </a:solidFill>
                          <a:hlinkClick r:id="rId22" action="ppaction://hlinksldjump"/>
                        </a:rPr>
                        <a:t>Mail order pharmacy</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6" name="Rectangle 7, chunk 2">
            <a:extLst>
              <a:ext uri="{FF2B5EF4-FFF2-40B4-BE49-F238E27FC236}">
                <a16:creationId xmlns:a16="http://schemas.microsoft.com/office/drawing/2014/main" id="{BDA67138-E22D-60C0-8396-B6E65EE89938}"/>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0"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189762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1+#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500"/>
                                        <p:tgtEl>
                                          <p:spTgt spid="141"/>
                                        </p:tgtEl>
                                      </p:cBhvr>
                                    </p:animEffect>
                                  </p:childTnLst>
                                </p:cTn>
                              </p:par>
                            </p:childTnLst>
                          </p:cTn>
                        </p:par>
                      </p:childTnLst>
                    </p:cTn>
                  </p:par>
                </p:childTnLst>
              </p:cTn>
              <p:nextCondLst>
                <p:cond evt="onClick" delay="0">
                  <p:tgtEl>
                    <p:spTgt spid="43"/>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2" presetClass="entr" presetSubtype="2" decel="10000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1+#ppt_w/2"/>
                                          </p:val>
                                        </p:tav>
                                        <p:tav tm="100000">
                                          <p:val>
                                            <p:strVal val="#ppt_x"/>
                                          </p:val>
                                        </p:tav>
                                      </p:tavLst>
                                    </p:anim>
                                    <p:anim calcmode="lin" valueType="num">
                                      <p:cBhvr additive="base">
                                        <p:cTn id="19" dur="1000" fill="hold"/>
                                        <p:tgtEl>
                                          <p:spTgt spid="3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fade">
                                      <p:cBhvr>
                                        <p:cTn id="23" dur="500"/>
                                        <p:tgtEl>
                                          <p:spTgt spid="149"/>
                                        </p:tgtEl>
                                      </p:cBhvr>
                                    </p:animEffect>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11"/>
                    </p:tgtEl>
                  </p:cond>
                </p:stCondLst>
                <p:endSync evt="end" delay="0">
                  <p:rtn val="all"/>
                </p:endSync>
                <p:childTnLst>
                  <p:par>
                    <p:cTn id="25" fill="hold">
                      <p:stCondLst>
                        <p:cond delay="0"/>
                      </p:stCondLst>
                      <p:childTnLst>
                        <p:par>
                          <p:cTn id="26" fill="hold">
                            <p:stCondLst>
                              <p:cond delay="0"/>
                            </p:stCondLst>
                            <p:childTnLst>
                              <p:par>
                                <p:cTn id="27" presetID="2" presetClass="entr" presetSubtype="2" decel="10000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1000" fill="hold"/>
                                        <p:tgtEl>
                                          <p:spTgt spid="33"/>
                                        </p:tgtEl>
                                        <p:attrNameLst>
                                          <p:attrName>ppt_x</p:attrName>
                                        </p:attrNameLst>
                                      </p:cBhvr>
                                      <p:tavLst>
                                        <p:tav tm="0">
                                          <p:val>
                                            <p:strVal val="1+#ppt_w/2"/>
                                          </p:val>
                                        </p:tav>
                                        <p:tav tm="100000">
                                          <p:val>
                                            <p:strVal val="#ppt_x"/>
                                          </p:val>
                                        </p:tav>
                                      </p:tavLst>
                                    </p:anim>
                                    <p:anim calcmode="lin" valueType="num">
                                      <p:cBhvr additive="base">
                                        <p:cTn id="30" dur="1000" fill="hold"/>
                                        <p:tgtEl>
                                          <p:spTgt spid="33"/>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fade">
                                      <p:cBhvr>
                                        <p:cTn id="34" dur="500"/>
                                        <p:tgtEl>
                                          <p:spTgt spid="152"/>
                                        </p:tgtEl>
                                      </p:cBhvr>
                                    </p:animEffect>
                                  </p:childTnLst>
                                </p:cTn>
                              </p:par>
                            </p:childTnLst>
                          </p:cTn>
                        </p:par>
                      </p:childTnLst>
                    </p:cTn>
                  </p:par>
                </p:childTnLst>
              </p:cTn>
              <p:nextCondLst>
                <p:cond evt="onClick" delay="0">
                  <p:tgtEl>
                    <p:spTgt spid="111"/>
                  </p:tgtEl>
                </p:cond>
              </p:nextCondLst>
            </p:seq>
            <p:seq concurrent="1" nextAc="seek">
              <p:cTn id="35" restart="whenNotActive" fill="hold" evtFilter="cancelBubble" nodeType="interactiveSeq">
                <p:stCondLst>
                  <p:cond evt="onClick" delay="0">
                    <p:tgtEl>
                      <p:spTgt spid="118"/>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10000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1+#ppt_w/2"/>
                                          </p:val>
                                        </p:tav>
                                        <p:tav tm="100000">
                                          <p:val>
                                            <p:strVal val="#ppt_x"/>
                                          </p:val>
                                        </p:tav>
                                      </p:tavLst>
                                    </p:anim>
                                    <p:anim calcmode="lin" valueType="num">
                                      <p:cBhvr additive="base">
                                        <p:cTn id="41" dur="10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childTnLst>
                          </p:cTn>
                        </p:par>
                      </p:childTnLst>
                    </p:cTn>
                  </p:par>
                </p:childTnLst>
              </p:cTn>
              <p:nextCondLst>
                <p:cond evt="onClick" delay="0">
                  <p:tgtEl>
                    <p:spTgt spid="118"/>
                  </p:tgtEl>
                </p:cond>
              </p:nextCondLst>
            </p:seq>
            <p:seq concurrent="1" nextAc="seek">
              <p:cTn id="46" restart="whenNotActive" fill="hold" evtFilter="cancelBubble" nodeType="interactiveSeq">
                <p:stCondLst>
                  <p:cond evt="onClick" delay="0">
                    <p:tgtEl>
                      <p:spTgt spid="141"/>
                    </p:tgtEl>
                  </p:cond>
                </p:stCondLst>
                <p:endSync evt="end" delay="0">
                  <p:rtn val="all"/>
                </p:endSync>
                <p:childTnLst>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41"/>
                                        </p:tgtEl>
                                      </p:cBhvr>
                                    </p:animEffect>
                                    <p:set>
                                      <p:cBhvr>
                                        <p:cTn id="54"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55" restart="whenNotActive" fill="hold" evtFilter="cancelBubble" nodeType="interactiveSeq">
                <p:stCondLst>
                  <p:cond evt="onClick" delay="0">
                    <p:tgtEl>
                      <p:spTgt spid="14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9"/>
                                        </p:tgtEl>
                                      </p:cBhvr>
                                    </p:animEffect>
                                    <p:set>
                                      <p:cBhvr>
                                        <p:cTn id="63" dur="1" fill="hold">
                                          <p:stCondLst>
                                            <p:cond delay="4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64" restart="whenNotActive" fill="hold" evtFilter="cancelBubble" nodeType="interactiveSeq">
                <p:stCondLst>
                  <p:cond evt="onClick" delay="0">
                    <p:tgtEl>
                      <p:spTgt spid="152"/>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52"/>
                                        </p:tgtEl>
                                      </p:cBhvr>
                                    </p:animEffect>
                                    <p:set>
                                      <p:cBhvr>
                                        <p:cTn id="72" dur="1" fill="hold">
                                          <p:stCondLst>
                                            <p:cond delay="4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73" restart="whenNotActive" fill="hold" evtFilter="cancelBubble" nodeType="interactiveSeq">
                <p:stCondLst>
                  <p:cond evt="onClick" delay="0">
                    <p:tgtEl>
                      <p:spTgt spid="161"/>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61"/>
                                        </p:tgtEl>
                                      </p:cBhvr>
                                    </p:animEffect>
                                    <p:set>
                                      <p:cBhvr>
                                        <p:cTn id="81" dur="1" fill="hold">
                                          <p:stCondLst>
                                            <p:cond delay="499"/>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82" restart="whenNotActive" fill="hold" evtFilter="cancelBubble" nodeType="interactiveSeq">
                <p:stCondLst>
                  <p:cond evt="onClick" delay="0">
                    <p:tgtEl>
                      <p:spTgt spid="80"/>
                    </p:tgtEl>
                  </p:cond>
                </p:stCondLst>
                <p:endSync evt="end" delay="0">
                  <p:rtn val="all"/>
                </p:endSync>
                <p:childTnLst>
                  <p:par>
                    <p:cTn id="83" fill="hold">
                      <p:stCondLst>
                        <p:cond delay="0"/>
                      </p:stCondLst>
                      <p:childTnLst>
                        <p:par>
                          <p:cTn id="84" fill="hold">
                            <p:stCondLst>
                              <p:cond delay="0"/>
                            </p:stCondLst>
                            <p:childTnLst>
                              <p:par>
                                <p:cTn id="85" presetID="63" presetClass="path" presetSubtype="0" fill="hold" nodeType="clickEffect">
                                  <p:stCondLst>
                                    <p:cond delay="0"/>
                                  </p:stCondLst>
                                  <p:childTnLst>
                                    <p:animMotion origin="layout" path="M 4.58333E-6 -2.22222E-6 L 0.38971 -2.22222E-6 " pathEditMode="relative" rAng="0" ptsTypes="AA">
                                      <p:cBhvr>
                                        <p:cTn id="86" dur="750" fill="hold"/>
                                        <p:tgtEl>
                                          <p:spTgt spid="85"/>
                                        </p:tgtEl>
                                        <p:attrNameLst>
                                          <p:attrName>ppt_x</p:attrName>
                                          <p:attrName>ppt_y</p:attrName>
                                        </p:attrNameLst>
                                      </p:cBhvr>
                                      <p:rCtr x="19492" y="0"/>
                                    </p:animMotion>
                                  </p:childTnLst>
                                </p:cTn>
                              </p:par>
                              <p:par>
                                <p:cTn id="87" presetID="63" presetClass="path" presetSubtype="0" fill="hold" nodeType="withEffect">
                                  <p:stCondLst>
                                    <p:cond delay="0"/>
                                  </p:stCondLst>
                                  <p:childTnLst>
                                    <p:animMotion origin="layout" path="M -2.5E-6 3.7037E-7 L 0.3944 0.00463 " pathEditMode="relative" rAng="0" ptsTypes="AA">
                                      <p:cBhvr>
                                        <p:cTn id="88" dur="750" fill="hold"/>
                                        <p:tgtEl>
                                          <p:spTgt spid="103"/>
                                        </p:tgtEl>
                                        <p:attrNameLst>
                                          <p:attrName>ppt_x</p:attrName>
                                          <p:attrName>ppt_y</p:attrName>
                                        </p:attrNameLst>
                                      </p:cBhvr>
                                      <p:rCtr x="19727" y="231"/>
                                    </p:animMotion>
                                  </p:childTnLst>
                                </p:cTn>
                              </p:par>
                              <p:par>
                                <p:cTn id="89" presetID="63" presetClass="path" presetSubtype="0" fill="hold" grpId="0" nodeType="withEffect">
                                  <p:stCondLst>
                                    <p:cond delay="0"/>
                                  </p:stCondLst>
                                  <p:childTnLst>
                                    <p:animMotion origin="layout" path="M 0.01446 0.00115 L 0.40287 4.07407E-6 " pathEditMode="relative" rAng="0" ptsTypes="AA">
                                      <p:cBhvr>
                                        <p:cTn id="90" dur="750" fill="hold"/>
                                        <p:tgtEl>
                                          <p:spTgt spid="96"/>
                                        </p:tgtEl>
                                        <p:attrNameLst>
                                          <p:attrName>ppt_x</p:attrName>
                                          <p:attrName>ppt_y</p:attrName>
                                        </p:attrNameLst>
                                      </p:cBhvr>
                                      <p:rCtr x="19427" y="-69"/>
                                    </p:animMotion>
                                  </p:childTnLst>
                                </p:cTn>
                              </p:par>
                            </p:childTnLst>
                          </p:cTn>
                        </p:par>
                      </p:childTnLst>
                    </p:cTn>
                  </p:par>
                  <p:par>
                    <p:cTn id="91" fill="hold">
                      <p:stCondLst>
                        <p:cond delay="indefinite"/>
                      </p:stCondLst>
                      <p:childTnLst>
                        <p:par>
                          <p:cTn id="92" fill="hold">
                            <p:stCondLst>
                              <p:cond delay="0"/>
                            </p:stCondLst>
                            <p:childTnLst>
                              <p:par>
                                <p:cTn id="93" presetID="35" presetClass="path" presetSubtype="0" fill="hold" nodeType="clickEffect">
                                  <p:stCondLst>
                                    <p:cond delay="0"/>
                                  </p:stCondLst>
                                  <p:childTnLst>
                                    <p:animMotion origin="layout" path="M 0.38971 -2.22222E-6 L 4.58333E-6 -2.22222E-6 " pathEditMode="relative" rAng="0" ptsTypes="AA">
                                      <p:cBhvr>
                                        <p:cTn id="94" dur="750" fill="hold"/>
                                        <p:tgtEl>
                                          <p:spTgt spid="85"/>
                                        </p:tgtEl>
                                        <p:attrNameLst>
                                          <p:attrName>ppt_x</p:attrName>
                                          <p:attrName>ppt_y</p:attrName>
                                        </p:attrNameLst>
                                      </p:cBhvr>
                                      <p:rCtr x="-19479" y="0"/>
                                    </p:animMotion>
                                  </p:childTnLst>
                                </p:cTn>
                              </p:par>
                              <p:par>
                                <p:cTn id="95" presetID="35" presetClass="path" presetSubtype="0" fill="hold" nodeType="withEffect">
                                  <p:stCondLst>
                                    <p:cond delay="0"/>
                                  </p:stCondLst>
                                  <p:childTnLst>
                                    <p:animMotion origin="layout" path="M 0.3944 0.00463 L -2.5E-6 3.7037E-7 " pathEditMode="relative" rAng="0" ptsTypes="AA">
                                      <p:cBhvr>
                                        <p:cTn id="96" dur="750" fill="hold"/>
                                        <p:tgtEl>
                                          <p:spTgt spid="103"/>
                                        </p:tgtEl>
                                        <p:attrNameLst>
                                          <p:attrName>ppt_x</p:attrName>
                                          <p:attrName>ppt_y</p:attrName>
                                        </p:attrNameLst>
                                      </p:cBhvr>
                                      <p:rCtr x="-19714" y="-231"/>
                                    </p:animMotion>
                                  </p:childTnLst>
                                </p:cTn>
                              </p:par>
                              <p:par>
                                <p:cTn id="97" presetID="35" presetClass="path" presetSubtype="0" fill="hold" grpId="1" nodeType="withEffect">
                                  <p:stCondLst>
                                    <p:cond delay="0"/>
                                  </p:stCondLst>
                                  <p:childTnLst>
                                    <p:animMotion origin="layout" path="M 0.40287 4.07407E-6 L 0.003 4.07407E-6 " pathEditMode="relative" rAng="0" ptsTypes="AA">
                                      <p:cBhvr>
                                        <p:cTn id="98" dur="750" fill="hold"/>
                                        <p:tgtEl>
                                          <p:spTgt spid="96"/>
                                        </p:tgtEl>
                                        <p:attrNameLst>
                                          <p:attrName>ppt_x</p:attrName>
                                          <p:attrName>ppt_y</p:attrName>
                                        </p:attrNameLst>
                                      </p:cBhvr>
                                      <p:rCtr x="-19987" y="0"/>
                                    </p:animMotion>
                                  </p:childTnLst>
                                </p:cTn>
                              </p:par>
                            </p:childTnLst>
                          </p:cTn>
                        </p:par>
                      </p:childTnLst>
                    </p:cTn>
                  </p:par>
                </p:childTnLst>
              </p:cTn>
              <p:nextCondLst>
                <p:cond evt="onClick" delay="0">
                  <p:tgtEl>
                    <p:spTgt spid="80"/>
                  </p:tgtEl>
                </p:cond>
              </p:nextCondLst>
            </p:seq>
          </p:childTnLst>
        </p:cTn>
      </p:par>
    </p:tnLst>
    <p:bldLst>
      <p:bldP spid="141" grpId="0" animBg="1"/>
      <p:bldP spid="141" grpId="1" animBg="1"/>
      <p:bldP spid="149" grpId="0" animBg="1"/>
      <p:bldP spid="149" grpId="1" animBg="1"/>
      <p:bldP spid="152" grpId="0" animBg="1"/>
      <p:bldP spid="152" grpId="1" animBg="1"/>
      <p:bldP spid="161" grpId="0" animBg="1"/>
      <p:bldP spid="161" grpId="1" animBg="1"/>
      <p:bldP spid="96" grpId="0"/>
      <p:bldP spid="9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FEFD6F-996F-934C-8B5E-01591074BA03}"/>
              </a:ext>
            </a:extLst>
          </p:cNvPr>
          <p:cNvSpPr/>
          <p:nvPr/>
        </p:nvSpPr>
        <p:spPr>
          <a:xfrm>
            <a:off x="304800" y="1231216"/>
            <a:ext cx="11887200" cy="4902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B2A2FBFE-A189-451D-9932-74ABF3AAA149}"/>
              </a:ext>
            </a:extLst>
          </p:cNvPr>
          <p:cNvPicPr>
            <a:picLocks noChangeAspect="1"/>
          </p:cNvPicPr>
          <p:nvPr/>
        </p:nvPicPr>
        <p:blipFill>
          <a:blip r:embed="rId3"/>
          <a:stretch>
            <a:fillRect/>
          </a:stretch>
        </p:blipFill>
        <p:spPr>
          <a:xfrm>
            <a:off x="5347248" y="1794391"/>
            <a:ext cx="6539952" cy="3678723"/>
          </a:xfrm>
          <a:prstGeom prst="rect">
            <a:avLst/>
          </a:prstGeom>
        </p:spPr>
      </p:pic>
      <p:sp>
        <p:nvSpPr>
          <p:cNvPr id="2" name="Title 1">
            <a:extLst>
              <a:ext uri="{FF2B5EF4-FFF2-40B4-BE49-F238E27FC236}">
                <a16:creationId xmlns:a16="http://schemas.microsoft.com/office/drawing/2014/main" id="{AAF2E323-172C-0B43-A4AF-28329AF6DD27}"/>
              </a:ext>
            </a:extLst>
          </p:cNvPr>
          <p:cNvSpPr>
            <a:spLocks noGrp="1"/>
          </p:cNvSpPr>
          <p:nvPr>
            <p:ph type="title"/>
          </p:nvPr>
        </p:nvSpPr>
        <p:spPr/>
        <p:txBody>
          <a:bodyPr/>
          <a:lstStyle/>
          <a:p>
            <a:r>
              <a:rPr lang="en-US" dirty="0">
                <a:solidFill>
                  <a:schemeClr val="tx1"/>
                </a:solidFill>
              </a:rPr>
              <a:t>How the online learning guide works</a:t>
            </a:r>
          </a:p>
        </p:txBody>
      </p:sp>
      <p:sp>
        <p:nvSpPr>
          <p:cNvPr id="8" name="Rectangle 7">
            <a:extLst>
              <a:ext uri="{FF2B5EF4-FFF2-40B4-BE49-F238E27FC236}">
                <a16:creationId xmlns:a16="http://schemas.microsoft.com/office/drawing/2014/main" id="{4816B140-1D44-8C4D-8437-08A7308ADEA3}"/>
              </a:ext>
            </a:extLst>
          </p:cNvPr>
          <p:cNvSpPr/>
          <p:nvPr/>
        </p:nvSpPr>
        <p:spPr>
          <a:xfrm>
            <a:off x="5524500" y="1794392"/>
            <a:ext cx="6385569" cy="3678723"/>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Graphic 9">
            <a:extLst>
              <a:ext uri="{FF2B5EF4-FFF2-40B4-BE49-F238E27FC236}">
                <a16:creationId xmlns:a16="http://schemas.microsoft.com/office/drawing/2014/main" id="{CB505448-A3AE-9B4B-96DA-03F411C9AB2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V="1">
            <a:off x="5443876" y="1453661"/>
            <a:ext cx="401778" cy="401778"/>
          </a:xfrm>
          <a:prstGeom prst="rect">
            <a:avLst/>
          </a:prstGeom>
        </p:spPr>
      </p:pic>
      <p:grpSp>
        <p:nvGrpSpPr>
          <p:cNvPr id="12" name="Group 11">
            <a:extLst>
              <a:ext uri="{FF2B5EF4-FFF2-40B4-BE49-F238E27FC236}">
                <a16:creationId xmlns:a16="http://schemas.microsoft.com/office/drawing/2014/main" id="{DA1837F8-F8BD-F54E-BA8C-6CC4D214EC6D}"/>
              </a:ext>
            </a:extLst>
          </p:cNvPr>
          <p:cNvGrpSpPr/>
          <p:nvPr/>
        </p:nvGrpSpPr>
        <p:grpSpPr>
          <a:xfrm>
            <a:off x="609600" y="1957918"/>
            <a:ext cx="4333592" cy="646331"/>
            <a:chOff x="609600" y="1591988"/>
            <a:chExt cx="4333592" cy="646331"/>
          </a:xfrm>
        </p:grpSpPr>
        <p:sp>
          <p:nvSpPr>
            <p:cNvPr id="25" name="TextBox 24">
              <a:extLst>
                <a:ext uri="{FF2B5EF4-FFF2-40B4-BE49-F238E27FC236}">
                  <a16:creationId xmlns:a16="http://schemas.microsoft.com/office/drawing/2014/main" id="{5F5DBA9A-AE89-5B4B-8331-0C9B19D51B9C}"/>
                </a:ext>
              </a:extLst>
            </p:cNvPr>
            <p:cNvSpPr txBox="1"/>
            <p:nvPr/>
          </p:nvSpPr>
          <p:spPr>
            <a:xfrm>
              <a:off x="1179484" y="1591988"/>
              <a:ext cx="3763708" cy="646331"/>
            </a:xfrm>
            <a:prstGeom prst="rect">
              <a:avLst/>
            </a:prstGeom>
            <a:noFill/>
          </p:spPr>
          <p:txBody>
            <a:bodyPr wrap="square" lIns="0">
              <a:spAutoFit/>
            </a:bodyPr>
            <a:lstStyle/>
            <a:p>
              <a:r>
                <a:rPr lang="en-US" dirty="0"/>
                <a:t>Click anywhere on the page to go in order. Or skip to any topic, any time.</a:t>
              </a:r>
            </a:p>
          </p:txBody>
        </p:sp>
        <p:sp>
          <p:nvSpPr>
            <p:cNvPr id="26" name="Freeform: Shape 13">
              <a:extLst>
                <a:ext uri="{FF2B5EF4-FFF2-40B4-BE49-F238E27FC236}">
                  <a16:creationId xmlns:a16="http://schemas.microsoft.com/office/drawing/2014/main" id="{F1A7D95D-37F3-FD4C-9C75-4222FBAB269D}"/>
                </a:ext>
              </a:extLst>
            </p:cNvPr>
            <p:cNvSpPr/>
            <p:nvPr/>
          </p:nvSpPr>
          <p:spPr>
            <a:xfrm>
              <a:off x="609600" y="1745888"/>
              <a:ext cx="338530" cy="33853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rgbClr val="B36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grpSp>
        <p:nvGrpSpPr>
          <p:cNvPr id="13" name="Group 12">
            <a:extLst>
              <a:ext uri="{FF2B5EF4-FFF2-40B4-BE49-F238E27FC236}">
                <a16:creationId xmlns:a16="http://schemas.microsoft.com/office/drawing/2014/main" id="{D72F4C6D-5694-9442-8971-2E82A3963865}"/>
              </a:ext>
            </a:extLst>
          </p:cNvPr>
          <p:cNvGrpSpPr/>
          <p:nvPr/>
        </p:nvGrpSpPr>
        <p:grpSpPr>
          <a:xfrm>
            <a:off x="609600" y="3392349"/>
            <a:ext cx="4333592" cy="646331"/>
            <a:chOff x="609600" y="3265868"/>
            <a:chExt cx="4333592" cy="646331"/>
          </a:xfrm>
        </p:grpSpPr>
        <p:sp>
          <p:nvSpPr>
            <p:cNvPr id="23" name="TextBox 22">
              <a:extLst>
                <a:ext uri="{FF2B5EF4-FFF2-40B4-BE49-F238E27FC236}">
                  <a16:creationId xmlns:a16="http://schemas.microsoft.com/office/drawing/2014/main" id="{3C77FC6E-ABBC-6844-825B-DCBD9C960E02}"/>
                </a:ext>
              </a:extLst>
            </p:cNvPr>
            <p:cNvSpPr txBox="1"/>
            <p:nvPr/>
          </p:nvSpPr>
          <p:spPr>
            <a:xfrm>
              <a:off x="1179484" y="3265868"/>
              <a:ext cx="3763708" cy="646331"/>
            </a:xfrm>
            <a:prstGeom prst="rect">
              <a:avLst/>
            </a:prstGeom>
            <a:noFill/>
          </p:spPr>
          <p:txBody>
            <a:bodyPr wrap="square" lIns="0">
              <a:spAutoFit/>
            </a:bodyPr>
            <a:lstStyle/>
            <a:p>
              <a:r>
                <a:rPr lang="en-US" dirty="0"/>
                <a:t>Click the 3 lines in the upper left to go ahead or back within the section.</a:t>
              </a:r>
            </a:p>
          </p:txBody>
        </p:sp>
        <p:sp>
          <p:nvSpPr>
            <p:cNvPr id="24" name="Freeform: Shape 14">
              <a:extLst>
                <a:ext uri="{FF2B5EF4-FFF2-40B4-BE49-F238E27FC236}">
                  <a16:creationId xmlns:a16="http://schemas.microsoft.com/office/drawing/2014/main" id="{1499252E-BD64-0544-A72E-69234239E3EF}"/>
                </a:ext>
              </a:extLst>
            </p:cNvPr>
            <p:cNvSpPr/>
            <p:nvPr/>
          </p:nvSpPr>
          <p:spPr>
            <a:xfrm>
              <a:off x="609600" y="3419768"/>
              <a:ext cx="338530" cy="33853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rgbClr val="B36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9A4C9DEB-BBC0-D346-BC5A-BCC184FF8FE6}"/>
              </a:ext>
            </a:extLst>
          </p:cNvPr>
          <p:cNvGrpSpPr/>
          <p:nvPr/>
        </p:nvGrpSpPr>
        <p:grpSpPr>
          <a:xfrm>
            <a:off x="609600" y="4826781"/>
            <a:ext cx="4347586" cy="646331"/>
            <a:chOff x="609600" y="4939747"/>
            <a:chExt cx="4347586" cy="646331"/>
          </a:xfrm>
        </p:grpSpPr>
        <p:sp>
          <p:nvSpPr>
            <p:cNvPr id="21" name="TextBox 20">
              <a:extLst>
                <a:ext uri="{FF2B5EF4-FFF2-40B4-BE49-F238E27FC236}">
                  <a16:creationId xmlns:a16="http://schemas.microsoft.com/office/drawing/2014/main" id="{B517F34F-DFE7-B44B-854A-7659F601CA63}"/>
                </a:ext>
              </a:extLst>
            </p:cNvPr>
            <p:cNvSpPr txBox="1"/>
            <p:nvPr/>
          </p:nvSpPr>
          <p:spPr>
            <a:xfrm>
              <a:off x="1179484" y="4939747"/>
              <a:ext cx="3777702" cy="646331"/>
            </a:xfrm>
            <a:prstGeom prst="rect">
              <a:avLst/>
            </a:prstGeom>
            <a:noFill/>
          </p:spPr>
          <p:txBody>
            <a:bodyPr wrap="square" lIns="0">
              <a:spAutoFit/>
            </a:bodyPr>
            <a:lstStyle/>
            <a:p>
              <a:r>
                <a:rPr lang="en-US" dirty="0"/>
                <a:t>Click </a:t>
              </a:r>
              <a:r>
                <a:rPr lang="en-US" b="1" dirty="0"/>
                <a:t>MAIN MENU </a:t>
              </a:r>
              <a:r>
                <a:rPr lang="en-US" dirty="0"/>
                <a:t>to view the full list of topics.</a:t>
              </a:r>
            </a:p>
          </p:txBody>
        </p:sp>
        <p:sp>
          <p:nvSpPr>
            <p:cNvPr id="22" name="Freeform: Shape 15">
              <a:extLst>
                <a:ext uri="{FF2B5EF4-FFF2-40B4-BE49-F238E27FC236}">
                  <a16:creationId xmlns:a16="http://schemas.microsoft.com/office/drawing/2014/main" id="{7E5F50AC-0677-1943-BC30-1536C6C0B0FB}"/>
                </a:ext>
              </a:extLst>
            </p:cNvPr>
            <p:cNvSpPr/>
            <p:nvPr/>
          </p:nvSpPr>
          <p:spPr>
            <a:xfrm>
              <a:off x="609600" y="5093647"/>
              <a:ext cx="338530" cy="33853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rgbClr val="B36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cxnSp>
        <p:nvCxnSpPr>
          <p:cNvPr id="15" name="Straight Connector 14">
            <a:extLst>
              <a:ext uri="{FF2B5EF4-FFF2-40B4-BE49-F238E27FC236}">
                <a16:creationId xmlns:a16="http://schemas.microsoft.com/office/drawing/2014/main" id="{5DBE301A-6720-CD4E-9368-F4565C0467A8}"/>
              </a:ext>
            </a:extLst>
          </p:cNvPr>
          <p:cNvCxnSpPr>
            <a:cxnSpLocks/>
          </p:cNvCxnSpPr>
          <p:nvPr/>
        </p:nvCxnSpPr>
        <p:spPr>
          <a:xfrm flipH="1">
            <a:off x="609600" y="2998299"/>
            <a:ext cx="43335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BBB370-9CAA-C84A-983E-4E7E363CE2EC}"/>
              </a:ext>
            </a:extLst>
          </p:cNvPr>
          <p:cNvCxnSpPr>
            <a:cxnSpLocks/>
          </p:cNvCxnSpPr>
          <p:nvPr/>
        </p:nvCxnSpPr>
        <p:spPr>
          <a:xfrm flipH="1">
            <a:off x="476250" y="4461305"/>
            <a:ext cx="43335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314F972-3C49-43DF-8890-209965440F01}"/>
              </a:ext>
            </a:extLst>
          </p:cNvPr>
          <p:cNvPicPr>
            <a:picLocks noChangeAspect="1"/>
          </p:cNvPicPr>
          <p:nvPr/>
        </p:nvPicPr>
        <p:blipFill>
          <a:blip r:embed="rId6"/>
          <a:stretch>
            <a:fillRect/>
          </a:stretch>
        </p:blipFill>
        <p:spPr>
          <a:xfrm>
            <a:off x="5347248" y="1957918"/>
            <a:ext cx="2279154" cy="3515194"/>
          </a:xfrm>
          <a:prstGeom prst="rect">
            <a:avLst/>
          </a:prstGeom>
        </p:spPr>
      </p:pic>
      <p:grpSp>
        <p:nvGrpSpPr>
          <p:cNvPr id="101" name="Burger">
            <a:extLst>
              <a:ext uri="{FF2B5EF4-FFF2-40B4-BE49-F238E27FC236}">
                <a16:creationId xmlns:a16="http://schemas.microsoft.com/office/drawing/2014/main" id="{40717AF6-841C-4346-97D9-10CF574CB137}"/>
              </a:ext>
            </a:extLst>
          </p:cNvPr>
          <p:cNvGrpSpPr/>
          <p:nvPr/>
        </p:nvGrpSpPr>
        <p:grpSpPr>
          <a:xfrm>
            <a:off x="-1" y="-1"/>
            <a:ext cx="304797" cy="304797"/>
            <a:chOff x="-1" y="-1"/>
            <a:chExt cx="304797" cy="304797"/>
          </a:xfrm>
        </p:grpSpPr>
        <p:sp>
          <p:nvSpPr>
            <p:cNvPr id="102" name="Rectangle 101">
              <a:extLst>
                <a:ext uri="{FF2B5EF4-FFF2-40B4-BE49-F238E27FC236}">
                  <a16:creationId xmlns:a16="http://schemas.microsoft.com/office/drawing/2014/main" id="{8C206AA0-9E99-4D61-BB13-6DB1928CC7B8}"/>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E77418E9-4FD9-407D-B98B-95572681C9A8}"/>
                </a:ext>
              </a:extLst>
            </p:cNvPr>
            <p:cNvGrpSpPr/>
            <p:nvPr userDrawn="1"/>
          </p:nvGrpSpPr>
          <p:grpSpPr>
            <a:xfrm>
              <a:off x="88317" y="103148"/>
              <a:ext cx="128160" cy="98498"/>
              <a:chOff x="88317" y="99577"/>
              <a:chExt cx="128160" cy="98498"/>
            </a:xfrm>
          </p:grpSpPr>
          <p:cxnSp>
            <p:nvCxnSpPr>
              <p:cNvPr id="104" name="Straight Connector 103">
                <a:extLst>
                  <a:ext uri="{FF2B5EF4-FFF2-40B4-BE49-F238E27FC236}">
                    <a16:creationId xmlns:a16="http://schemas.microsoft.com/office/drawing/2014/main" id="{70C8E644-1A49-4742-A7FC-3590AD55BEDA}"/>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74AFC74-F8B3-4221-B979-1555A7E91095}"/>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550E28B-7A9C-4C7B-A14A-E242C59BEB3B}"/>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09" name="Group 208">
            <a:extLst>
              <a:ext uri="{FF2B5EF4-FFF2-40B4-BE49-F238E27FC236}">
                <a16:creationId xmlns:a16="http://schemas.microsoft.com/office/drawing/2014/main" id="{FCC89753-1506-4D0F-B668-BC2A02BC5CC4}"/>
              </a:ext>
            </a:extLst>
          </p:cNvPr>
          <p:cNvGrpSpPr/>
          <p:nvPr/>
        </p:nvGrpSpPr>
        <p:grpSpPr>
          <a:xfrm>
            <a:off x="-4750182" y="304794"/>
            <a:ext cx="4248150" cy="6553205"/>
            <a:chOff x="-4750182" y="304794"/>
            <a:chExt cx="4248150" cy="6553205"/>
          </a:xfrm>
        </p:grpSpPr>
        <p:sp>
          <p:nvSpPr>
            <p:cNvPr id="40" name="Rectangle: Single Corner Rounded 39">
              <a:extLst>
                <a:ext uri="{FF2B5EF4-FFF2-40B4-BE49-F238E27FC236}">
                  <a16:creationId xmlns:a16="http://schemas.microsoft.com/office/drawing/2014/main" id="{DC55A657-CF82-4A5C-B2F1-AFC886E32C3E}"/>
                </a:ext>
              </a:extLst>
            </p:cNvPr>
            <p:cNvSpPr/>
            <p:nvPr/>
          </p:nvSpPr>
          <p:spPr>
            <a:xfrm flipV="1">
              <a:off x="-4750182"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DECD1D5-1E78-4A29-88A7-FB94D03C759F}"/>
                </a:ext>
              </a:extLst>
            </p:cNvPr>
            <p:cNvSpPr/>
            <p:nvPr/>
          </p:nvSpPr>
          <p:spPr>
            <a:xfrm>
              <a:off x="-4750182"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3BA5298-A08F-4E5C-B1D9-C71172A43D57}"/>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E1A0BD6-AEAE-409C-B1AE-486383A29D44}"/>
                </a:ext>
              </a:extLst>
            </p:cNvPr>
            <p:cNvGrpSpPr/>
            <p:nvPr/>
          </p:nvGrpSpPr>
          <p:grpSpPr>
            <a:xfrm>
              <a:off x="-4431269" y="746687"/>
              <a:ext cx="2225653" cy="289561"/>
              <a:chOff x="-4431269" y="644179"/>
              <a:chExt cx="2225653" cy="289561"/>
            </a:xfrm>
          </p:grpSpPr>
          <p:sp>
            <p:nvSpPr>
              <p:cNvPr id="32" name="TextBox 31">
                <a:hlinkClick r:id="rId7" action="ppaction://hlinksldjump"/>
                <a:extLst>
                  <a:ext uri="{FF2B5EF4-FFF2-40B4-BE49-F238E27FC236}">
                    <a16:creationId xmlns:a16="http://schemas.microsoft.com/office/drawing/2014/main" id="{8C035E76-7CD6-47FA-8AC4-6881C53E96A6}"/>
                  </a:ext>
                </a:extLst>
              </p:cNvPr>
              <p:cNvSpPr txBox="1"/>
              <p:nvPr/>
            </p:nvSpPr>
            <p:spPr>
              <a:xfrm>
                <a:off x="-3874396"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33" name="Group 32">
                <a:extLst>
                  <a:ext uri="{FF2B5EF4-FFF2-40B4-BE49-F238E27FC236}">
                    <a16:creationId xmlns:a16="http://schemas.microsoft.com/office/drawing/2014/main" id="{08A4B4A6-41A9-4334-9F82-AD6902876003}"/>
                  </a:ext>
                </a:extLst>
              </p:cNvPr>
              <p:cNvGrpSpPr/>
              <p:nvPr/>
            </p:nvGrpSpPr>
            <p:grpSpPr>
              <a:xfrm>
                <a:off x="-4431269" y="644179"/>
                <a:ext cx="289560" cy="289560"/>
                <a:chOff x="-4431269" y="644179"/>
                <a:chExt cx="289560" cy="289560"/>
              </a:xfrm>
            </p:grpSpPr>
            <p:sp>
              <p:nvSpPr>
                <p:cNvPr id="34" name="Oval 33">
                  <a:hlinkClick r:id="rId7" action="ppaction://hlinksldjump"/>
                  <a:extLst>
                    <a:ext uri="{FF2B5EF4-FFF2-40B4-BE49-F238E27FC236}">
                      <a16:creationId xmlns:a16="http://schemas.microsoft.com/office/drawing/2014/main" id="{ADC62CC7-E9B6-404E-8D3B-697468F71BDD}"/>
                    </a:ext>
                  </a:extLst>
                </p:cNvPr>
                <p:cNvSpPr/>
                <p:nvPr/>
              </p:nvSpPr>
              <p:spPr>
                <a:xfrm>
                  <a:off x="-4431269" y="644179"/>
                  <a:ext cx="289560" cy="289560"/>
                </a:xfrm>
                <a:prstGeom prst="ellipse">
                  <a:avLst/>
                </a:prstGeom>
                <a:solidFill>
                  <a:srgbClr val="9D8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30D2AD-CE44-4F51-BF85-CEADE8E20F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19" name="Table 18">
            <a:extLst>
              <a:ext uri="{FF2B5EF4-FFF2-40B4-BE49-F238E27FC236}">
                <a16:creationId xmlns:a16="http://schemas.microsoft.com/office/drawing/2014/main" id="{CB71733F-8040-4BA4-9B11-E66E89DB616F}"/>
              </a:ext>
            </a:extLst>
          </p:cNvPr>
          <p:cNvGraphicFramePr>
            <a:graphicFrameLocks noGrp="1"/>
          </p:cNvGraphicFramePr>
          <p:nvPr>
            <p:extLst>
              <p:ext uri="{D42A27DB-BD31-4B8C-83A1-F6EECF244321}">
                <p14:modId xmlns:p14="http://schemas.microsoft.com/office/powerpoint/2010/main" val="2944954718"/>
              </p:ext>
            </p:extLst>
          </p:nvPr>
        </p:nvGraphicFramePr>
        <p:xfrm>
          <a:off x="-4508500" y="1354406"/>
          <a:ext cx="3644129" cy="370840"/>
        </p:xfrm>
        <a:graphic>
          <a:graphicData uri="http://schemas.openxmlformats.org/drawingml/2006/table">
            <a:tbl>
              <a:tblPr bandRow="1">
                <a:tableStyleId>{5C22544A-7EE6-4342-B048-85BDC9FD1C3A}</a:tableStyleId>
              </a:tblPr>
              <a:tblGrid>
                <a:gridCol w="3644129">
                  <a:extLst>
                    <a:ext uri="{9D8B030D-6E8A-4147-A177-3AD203B41FA5}">
                      <a16:colId xmlns:a16="http://schemas.microsoft.com/office/drawing/2014/main" val="2023325278"/>
                    </a:ext>
                  </a:extLst>
                </a:gridCol>
              </a:tblGrid>
              <a:tr h="370840">
                <a:tc>
                  <a:txBody>
                    <a:bodyPr/>
                    <a:lstStyle/>
                    <a:p>
                      <a:r>
                        <a:rPr lang="en-US" sz="1500" b="0">
                          <a:solidFill>
                            <a:schemeClr val="bg1"/>
                          </a:solidFill>
                          <a:hlinkClick r:id="rId10" action="ppaction://hlinksldjump"/>
                        </a:rPr>
                        <a:t>Who is HealthPartners</a:t>
                      </a:r>
                      <a:r>
                        <a:rPr lang="en-US" sz="1500" b="0">
                          <a:solidFill>
                            <a:schemeClr val="bg1"/>
                          </a:solidFill>
                        </a:rPr>
                        <a:t> </a:t>
                      </a:r>
                      <a:endParaRPr lang="en-US" sz="1500" b="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70840">
                <a:tc>
                  <a:txBody>
                    <a:bodyPr/>
                    <a:lstStyle/>
                    <a:p>
                      <a:r>
                        <a:rPr lang="en-US" sz="1500" b="0">
                          <a:solidFill>
                            <a:schemeClr val="bg1"/>
                          </a:solidFill>
                          <a:hlinkClick r:id="rId11" action="ppaction://hlinksldjump"/>
                        </a:rPr>
                        <a:t>Medical plan coverage and benefits</a:t>
                      </a:r>
                      <a:r>
                        <a:rPr lang="en-US" sz="1500" b="0">
                          <a:solidFill>
                            <a:schemeClr val="bg1"/>
                          </a:solidFill>
                        </a:rPr>
                        <a:t> </a:t>
                      </a:r>
                      <a:endParaRPr lang="en-US" sz="1500" b="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370840">
                <a:tc>
                  <a:txBody>
                    <a:bodyPr/>
                    <a:lstStyle/>
                    <a:p>
                      <a:r>
                        <a:rPr lang="en-US" sz="1500" b="0">
                          <a:solidFill>
                            <a:schemeClr val="bg1"/>
                          </a:solidFill>
                          <a:hlinkClick r:id="rId12" action="ppaction://hlinksldjump"/>
                        </a:rPr>
                        <a:t>Prescription coverage</a:t>
                      </a:r>
                      <a:r>
                        <a:rPr lang="en-US" sz="1500" b="0">
                          <a:solidFill>
                            <a:schemeClr val="bg1"/>
                          </a:solidFill>
                        </a:rPr>
                        <a:t> </a:t>
                      </a:r>
                      <a:endParaRPr lang="en-US" sz="1500" b="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370840">
                <a:tc>
                  <a:txBody>
                    <a:bodyPr/>
                    <a:lstStyle/>
                    <a:p>
                      <a:r>
                        <a:rPr lang="en-US" sz="1500" b="0">
                          <a:solidFill>
                            <a:schemeClr val="bg1"/>
                          </a:solidFill>
                          <a:hlinkClick r:id="rId13" action="ppaction://hlinksldjump"/>
                        </a:rPr>
                        <a:t>Dental plan coverage and benefits</a:t>
                      </a:r>
                      <a:r>
                        <a:rPr lang="en-US" sz="1500" b="0">
                          <a:solidFill>
                            <a:schemeClr val="bg1"/>
                          </a:solidFill>
                        </a:rPr>
                        <a:t> </a:t>
                      </a:r>
                      <a:endParaRPr lang="en-US" sz="1500" b="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370840">
                <a:tc>
                  <a:txBody>
                    <a:bodyPr/>
                    <a:lstStyle/>
                    <a:p>
                      <a:r>
                        <a:rPr lang="en-US" sz="1500" b="0">
                          <a:solidFill>
                            <a:schemeClr val="bg1"/>
                          </a:solidFill>
                          <a:hlinkClick r:id="rId14" action="ppaction://hlinksldjump"/>
                        </a:rPr>
                        <a:t>How HealthPartners supports you</a:t>
                      </a:r>
                      <a:r>
                        <a:rPr lang="en-US" sz="1500" b="0">
                          <a:solidFill>
                            <a:schemeClr val="bg1"/>
                          </a:solidFill>
                        </a:rPr>
                        <a:t> </a:t>
                      </a:r>
                      <a:endParaRPr lang="en-US" sz="1500" b="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370840">
                <a:tc>
                  <a:txBody>
                    <a:bodyPr/>
                    <a:lstStyle/>
                    <a:p>
                      <a:r>
                        <a:rPr lang="en-US" sz="1500" b="0">
                          <a:solidFill>
                            <a:schemeClr val="bg1"/>
                          </a:solidFill>
                          <a:hlinkClick r:id="rId15" action="ppaction://hlinksldjump"/>
                        </a:rPr>
                        <a:t>What happens next</a:t>
                      </a:r>
                      <a:r>
                        <a:rPr lang="en-US" sz="1500" b="0">
                          <a:solidFill>
                            <a:schemeClr val="bg1"/>
                          </a:solidFill>
                        </a:rPr>
                        <a:t> </a:t>
                      </a:r>
                      <a:endParaRPr lang="en-US" sz="1500" b="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bl>
          </a:graphicData>
        </a:graphic>
      </p:graphicFrame>
      <p:sp>
        <p:nvSpPr>
          <p:cNvPr id="37" name="Rectangle 7, chunk 2">
            <a:extLst>
              <a:ext uri="{FF2B5EF4-FFF2-40B4-BE49-F238E27FC236}">
                <a16:creationId xmlns:a16="http://schemas.microsoft.com/office/drawing/2014/main" id="{444D7F3C-69A1-5B74-3517-A62225F3055E}"/>
              </a:ext>
            </a:extLst>
          </p:cNvPr>
          <p:cNvSpPr txBox="1"/>
          <p:nvPr/>
        </p:nvSpPr>
        <p:spPr>
          <a:xfrm>
            <a:off x="-4409440"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6"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9425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1"/>
                    </p:tgtEl>
                  </p:cond>
                </p:stCondLst>
                <p:endSync evt="end" delay="0">
                  <p:rtn val="all"/>
                </p:endSync>
                <p:childTnLst>
                  <p:par>
                    <p:cTn id="3" fill="hold">
                      <p:stCondLst>
                        <p:cond delay="0"/>
                      </p:stCondLst>
                      <p:childTnLst>
                        <p:par>
                          <p:cTn id="4" fill="hold">
                            <p:stCondLst>
                              <p:cond delay="0"/>
                            </p:stCondLst>
                            <p:childTnLst>
                              <p:par>
                                <p:cTn id="5" presetID="63" presetClass="path" presetSubtype="0" decel="100000" fill="hold" nodeType="clickEffect">
                                  <p:stCondLst>
                                    <p:cond delay="0"/>
                                  </p:stCondLst>
                                  <p:childTnLst>
                                    <p:animMotion origin="layout" path="M 4.58333E-6 -2.22222E-6 L 0.39037 -2.22222E-6 " pathEditMode="relative" rAng="0" ptsTypes="AA">
                                      <p:cBhvr>
                                        <p:cTn id="6" dur="750" fill="hold"/>
                                        <p:tgtEl>
                                          <p:spTgt spid="209"/>
                                        </p:tgtEl>
                                        <p:attrNameLst>
                                          <p:attrName>ppt_x</p:attrName>
                                          <p:attrName>ppt_y</p:attrName>
                                        </p:attrNameLst>
                                      </p:cBhvr>
                                      <p:rCtr x="19479" y="0"/>
                                    </p:animMotion>
                                  </p:childTnLst>
                                </p:cTn>
                              </p:par>
                              <p:par>
                                <p:cTn id="7" presetID="63" presetClass="path" presetSubtype="0" decel="100000" fill="hold" nodeType="withEffect">
                                  <p:stCondLst>
                                    <p:cond delay="0"/>
                                  </p:stCondLst>
                                  <p:childTnLst>
                                    <p:animMotion origin="layout" path="M 1.66667E-6 2.96296E-6 L 0.38893 2.96296E-6 " pathEditMode="relative" rAng="0" ptsTypes="AA">
                                      <p:cBhvr>
                                        <p:cTn id="8" dur="750" fill="hold"/>
                                        <p:tgtEl>
                                          <p:spTgt spid="19"/>
                                        </p:tgtEl>
                                        <p:attrNameLst>
                                          <p:attrName>ppt_x</p:attrName>
                                          <p:attrName>ppt_y</p:attrName>
                                        </p:attrNameLst>
                                      </p:cBhvr>
                                      <p:rCtr x="19453" y="0"/>
                                    </p:animMotion>
                                  </p:childTnLst>
                                </p:cTn>
                              </p:par>
                              <p:par>
                                <p:cTn id="9" presetID="63" presetClass="path" presetSubtype="0" decel="100000" fill="hold" grpId="0" nodeType="withEffect">
                                  <p:stCondLst>
                                    <p:cond delay="0"/>
                                  </p:stCondLst>
                                  <p:childTnLst>
                                    <p:animMotion origin="layout" path="M 0.01445 0.00115 L 0.40286 4.07407E-6 " pathEditMode="relative" rAng="0" ptsTypes="AA">
                                      <p:cBhvr>
                                        <p:cTn id="10" dur="750" fill="hold"/>
                                        <p:tgtEl>
                                          <p:spTgt spid="37"/>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decel="100000" fill="hold" nodeType="clickEffect">
                                  <p:stCondLst>
                                    <p:cond delay="0"/>
                                  </p:stCondLst>
                                  <p:childTnLst>
                                    <p:animMotion origin="layout" path="M 0.39036 -2.22222E-6 L -3.75E-6 -2.22222E-6 " pathEditMode="relative" rAng="0" ptsTypes="AA">
                                      <p:cBhvr>
                                        <p:cTn id="14" dur="750" fill="hold"/>
                                        <p:tgtEl>
                                          <p:spTgt spid="209"/>
                                        </p:tgtEl>
                                        <p:attrNameLst>
                                          <p:attrName>ppt_x</p:attrName>
                                          <p:attrName>ppt_y</p:attrName>
                                        </p:attrNameLst>
                                      </p:cBhvr>
                                      <p:rCtr x="-19570" y="0"/>
                                    </p:animMotion>
                                  </p:childTnLst>
                                </p:cTn>
                              </p:par>
                              <p:par>
                                <p:cTn id="15" presetID="35" presetClass="path" presetSubtype="0" decel="100000" fill="hold" nodeType="withEffect">
                                  <p:stCondLst>
                                    <p:cond delay="0"/>
                                  </p:stCondLst>
                                  <p:childTnLst>
                                    <p:animMotion origin="layout" path="M 0.38893 2.96296E-6 L 1.66667E-6 2.96296E-6 " pathEditMode="relative" rAng="0" ptsTypes="AA">
                                      <p:cBhvr>
                                        <p:cTn id="16" dur="750" fill="hold"/>
                                        <p:tgtEl>
                                          <p:spTgt spid="19"/>
                                        </p:tgtEl>
                                        <p:attrNameLst>
                                          <p:attrName>ppt_x</p:attrName>
                                          <p:attrName>ppt_y</p:attrName>
                                        </p:attrNameLst>
                                      </p:cBhvr>
                                      <p:rCtr x="-19440" y="0"/>
                                    </p:animMotion>
                                  </p:childTnLst>
                                </p:cTn>
                              </p:par>
                              <p:par>
                                <p:cTn id="17" presetID="35" presetClass="path" presetSubtype="0" decel="100000" fill="hold" grpId="1" nodeType="withEffect">
                                  <p:stCondLst>
                                    <p:cond delay="0"/>
                                  </p:stCondLst>
                                  <p:childTnLst>
                                    <p:animMotion origin="layout" path="M 0.40286 4.07407E-6 L 0.00299 4.07407E-6 " pathEditMode="relative" rAng="0" ptsTypes="AA">
                                      <p:cBhvr>
                                        <p:cTn id="18" dur="750" fill="hold"/>
                                        <p:tgtEl>
                                          <p:spTgt spid="37"/>
                                        </p:tgtEl>
                                        <p:attrNameLst>
                                          <p:attrName>ppt_x</p:attrName>
                                          <p:attrName>ppt_y</p:attrName>
                                        </p:attrNameLst>
                                      </p:cBhvr>
                                      <p:rCtr x="-19987" y="0"/>
                                    </p:animMotion>
                                  </p:childTnLst>
                                </p:cTn>
                              </p:par>
                            </p:childTnLst>
                          </p:cTn>
                        </p:par>
                      </p:childTnLst>
                    </p:cTn>
                  </p:par>
                </p:childTnLst>
              </p:cTn>
              <p:nextCondLst>
                <p:cond evt="onClick" delay="0">
                  <p:tgtEl>
                    <p:spTgt spid="101"/>
                  </p:tgtEl>
                </p:cond>
              </p:nextCondLst>
            </p:seq>
          </p:childTnLst>
        </p:cTn>
      </p:par>
    </p:tnLst>
    <p:bldLst>
      <p:bldP spid="37" grpId="0"/>
      <p:bldP spid="3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384CCC-1FE4-D590-F7CC-C165EFDF1B25}"/>
              </a:ext>
            </a:extLst>
          </p:cNvPr>
          <p:cNvSpPr/>
          <p:nvPr/>
        </p:nvSpPr>
        <p:spPr>
          <a:xfrm>
            <a:off x="304796" y="1198793"/>
            <a:ext cx="7360319" cy="4244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DBB1-03B2-4A0E-93C6-69E6F8460B4E}"/>
              </a:ext>
            </a:extLst>
          </p:cNvPr>
          <p:cNvSpPr>
            <a:spLocks noGrp="1"/>
          </p:cNvSpPr>
          <p:nvPr>
            <p:ph type="title"/>
          </p:nvPr>
        </p:nvSpPr>
        <p:spPr/>
        <p:txBody>
          <a:bodyPr/>
          <a:lstStyle/>
          <a:p>
            <a:r>
              <a:rPr lang="en-US" dirty="0"/>
              <a:t>Manage your medications with the Rx Shopping Tool </a:t>
            </a:r>
          </a:p>
        </p:txBody>
      </p:sp>
      <p:sp>
        <p:nvSpPr>
          <p:cNvPr id="5" name="Rectangle: Top Corners Rounded 4" hidden="1">
            <a:extLst>
              <a:ext uri="{FF2B5EF4-FFF2-40B4-BE49-F238E27FC236}">
                <a16:creationId xmlns:a16="http://schemas.microsoft.com/office/drawing/2014/main" id="{47BC4F65-0E80-4D84-A4A0-87F73301C604}"/>
              </a:ext>
            </a:extLst>
          </p:cNvPr>
          <p:cNvSpPr/>
          <p:nvPr/>
        </p:nvSpPr>
        <p:spPr>
          <a:xfrm>
            <a:off x="9385738" y="-2"/>
            <a:ext cx="2506644" cy="389107"/>
          </a:xfrm>
          <a:prstGeom prst="round2SameRect">
            <a:avLst>
              <a:gd name="adj1" fmla="val 0"/>
              <a:gd name="adj2" fmla="val 353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1000" b="1" dirty="0">
                <a:solidFill>
                  <a:schemeClr val="bg1"/>
                </a:solidFill>
              </a:rPr>
              <a:t>PRESCRIPTION BENEFITS </a:t>
            </a:r>
          </a:p>
        </p:txBody>
      </p:sp>
      <p:cxnSp>
        <p:nvCxnSpPr>
          <p:cNvPr id="62" name="Straight Connector 61">
            <a:extLst>
              <a:ext uri="{FF2B5EF4-FFF2-40B4-BE49-F238E27FC236}">
                <a16:creationId xmlns:a16="http://schemas.microsoft.com/office/drawing/2014/main" id="{B38E02B7-B39F-45FC-8838-6FEB633E104A}"/>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6" name="Hamburger">
            <a:extLst>
              <a:ext uri="{FF2B5EF4-FFF2-40B4-BE49-F238E27FC236}">
                <a16:creationId xmlns:a16="http://schemas.microsoft.com/office/drawing/2014/main" id="{7B3AE8BA-2983-4B99-A5FF-B3FE5D356C0F}"/>
              </a:ext>
            </a:extLst>
          </p:cNvPr>
          <p:cNvGrpSpPr/>
          <p:nvPr/>
        </p:nvGrpSpPr>
        <p:grpSpPr>
          <a:xfrm>
            <a:off x="-1" y="-1"/>
            <a:ext cx="304797" cy="304797"/>
            <a:chOff x="-1" y="-1"/>
            <a:chExt cx="304797" cy="304797"/>
          </a:xfrm>
        </p:grpSpPr>
        <p:sp>
          <p:nvSpPr>
            <p:cNvPr id="47" name="Rectangle 46">
              <a:extLst>
                <a:ext uri="{FF2B5EF4-FFF2-40B4-BE49-F238E27FC236}">
                  <a16:creationId xmlns:a16="http://schemas.microsoft.com/office/drawing/2014/main" id="{B69A0CD4-9BDD-41F3-A824-1DDCADDFC303}"/>
                </a:ext>
              </a:extLst>
            </p:cNvPr>
            <p:cNvSpPr/>
            <p:nvPr userDrawn="1"/>
          </p:nvSpPr>
          <p:spPr>
            <a:xfrm flipV="1">
              <a:off x="-1" y="-1"/>
              <a:ext cx="304797" cy="304797"/>
            </a:xfrm>
            <a:prstGeom prst="rect">
              <a:avLst/>
            </a:prstGeom>
            <a:solidFill>
              <a:srgbClr val="602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7E9E49D-1C8C-4ADD-9D93-F2940517AF4D}"/>
                </a:ext>
              </a:extLst>
            </p:cNvPr>
            <p:cNvGrpSpPr/>
            <p:nvPr userDrawn="1"/>
          </p:nvGrpSpPr>
          <p:grpSpPr>
            <a:xfrm>
              <a:off x="88317" y="103148"/>
              <a:ext cx="128160" cy="98498"/>
              <a:chOff x="88317" y="99577"/>
              <a:chExt cx="128160" cy="98498"/>
            </a:xfrm>
          </p:grpSpPr>
          <p:cxnSp>
            <p:nvCxnSpPr>
              <p:cNvPr id="49" name="Straight Connector 48">
                <a:extLst>
                  <a:ext uri="{FF2B5EF4-FFF2-40B4-BE49-F238E27FC236}">
                    <a16:creationId xmlns:a16="http://schemas.microsoft.com/office/drawing/2014/main" id="{A00FD957-2BC6-4C08-AD4B-17D80D74A88C}"/>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58FA12-5455-40F5-8BF0-F502532769E5}"/>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6CFFC0D-DCB5-42E4-A13C-39706C8C3181}"/>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Rectangle 7">
            <a:extLst>
              <a:ext uri="{FF2B5EF4-FFF2-40B4-BE49-F238E27FC236}">
                <a16:creationId xmlns:a16="http://schemas.microsoft.com/office/drawing/2014/main" id="{E932004E-35A0-3DCF-BFB6-814978CCCF83}"/>
              </a:ext>
            </a:extLst>
          </p:cNvPr>
          <p:cNvSpPr/>
          <p:nvPr/>
        </p:nvSpPr>
        <p:spPr>
          <a:xfrm>
            <a:off x="4573527" y="1219198"/>
            <a:ext cx="159015" cy="42236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Diagonal Corners Rounded 16">
            <a:extLst>
              <a:ext uri="{FF2B5EF4-FFF2-40B4-BE49-F238E27FC236}">
                <a16:creationId xmlns:a16="http://schemas.microsoft.com/office/drawing/2014/main" id="{28E4E946-6C87-4C10-8115-7D4522553A28}"/>
              </a:ext>
            </a:extLst>
          </p:cNvPr>
          <p:cNvSpPr/>
          <p:nvPr/>
        </p:nvSpPr>
        <p:spPr>
          <a:xfrm flipH="1">
            <a:off x="843689" y="1910727"/>
            <a:ext cx="3365455" cy="237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1200"/>
              </a:spcAft>
            </a:pPr>
            <a:r>
              <a:rPr lang="en-US" dirty="0">
                <a:solidFill>
                  <a:schemeClr val="tx1"/>
                </a:solidFill>
              </a:rPr>
              <a:t>Learn more and get started at </a:t>
            </a:r>
            <a:r>
              <a:rPr lang="en-US" b="1" dirty="0">
                <a:solidFill>
                  <a:schemeClr val="tx1"/>
                </a:solidFill>
                <a:hlinkClick r:id="rId4">
                  <a:extLst>
                    <a:ext uri="{A12FA001-AC4F-418D-AE19-62706E023703}">
                      <ahyp:hlinkClr xmlns:ahyp="http://schemas.microsoft.com/office/drawing/2018/hyperlinkcolor" val="tx"/>
                    </a:ext>
                  </a:extLst>
                </a:hlinkClick>
              </a:rPr>
              <a:t>healthpartners.com/pharmacy</a:t>
            </a:r>
            <a:endParaRPr lang="en-US" b="1" dirty="0">
              <a:solidFill>
                <a:schemeClr val="tx1"/>
              </a:solidFill>
            </a:endParaRPr>
          </a:p>
        </p:txBody>
      </p:sp>
      <p:grpSp>
        <p:nvGrpSpPr>
          <p:cNvPr id="51" name="Group 50">
            <a:extLst>
              <a:ext uri="{FF2B5EF4-FFF2-40B4-BE49-F238E27FC236}">
                <a16:creationId xmlns:a16="http://schemas.microsoft.com/office/drawing/2014/main" id="{54F0C002-CAEE-442A-93E4-88C284908A9D}"/>
              </a:ext>
            </a:extLst>
          </p:cNvPr>
          <p:cNvGrpSpPr/>
          <p:nvPr/>
        </p:nvGrpSpPr>
        <p:grpSpPr>
          <a:xfrm>
            <a:off x="-4750182" y="304794"/>
            <a:ext cx="4248150" cy="6553205"/>
            <a:chOff x="-4750182" y="304794"/>
            <a:chExt cx="4248150" cy="6553205"/>
          </a:xfrm>
        </p:grpSpPr>
        <p:grpSp>
          <p:nvGrpSpPr>
            <p:cNvPr id="52" name="Group 51">
              <a:extLst>
                <a:ext uri="{FF2B5EF4-FFF2-40B4-BE49-F238E27FC236}">
                  <a16:creationId xmlns:a16="http://schemas.microsoft.com/office/drawing/2014/main" id="{0BBF6139-4BF6-4F99-AE24-BCCDF1E64A17}"/>
                </a:ext>
              </a:extLst>
            </p:cNvPr>
            <p:cNvGrpSpPr/>
            <p:nvPr/>
          </p:nvGrpSpPr>
          <p:grpSpPr>
            <a:xfrm>
              <a:off x="-4750182" y="304794"/>
              <a:ext cx="4248150" cy="6553205"/>
              <a:chOff x="0" y="304794"/>
              <a:chExt cx="4248150" cy="6553205"/>
            </a:xfrm>
          </p:grpSpPr>
          <p:sp>
            <p:nvSpPr>
              <p:cNvPr id="59" name="Rectangle: Single Corner Rounded 58">
                <a:extLst>
                  <a:ext uri="{FF2B5EF4-FFF2-40B4-BE49-F238E27FC236}">
                    <a16:creationId xmlns:a16="http://schemas.microsoft.com/office/drawing/2014/main" id="{0B1D4215-C166-4F71-9626-3DC8DF646CD5}"/>
                  </a:ext>
                </a:extLst>
              </p:cNvPr>
              <p:cNvSpPr/>
              <p:nvPr/>
            </p:nvSpPr>
            <p:spPr>
              <a:xfrm flipV="1">
                <a:off x="0" y="304794"/>
                <a:ext cx="4248150" cy="6553205"/>
              </a:xfrm>
              <a:prstGeom prst="round1Rect">
                <a:avLst>
                  <a:gd name="adj" fmla="val 20641"/>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CF4C43A5-5372-4E76-9CF7-279A26C1ECEF}"/>
                  </a:ext>
                </a:extLst>
              </p:cNvPr>
              <p:cNvSpPr/>
              <p:nvPr/>
            </p:nvSpPr>
            <p:spPr>
              <a:xfrm>
                <a:off x="0" y="304796"/>
                <a:ext cx="4248150" cy="78263"/>
              </a:xfrm>
              <a:prstGeom prst="rect">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B6176B47-549E-4C90-99F9-63657B812312}"/>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E9AEB5D2-10A3-41F2-A4E4-4A4D6E15C22C}"/>
                </a:ext>
              </a:extLst>
            </p:cNvPr>
            <p:cNvGrpSpPr/>
            <p:nvPr/>
          </p:nvGrpSpPr>
          <p:grpSpPr>
            <a:xfrm>
              <a:off x="-4431269" y="746687"/>
              <a:ext cx="2152889" cy="289561"/>
              <a:chOff x="-4431269" y="644179"/>
              <a:chExt cx="2152889" cy="289561"/>
            </a:xfrm>
          </p:grpSpPr>
          <p:sp>
            <p:nvSpPr>
              <p:cNvPr id="55" name="TextBox 54">
                <a:hlinkClick r:id="rId5" action="ppaction://hlinksldjump"/>
                <a:extLst>
                  <a:ext uri="{FF2B5EF4-FFF2-40B4-BE49-F238E27FC236}">
                    <a16:creationId xmlns:a16="http://schemas.microsoft.com/office/drawing/2014/main" id="{913F8203-1071-42D6-B3F8-827789630155}"/>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56" name="Group 55">
                <a:extLst>
                  <a:ext uri="{FF2B5EF4-FFF2-40B4-BE49-F238E27FC236}">
                    <a16:creationId xmlns:a16="http://schemas.microsoft.com/office/drawing/2014/main" id="{6A703795-6BE4-4A14-9CCA-DFD37149CF6F}"/>
                  </a:ext>
                </a:extLst>
              </p:cNvPr>
              <p:cNvGrpSpPr/>
              <p:nvPr/>
            </p:nvGrpSpPr>
            <p:grpSpPr>
              <a:xfrm>
                <a:off x="-4431269" y="644179"/>
                <a:ext cx="289560" cy="289560"/>
                <a:chOff x="-4431269" y="644179"/>
                <a:chExt cx="289560" cy="289560"/>
              </a:xfrm>
            </p:grpSpPr>
            <p:sp>
              <p:nvSpPr>
                <p:cNvPr id="57" name="Oval 56">
                  <a:hlinkClick r:id="rId5" action="ppaction://hlinksldjump"/>
                  <a:extLst>
                    <a:ext uri="{FF2B5EF4-FFF2-40B4-BE49-F238E27FC236}">
                      <a16:creationId xmlns:a16="http://schemas.microsoft.com/office/drawing/2014/main" id="{B40C608D-987E-4D69-A77F-09EBE1F66D57}"/>
                    </a:ext>
                  </a:extLst>
                </p:cNvPr>
                <p:cNvSpPr/>
                <p:nvPr/>
              </p:nvSpPr>
              <p:spPr>
                <a:xfrm>
                  <a:off x="-4431269" y="644179"/>
                  <a:ext cx="289560" cy="289560"/>
                </a:xfrm>
                <a:prstGeom prst="ellipse">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97C4"/>
                    </a:solidFill>
                  </a:endParaRPr>
                </a:p>
              </p:txBody>
            </p:sp>
            <p:pic>
              <p:nvPicPr>
                <p:cNvPr id="58" name="Graphic 57">
                  <a:extLst>
                    <a:ext uri="{FF2B5EF4-FFF2-40B4-BE49-F238E27FC236}">
                      <a16:creationId xmlns:a16="http://schemas.microsoft.com/office/drawing/2014/main" id="{7F844BA1-7EC6-48EE-A513-B3586C3CD8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6291" y="703434"/>
                  <a:ext cx="156762" cy="156762"/>
                </a:xfrm>
                <a:prstGeom prst="rect">
                  <a:avLst/>
                </a:prstGeom>
              </p:spPr>
            </p:pic>
          </p:grpSp>
        </p:grpSp>
      </p:grpSp>
      <p:sp>
        <p:nvSpPr>
          <p:cNvPr id="67" name="Rectangle 7, chunk 2">
            <a:extLst>
              <a:ext uri="{FF2B5EF4-FFF2-40B4-BE49-F238E27FC236}">
                <a16:creationId xmlns:a16="http://schemas.microsoft.com/office/drawing/2014/main" id="{4F9DE315-FCA1-8034-AF50-EDE69DBE9051}"/>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8" action="ppaction://hlinksldjump"/>
              </a:rPr>
              <a:t>Contact us</a:t>
            </a:r>
            <a:endParaRPr lang="en-US" sz="1500" b="1" dirty="0">
              <a:solidFill>
                <a:schemeClr val="bg1"/>
              </a:solidFill>
            </a:endParaRPr>
          </a:p>
        </p:txBody>
      </p:sp>
      <p:graphicFrame>
        <p:nvGraphicFramePr>
          <p:cNvPr id="65" name="Table 64">
            <a:extLst>
              <a:ext uri="{FF2B5EF4-FFF2-40B4-BE49-F238E27FC236}">
                <a16:creationId xmlns:a16="http://schemas.microsoft.com/office/drawing/2014/main" id="{CAB50B25-F413-4992-9C4E-30585D6520F8}"/>
              </a:ext>
            </a:extLst>
          </p:cNvPr>
          <p:cNvGraphicFramePr>
            <a:graphicFrameLocks noGrp="1"/>
          </p:cNvGraphicFramePr>
          <p:nvPr>
            <p:extLst>
              <p:ext uri="{D42A27DB-BD31-4B8C-83A1-F6EECF244321}">
                <p14:modId xmlns:p14="http://schemas.microsoft.com/office/powerpoint/2010/main" val="2717213572"/>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Prescription benefits</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9" action="ppaction://hlinksldjump"/>
                        </a:rPr>
                        <a:t>Drug list</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10" action="ppaction://hlinksldjump"/>
                        </a:rPr>
                        <a:t>Plan resources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400">
                          <a:solidFill>
                            <a:schemeClr val="bg1"/>
                          </a:solidFill>
                          <a:hlinkClick r:id="rId11" action="ppaction://hlinksldjump"/>
                        </a:rPr>
                        <a:t>Rx shopping tool video</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400">
                          <a:solidFill>
                            <a:schemeClr val="bg1"/>
                          </a:solidFill>
                          <a:hlinkClick r:id="rId12" action="ppaction://hlinksldjump"/>
                        </a:rPr>
                        <a:t>Mail order pharmacy</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Online Media 2" title="23 2288000 2440107 Video RxShoppingTool HP">
            <a:hlinkClick r:id="" action="ppaction://media"/>
            <a:extLst>
              <a:ext uri="{FF2B5EF4-FFF2-40B4-BE49-F238E27FC236}">
                <a16:creationId xmlns:a16="http://schemas.microsoft.com/office/drawing/2014/main" id="{0C35BB95-81BB-344D-A5FE-90856C38B85D}"/>
              </a:ext>
            </a:extLst>
          </p:cNvPr>
          <p:cNvPicPr>
            <a:picLocks noRot="1" noChangeAspect="1"/>
          </p:cNvPicPr>
          <p:nvPr>
            <a:videoFile r:link="rId1"/>
          </p:nvPr>
        </p:nvPicPr>
        <p:blipFill>
          <a:blip r:embed="rId13"/>
          <a:stretch>
            <a:fillRect/>
          </a:stretch>
        </p:blipFill>
        <p:spPr>
          <a:xfrm>
            <a:off x="4730750" y="1228723"/>
            <a:ext cx="7458642" cy="4214133"/>
          </a:xfrm>
          <a:prstGeom prst="rect">
            <a:avLst/>
          </a:prstGeom>
        </p:spPr>
      </p:pic>
    </p:spTree>
    <p:extLst>
      <p:ext uri="{BB962C8B-B14F-4D97-AF65-F5344CB8AC3E}">
        <p14:creationId xmlns:p14="http://schemas.microsoft.com/office/powerpoint/2010/main" val="33148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65"/>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67"/>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65"/>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67"/>
                                        </p:tgtEl>
                                        <p:attrNameLst>
                                          <p:attrName>ppt_x</p:attrName>
                                          <p:attrName>ppt_y</p:attrName>
                                        </p:attrNameLst>
                                      </p:cBhvr>
                                      <p:rCtr x="-19987" y="0"/>
                                    </p:animMotion>
                                  </p:childTnLst>
                                </p:cTn>
                              </p:par>
                            </p:childTnLst>
                          </p:cTn>
                        </p:par>
                      </p:childTnLst>
                    </p:cTn>
                  </p:par>
                </p:childTnLst>
              </p:cTn>
              <p:nextCondLst>
                <p:cond evt="onClick" delay="0">
                  <p:tgtEl>
                    <p:spTgt spid="46"/>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bldLst>
      <p:bldP spid="67" grpId="0"/>
      <p:bldP spid="6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Diagonal Corners Rounded 98">
            <a:extLst>
              <a:ext uri="{FF2B5EF4-FFF2-40B4-BE49-F238E27FC236}">
                <a16:creationId xmlns:a16="http://schemas.microsoft.com/office/drawing/2014/main" id="{CC881366-E530-41A2-AC0C-9EC12C8F63C6}"/>
              </a:ext>
            </a:extLst>
          </p:cNvPr>
          <p:cNvSpPr/>
          <p:nvPr/>
        </p:nvSpPr>
        <p:spPr>
          <a:xfrm flipH="1">
            <a:off x="613519" y="5311140"/>
            <a:ext cx="640080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chemeClr val="tx2"/>
              </a:solidFill>
            </a:endParaRPr>
          </a:p>
        </p:txBody>
      </p:sp>
      <p:sp>
        <p:nvSpPr>
          <p:cNvPr id="2" name="Title 1">
            <a:extLst>
              <a:ext uri="{FF2B5EF4-FFF2-40B4-BE49-F238E27FC236}">
                <a16:creationId xmlns:a16="http://schemas.microsoft.com/office/drawing/2014/main" id="{8107DBB1-03B2-4A0E-93C6-69E6F8460B4E}"/>
              </a:ext>
            </a:extLst>
          </p:cNvPr>
          <p:cNvSpPr>
            <a:spLocks noGrp="1"/>
          </p:cNvSpPr>
          <p:nvPr>
            <p:ph type="title"/>
          </p:nvPr>
        </p:nvSpPr>
        <p:spPr/>
        <p:txBody>
          <a:bodyPr/>
          <a:lstStyle/>
          <a:p>
            <a:r>
              <a:rPr lang="en-US" dirty="0"/>
              <a:t>Medicine delivered to your door</a:t>
            </a:r>
          </a:p>
        </p:txBody>
      </p:sp>
      <p:sp>
        <p:nvSpPr>
          <p:cNvPr id="3" name="Rectangle 2">
            <a:extLst>
              <a:ext uri="{FF2B5EF4-FFF2-40B4-BE49-F238E27FC236}">
                <a16:creationId xmlns:a16="http://schemas.microsoft.com/office/drawing/2014/main" id="{15DD99F7-55DB-4FDB-BF96-DF5BB037D6BF}"/>
              </a:ext>
            </a:extLst>
          </p:cNvPr>
          <p:cNvSpPr/>
          <p:nvPr/>
        </p:nvSpPr>
        <p:spPr>
          <a:xfrm>
            <a:off x="304800" y="1219200"/>
            <a:ext cx="11887200" cy="906874"/>
          </a:xfrm>
          <a:prstGeom prst="rect">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4" name="Picture 3">
            <a:extLst>
              <a:ext uri="{FF2B5EF4-FFF2-40B4-BE49-F238E27FC236}">
                <a16:creationId xmlns:a16="http://schemas.microsoft.com/office/drawing/2014/main" id="{2F470A12-EDE5-448D-B7F7-7D0E2BE50257}"/>
              </a:ext>
            </a:extLst>
          </p:cNvPr>
          <p:cNvPicPr>
            <a:picLocks noChangeAspect="1"/>
          </p:cNvPicPr>
          <p:nvPr/>
        </p:nvPicPr>
        <p:blipFill>
          <a:blip r:embed="rId3"/>
          <a:srcRect l="13669" r="13669"/>
          <a:stretch/>
        </p:blipFill>
        <p:spPr>
          <a:xfrm>
            <a:off x="7221823" y="1782"/>
            <a:ext cx="4975112" cy="6846887"/>
          </a:xfrm>
          <a:custGeom>
            <a:avLst/>
            <a:gdLst>
              <a:gd name="connsiteX0" fmla="*/ 2751230 w 4941980"/>
              <a:gd name="connsiteY0" fmla="*/ 0 h 6877058"/>
              <a:gd name="connsiteX1" fmla="*/ 4941980 w 4941980"/>
              <a:gd name="connsiteY1" fmla="*/ 0 h 6877058"/>
              <a:gd name="connsiteX2" fmla="*/ 4941980 w 4941980"/>
              <a:gd name="connsiteY2" fmla="*/ 6877058 h 6877058"/>
              <a:gd name="connsiteX3" fmla="*/ 2751230 w 4941980"/>
              <a:gd name="connsiteY3" fmla="*/ 6877058 h 6877058"/>
              <a:gd name="connsiteX4" fmla="*/ 2751230 w 4941980"/>
              <a:gd name="connsiteY4" fmla="*/ 6858001 h 6877058"/>
              <a:gd name="connsiteX5" fmla="*/ 1702806 w 4941980"/>
              <a:gd name="connsiteY5" fmla="*/ 6858001 h 6877058"/>
              <a:gd name="connsiteX6" fmla="*/ 1688122 w 4941980"/>
              <a:gd name="connsiteY6" fmla="*/ 6847758 h 6877058"/>
              <a:gd name="connsiteX7" fmla="*/ 0 w 4941980"/>
              <a:gd name="connsiteY7" fmla="*/ 3429002 h 6877058"/>
              <a:gd name="connsiteX8" fmla="*/ 1688122 w 4941980"/>
              <a:gd name="connsiteY8" fmla="*/ 10247 h 6877058"/>
              <a:gd name="connsiteX9" fmla="*/ 1702809 w 4941980"/>
              <a:gd name="connsiteY9" fmla="*/ 1 h 6877058"/>
              <a:gd name="connsiteX10" fmla="*/ 2751230 w 4941980"/>
              <a:gd name="connsiteY10" fmla="*/ 1 h 687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77058">
                <a:moveTo>
                  <a:pt x="2751230" y="0"/>
                </a:moveTo>
                <a:lnTo>
                  <a:pt x="4941980" y="0"/>
                </a:lnTo>
                <a:lnTo>
                  <a:pt x="4941980" y="6877058"/>
                </a:lnTo>
                <a:lnTo>
                  <a:pt x="2751230" y="6877058"/>
                </a:lnTo>
                <a:lnTo>
                  <a:pt x="2751230" y="6858001"/>
                </a:lnTo>
                <a:lnTo>
                  <a:pt x="1702806" y="6858001"/>
                </a:lnTo>
                <a:lnTo>
                  <a:pt x="1688122" y="6847758"/>
                </a:lnTo>
                <a:cubicBezTo>
                  <a:pt x="661771" y="6060865"/>
                  <a:pt x="0" y="4822217"/>
                  <a:pt x="0" y="3429002"/>
                </a:cubicBezTo>
                <a:cubicBezTo>
                  <a:pt x="0" y="2035788"/>
                  <a:pt x="661771" y="797140"/>
                  <a:pt x="1688122" y="10247"/>
                </a:cubicBezTo>
                <a:lnTo>
                  <a:pt x="1702809" y="1"/>
                </a:lnTo>
                <a:lnTo>
                  <a:pt x="2751230" y="1"/>
                </a:lnTo>
                <a:close/>
              </a:path>
            </a:pathLst>
          </a:custGeom>
          <a:solidFill>
            <a:schemeClr val="bg1">
              <a:lumMod val="95000"/>
            </a:schemeClr>
          </a:solidFill>
        </p:spPr>
      </p:pic>
      <p:sp>
        <p:nvSpPr>
          <p:cNvPr id="5" name="Rectangle: Top Corners Rounded 4" hidden="1">
            <a:extLst>
              <a:ext uri="{FF2B5EF4-FFF2-40B4-BE49-F238E27FC236}">
                <a16:creationId xmlns:a16="http://schemas.microsoft.com/office/drawing/2014/main" id="{47BC4F65-0E80-4D84-A4A0-87F73301C604}"/>
              </a:ext>
            </a:extLst>
          </p:cNvPr>
          <p:cNvSpPr/>
          <p:nvPr/>
        </p:nvSpPr>
        <p:spPr>
          <a:xfrm>
            <a:off x="9385738" y="-2"/>
            <a:ext cx="2506644" cy="389107"/>
          </a:xfrm>
          <a:prstGeom prst="round2SameRect">
            <a:avLst>
              <a:gd name="adj1" fmla="val 0"/>
              <a:gd name="adj2" fmla="val 353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90000"/>
              </a:lnSpc>
            </a:pPr>
            <a:r>
              <a:rPr lang="en-GB" sz="1000" b="1" dirty="0">
                <a:solidFill>
                  <a:schemeClr val="bg1"/>
                </a:solidFill>
              </a:rPr>
              <a:t>PRESCRIPTION BENEFITS </a:t>
            </a:r>
          </a:p>
        </p:txBody>
      </p:sp>
      <p:sp>
        <p:nvSpPr>
          <p:cNvPr id="6" name="TextBox 5">
            <a:extLst>
              <a:ext uri="{FF2B5EF4-FFF2-40B4-BE49-F238E27FC236}">
                <a16:creationId xmlns:a16="http://schemas.microsoft.com/office/drawing/2014/main" id="{BE105502-56CE-40A6-A0A2-9596704FA282}"/>
              </a:ext>
            </a:extLst>
          </p:cNvPr>
          <p:cNvSpPr txBox="1"/>
          <p:nvPr/>
        </p:nvSpPr>
        <p:spPr>
          <a:xfrm>
            <a:off x="613517" y="1364861"/>
            <a:ext cx="6482607" cy="615553"/>
          </a:xfrm>
          <a:prstGeom prst="rect">
            <a:avLst/>
          </a:prstGeom>
          <a:noFill/>
        </p:spPr>
        <p:txBody>
          <a:bodyPr wrap="square" lIns="0" tIns="0" rIns="0" bIns="0">
            <a:spAutoFit/>
          </a:bodyPr>
          <a:lstStyle/>
          <a:p>
            <a:r>
              <a:rPr lang="en-US" sz="2000" b="1" dirty="0">
                <a:solidFill>
                  <a:schemeClr val="bg1"/>
                </a:solidFill>
              </a:rPr>
              <a:t>Skip the trip to the pharmacy. Get your prescriptions mailed to your home with </a:t>
            </a:r>
            <a:r>
              <a:rPr lang="en-US" sz="2000" b="1" dirty="0" err="1">
                <a:solidFill>
                  <a:schemeClr val="bg1"/>
                </a:solidFill>
              </a:rPr>
              <a:t>WellDyne</a:t>
            </a:r>
            <a:r>
              <a:rPr lang="en-US" sz="2000" b="1" dirty="0">
                <a:solidFill>
                  <a:schemeClr val="bg1"/>
                </a:solidFill>
              </a:rPr>
              <a:t>.</a:t>
            </a:r>
          </a:p>
        </p:txBody>
      </p:sp>
      <p:sp>
        <p:nvSpPr>
          <p:cNvPr id="7" name="TextBox 6">
            <a:extLst>
              <a:ext uri="{FF2B5EF4-FFF2-40B4-BE49-F238E27FC236}">
                <a16:creationId xmlns:a16="http://schemas.microsoft.com/office/drawing/2014/main" id="{C3ED49A3-6C8F-45CD-93AC-E666FAB8A5B4}"/>
              </a:ext>
            </a:extLst>
          </p:cNvPr>
          <p:cNvSpPr txBox="1"/>
          <p:nvPr/>
        </p:nvSpPr>
        <p:spPr>
          <a:xfrm>
            <a:off x="613518" y="2347714"/>
            <a:ext cx="6184324" cy="307777"/>
          </a:xfrm>
          <a:prstGeom prst="rect">
            <a:avLst/>
          </a:prstGeom>
          <a:noFill/>
        </p:spPr>
        <p:txBody>
          <a:bodyPr wrap="square" lIns="0" tIns="0" rIns="0" bIns="0">
            <a:spAutoFit/>
          </a:bodyPr>
          <a:lstStyle/>
          <a:p>
            <a:r>
              <a:rPr lang="en-US" sz="2000" b="1" dirty="0"/>
              <a:t>5 great things about mail order</a:t>
            </a:r>
          </a:p>
        </p:txBody>
      </p:sp>
      <p:sp>
        <p:nvSpPr>
          <p:cNvPr id="60" name="TextBox 59">
            <a:extLst>
              <a:ext uri="{FF2B5EF4-FFF2-40B4-BE49-F238E27FC236}">
                <a16:creationId xmlns:a16="http://schemas.microsoft.com/office/drawing/2014/main" id="{BCAC7B4E-6EB7-4845-9CBC-DE1202F597E6}"/>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21</a:t>
            </a:fld>
            <a:endParaRPr lang="en-US" sz="1350" b="1" dirty="0">
              <a:solidFill>
                <a:schemeClr val="bg1"/>
              </a:solidFill>
            </a:endParaRPr>
          </a:p>
        </p:txBody>
      </p:sp>
      <p:sp>
        <p:nvSpPr>
          <p:cNvPr id="61" name="TextBox 60">
            <a:extLst>
              <a:ext uri="{FF2B5EF4-FFF2-40B4-BE49-F238E27FC236}">
                <a16:creationId xmlns:a16="http://schemas.microsoft.com/office/drawing/2014/main" id="{789658B8-DD9F-444D-9CC6-4ED9EA7FBC60}"/>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62" name="Straight Connector 61">
            <a:extLst>
              <a:ext uri="{FF2B5EF4-FFF2-40B4-BE49-F238E27FC236}">
                <a16:creationId xmlns:a16="http://schemas.microsoft.com/office/drawing/2014/main" id="{B38E02B7-B39F-45FC-8838-6FEB633E104A}"/>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89820C3-1039-4849-8D44-6849463C5E9E}"/>
              </a:ext>
            </a:extLst>
          </p:cNvPr>
          <p:cNvSpPr txBox="1"/>
          <p:nvPr/>
        </p:nvSpPr>
        <p:spPr>
          <a:xfrm>
            <a:off x="1623279" y="5430232"/>
            <a:ext cx="4748374" cy="584775"/>
          </a:xfrm>
          <a:prstGeom prst="rect">
            <a:avLst/>
          </a:prstGeom>
          <a:noFill/>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cs typeface="Arial" panose="020B0604020202020204" pitchFamily="34" charset="0"/>
              </a:rPr>
              <a:t>To get started, call </a:t>
            </a:r>
            <a:r>
              <a:rPr lang="en-US" sz="1600" b="1" dirty="0">
                <a:latin typeface="+mj-lt"/>
                <a:cs typeface="Arial" panose="020B0604020202020204" pitchFamily="34" charset="0"/>
              </a:rPr>
              <a:t>800-591-0011</a:t>
            </a:r>
            <a:r>
              <a:rPr lang="en-US" sz="1600" dirty="0">
                <a:latin typeface="+mj-lt"/>
                <a:cs typeface="Arial" panose="020B0604020202020204" pitchFamily="34" charset="0"/>
              </a:rPr>
              <a:t> </a:t>
            </a:r>
            <a:br>
              <a:rPr lang="en-US" sz="1600" dirty="0">
                <a:latin typeface="+mj-lt"/>
                <a:cs typeface="Arial" panose="020B0604020202020204" pitchFamily="34" charset="0"/>
              </a:rPr>
            </a:br>
            <a:r>
              <a:rPr lang="en-US" sz="1600" dirty="0">
                <a:latin typeface="+mj-lt"/>
                <a:cs typeface="Arial" panose="020B0604020202020204" pitchFamily="34" charset="0"/>
              </a:rPr>
              <a:t>or visit </a:t>
            </a:r>
            <a:r>
              <a:rPr lang="en-US" sz="1600" b="1" dirty="0">
                <a:latin typeface="+mj-lt"/>
                <a:cs typeface="Arial" panose="020B0604020202020204" pitchFamily="34" charset="0"/>
                <a:hlinkClick r:id="rId4">
                  <a:extLst>
                    <a:ext uri="{A12FA001-AC4F-418D-AE19-62706E023703}">
                      <ahyp:hlinkClr xmlns:ahyp="http://schemas.microsoft.com/office/drawing/2018/hyperlinkcolor" val="tx"/>
                    </a:ext>
                  </a:extLst>
                </a:hlinkClick>
              </a:rPr>
              <a:t>healthpartners.com/</a:t>
            </a:r>
            <a:r>
              <a:rPr lang="en-US" sz="1600" b="1" dirty="0" err="1">
                <a:latin typeface="+mj-lt"/>
                <a:cs typeface="Arial" panose="020B0604020202020204" pitchFamily="34" charset="0"/>
                <a:hlinkClick r:id="rId4">
                  <a:extLst>
                    <a:ext uri="{A12FA001-AC4F-418D-AE19-62706E023703}">
                      <ahyp:hlinkClr xmlns:ahyp="http://schemas.microsoft.com/office/drawing/2018/hyperlinkcolor" val="tx"/>
                    </a:ext>
                  </a:extLst>
                </a:hlinkClick>
              </a:rPr>
              <a:t>mailorder</a:t>
            </a:r>
            <a:endParaRPr lang="en-US" sz="1600" b="1" dirty="0">
              <a:latin typeface="+mj-lt"/>
              <a:cs typeface="Arial" panose="020B0604020202020204" pitchFamily="34" charset="0"/>
            </a:endParaRPr>
          </a:p>
        </p:txBody>
      </p:sp>
      <p:sp>
        <p:nvSpPr>
          <p:cNvPr id="101" name="Freeform: Shape 100">
            <a:extLst>
              <a:ext uri="{FF2B5EF4-FFF2-40B4-BE49-F238E27FC236}">
                <a16:creationId xmlns:a16="http://schemas.microsoft.com/office/drawing/2014/main" id="{335168A3-C9C0-44A2-BD1A-09C3ECF2429C}"/>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102" name="Graphic 101">
            <a:extLst>
              <a:ext uri="{FF2B5EF4-FFF2-40B4-BE49-F238E27FC236}">
                <a16:creationId xmlns:a16="http://schemas.microsoft.com/office/drawing/2014/main" id="{94630B9C-5260-44CD-9DB4-6A78ACC505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4326" y="5538790"/>
            <a:ext cx="365760" cy="365760"/>
          </a:xfrm>
          <a:prstGeom prst="rect">
            <a:avLst/>
          </a:prstGeom>
        </p:spPr>
      </p:pic>
      <p:sp>
        <p:nvSpPr>
          <p:cNvPr id="9" name="TextBox 8">
            <a:extLst>
              <a:ext uri="{FF2B5EF4-FFF2-40B4-BE49-F238E27FC236}">
                <a16:creationId xmlns:a16="http://schemas.microsoft.com/office/drawing/2014/main" id="{D2D660A6-F0BB-4E3D-8A0B-4EE4CAABB320}"/>
              </a:ext>
            </a:extLst>
          </p:cNvPr>
          <p:cNvSpPr txBox="1"/>
          <p:nvPr/>
        </p:nvSpPr>
        <p:spPr>
          <a:xfrm>
            <a:off x="894326" y="2849920"/>
            <a:ext cx="5802951" cy="246221"/>
          </a:xfrm>
          <a:prstGeom prst="rect">
            <a:avLst/>
          </a:prstGeom>
          <a:noFill/>
        </p:spPr>
        <p:txBody>
          <a:bodyPr wrap="square" lIns="0" tIns="0" rIns="0" bIns="0">
            <a:spAutoFit/>
          </a:bodyPr>
          <a:lstStyle/>
          <a:p>
            <a:r>
              <a:rPr lang="en-US" sz="1600" dirty="0"/>
              <a:t>It’s easy to set up a refill online or with our mobile app.</a:t>
            </a:r>
          </a:p>
        </p:txBody>
      </p:sp>
      <p:sp>
        <p:nvSpPr>
          <p:cNvPr id="11" name="TextBox 10">
            <a:extLst>
              <a:ext uri="{FF2B5EF4-FFF2-40B4-BE49-F238E27FC236}">
                <a16:creationId xmlns:a16="http://schemas.microsoft.com/office/drawing/2014/main" id="{2825350A-A047-481F-BE34-64989F6CEEF6}"/>
              </a:ext>
            </a:extLst>
          </p:cNvPr>
          <p:cNvSpPr txBox="1"/>
          <p:nvPr/>
        </p:nvSpPr>
        <p:spPr>
          <a:xfrm>
            <a:off x="613519" y="2803754"/>
            <a:ext cx="415182" cy="307777"/>
          </a:xfrm>
          <a:prstGeom prst="rect">
            <a:avLst/>
          </a:prstGeom>
          <a:noFill/>
        </p:spPr>
        <p:txBody>
          <a:bodyPr wrap="square" lIns="0" tIns="0" rIns="0" bIns="0">
            <a:spAutoFit/>
          </a:bodyPr>
          <a:lstStyle/>
          <a:p>
            <a:r>
              <a:rPr lang="en-US" sz="2000" b="1" dirty="0">
                <a:solidFill>
                  <a:srgbClr val="B35FA5"/>
                </a:solidFill>
              </a:rPr>
              <a:t>1</a:t>
            </a:r>
          </a:p>
        </p:txBody>
      </p:sp>
      <p:sp>
        <p:nvSpPr>
          <p:cNvPr id="12" name="TextBox 11">
            <a:extLst>
              <a:ext uri="{FF2B5EF4-FFF2-40B4-BE49-F238E27FC236}">
                <a16:creationId xmlns:a16="http://schemas.microsoft.com/office/drawing/2014/main" id="{E22CE4F8-D151-4DA6-A592-B9289ACAAEFB}"/>
              </a:ext>
            </a:extLst>
          </p:cNvPr>
          <p:cNvSpPr txBox="1"/>
          <p:nvPr/>
        </p:nvSpPr>
        <p:spPr>
          <a:xfrm>
            <a:off x="894326" y="3259034"/>
            <a:ext cx="5802951" cy="246221"/>
          </a:xfrm>
          <a:prstGeom prst="rect">
            <a:avLst/>
          </a:prstGeom>
          <a:noFill/>
        </p:spPr>
        <p:txBody>
          <a:bodyPr wrap="square" lIns="0" tIns="0" rIns="0" bIns="0">
            <a:spAutoFit/>
          </a:bodyPr>
          <a:lstStyle/>
          <a:p>
            <a:r>
              <a:rPr lang="en-US" sz="1600" dirty="0"/>
              <a:t>Track your package every step of the way. </a:t>
            </a:r>
          </a:p>
        </p:txBody>
      </p:sp>
      <p:sp>
        <p:nvSpPr>
          <p:cNvPr id="13" name="TextBox 12">
            <a:extLst>
              <a:ext uri="{FF2B5EF4-FFF2-40B4-BE49-F238E27FC236}">
                <a16:creationId xmlns:a16="http://schemas.microsoft.com/office/drawing/2014/main" id="{DE8869BC-15B6-4EF5-88C4-2DFDF95149DD}"/>
              </a:ext>
            </a:extLst>
          </p:cNvPr>
          <p:cNvSpPr txBox="1"/>
          <p:nvPr/>
        </p:nvSpPr>
        <p:spPr>
          <a:xfrm>
            <a:off x="613519" y="3212867"/>
            <a:ext cx="415182" cy="307777"/>
          </a:xfrm>
          <a:prstGeom prst="rect">
            <a:avLst/>
          </a:prstGeom>
          <a:noFill/>
        </p:spPr>
        <p:txBody>
          <a:bodyPr wrap="square" lIns="0" tIns="0" rIns="0" bIns="0">
            <a:spAutoFit/>
          </a:bodyPr>
          <a:lstStyle/>
          <a:p>
            <a:r>
              <a:rPr lang="en-US" sz="2000" b="1" dirty="0">
                <a:solidFill>
                  <a:srgbClr val="B35FA5"/>
                </a:solidFill>
              </a:rPr>
              <a:t>2</a:t>
            </a:r>
          </a:p>
        </p:txBody>
      </p:sp>
      <p:sp>
        <p:nvSpPr>
          <p:cNvPr id="14" name="TextBox 13">
            <a:extLst>
              <a:ext uri="{FF2B5EF4-FFF2-40B4-BE49-F238E27FC236}">
                <a16:creationId xmlns:a16="http://schemas.microsoft.com/office/drawing/2014/main" id="{CE919750-ECA2-4875-8ADE-589B8AC1B3F3}"/>
              </a:ext>
            </a:extLst>
          </p:cNvPr>
          <p:cNvSpPr txBox="1"/>
          <p:nvPr/>
        </p:nvSpPr>
        <p:spPr>
          <a:xfrm>
            <a:off x="894326" y="3774949"/>
            <a:ext cx="5802951" cy="246221"/>
          </a:xfrm>
          <a:prstGeom prst="rect">
            <a:avLst/>
          </a:prstGeom>
          <a:noFill/>
        </p:spPr>
        <p:txBody>
          <a:bodyPr wrap="square" lIns="0" tIns="0" rIns="0" bIns="0">
            <a:spAutoFit/>
          </a:bodyPr>
          <a:lstStyle/>
          <a:p>
            <a:r>
              <a:rPr lang="en-US" sz="1600" dirty="0"/>
              <a:t>Save money with 90-day supplies and free standard shipping.</a:t>
            </a:r>
          </a:p>
        </p:txBody>
      </p:sp>
      <p:sp>
        <p:nvSpPr>
          <p:cNvPr id="15" name="TextBox 14">
            <a:extLst>
              <a:ext uri="{FF2B5EF4-FFF2-40B4-BE49-F238E27FC236}">
                <a16:creationId xmlns:a16="http://schemas.microsoft.com/office/drawing/2014/main" id="{5E0C0FA5-D932-4AB9-8BDB-715A60275918}"/>
              </a:ext>
            </a:extLst>
          </p:cNvPr>
          <p:cNvSpPr txBox="1"/>
          <p:nvPr/>
        </p:nvSpPr>
        <p:spPr>
          <a:xfrm>
            <a:off x="613519" y="3742246"/>
            <a:ext cx="415182" cy="307777"/>
          </a:xfrm>
          <a:prstGeom prst="rect">
            <a:avLst/>
          </a:prstGeom>
          <a:noFill/>
        </p:spPr>
        <p:txBody>
          <a:bodyPr wrap="square" lIns="0" tIns="0" rIns="0" bIns="0">
            <a:spAutoFit/>
          </a:bodyPr>
          <a:lstStyle/>
          <a:p>
            <a:r>
              <a:rPr lang="en-US" sz="2000" b="1" dirty="0">
                <a:solidFill>
                  <a:srgbClr val="B35FA5"/>
                </a:solidFill>
              </a:rPr>
              <a:t>3</a:t>
            </a:r>
          </a:p>
        </p:txBody>
      </p:sp>
      <p:sp>
        <p:nvSpPr>
          <p:cNvPr id="16" name="TextBox 15">
            <a:extLst>
              <a:ext uri="{FF2B5EF4-FFF2-40B4-BE49-F238E27FC236}">
                <a16:creationId xmlns:a16="http://schemas.microsoft.com/office/drawing/2014/main" id="{4F457536-646C-4EBF-B83E-5363DCC700E7}"/>
              </a:ext>
            </a:extLst>
          </p:cNvPr>
          <p:cNvSpPr txBox="1"/>
          <p:nvPr/>
        </p:nvSpPr>
        <p:spPr>
          <a:xfrm>
            <a:off x="894326" y="4317791"/>
            <a:ext cx="6010454" cy="246221"/>
          </a:xfrm>
          <a:prstGeom prst="rect">
            <a:avLst/>
          </a:prstGeom>
          <a:noFill/>
        </p:spPr>
        <p:txBody>
          <a:bodyPr wrap="square" lIns="0" tIns="0" rIns="0" bIns="0">
            <a:spAutoFit/>
          </a:bodyPr>
          <a:lstStyle/>
          <a:p>
            <a:r>
              <a:rPr lang="en-US" sz="1600" dirty="0"/>
              <a:t>Get your package delivered safely and discreetly in 7-10 days.</a:t>
            </a:r>
          </a:p>
        </p:txBody>
      </p:sp>
      <p:sp>
        <p:nvSpPr>
          <p:cNvPr id="17" name="TextBox 16">
            <a:extLst>
              <a:ext uri="{FF2B5EF4-FFF2-40B4-BE49-F238E27FC236}">
                <a16:creationId xmlns:a16="http://schemas.microsoft.com/office/drawing/2014/main" id="{54C816E6-613F-4EDB-92C7-29F0855CEA77}"/>
              </a:ext>
            </a:extLst>
          </p:cNvPr>
          <p:cNvSpPr txBox="1"/>
          <p:nvPr/>
        </p:nvSpPr>
        <p:spPr>
          <a:xfrm>
            <a:off x="613519" y="4271624"/>
            <a:ext cx="415182" cy="307777"/>
          </a:xfrm>
          <a:prstGeom prst="rect">
            <a:avLst/>
          </a:prstGeom>
          <a:noFill/>
        </p:spPr>
        <p:txBody>
          <a:bodyPr wrap="square" lIns="0" tIns="0" rIns="0" bIns="0">
            <a:spAutoFit/>
          </a:bodyPr>
          <a:lstStyle/>
          <a:p>
            <a:r>
              <a:rPr lang="en-US" sz="2000" b="1" dirty="0">
                <a:solidFill>
                  <a:srgbClr val="B35FA5"/>
                </a:solidFill>
              </a:rPr>
              <a:t>4</a:t>
            </a:r>
          </a:p>
        </p:txBody>
      </p:sp>
      <p:cxnSp>
        <p:nvCxnSpPr>
          <p:cNvPr id="28" name="Straight Connector 27">
            <a:extLst>
              <a:ext uri="{FF2B5EF4-FFF2-40B4-BE49-F238E27FC236}">
                <a16:creationId xmlns:a16="http://schemas.microsoft.com/office/drawing/2014/main" id="{4FB6A3F6-83DA-4F0D-B50D-028BB2ACF44D}"/>
              </a:ext>
            </a:extLst>
          </p:cNvPr>
          <p:cNvCxnSpPr>
            <a:cxnSpLocks/>
          </p:cNvCxnSpPr>
          <p:nvPr/>
        </p:nvCxnSpPr>
        <p:spPr>
          <a:xfrm flipV="1">
            <a:off x="613519" y="3155927"/>
            <a:ext cx="608375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921AD8-A5EA-4E91-B853-B17C556898D4}"/>
              </a:ext>
            </a:extLst>
          </p:cNvPr>
          <p:cNvCxnSpPr>
            <a:cxnSpLocks/>
          </p:cNvCxnSpPr>
          <p:nvPr/>
        </p:nvCxnSpPr>
        <p:spPr>
          <a:xfrm flipV="1">
            <a:off x="613519" y="3577584"/>
            <a:ext cx="608375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3889FB-69FB-435F-9E5C-B777344A77F9}"/>
              </a:ext>
            </a:extLst>
          </p:cNvPr>
          <p:cNvCxnSpPr>
            <a:cxnSpLocks/>
          </p:cNvCxnSpPr>
          <p:nvPr/>
        </p:nvCxnSpPr>
        <p:spPr>
          <a:xfrm flipV="1">
            <a:off x="613519" y="4214684"/>
            <a:ext cx="608375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2C45AF9-522B-4A55-8714-929F857DC3FC}"/>
              </a:ext>
            </a:extLst>
          </p:cNvPr>
          <p:cNvCxnSpPr>
            <a:cxnSpLocks/>
          </p:cNvCxnSpPr>
          <p:nvPr/>
        </p:nvCxnSpPr>
        <p:spPr>
          <a:xfrm flipV="1">
            <a:off x="613519" y="4636341"/>
            <a:ext cx="608375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D99C849-9A09-4451-82EB-09867B831056}"/>
              </a:ext>
            </a:extLst>
          </p:cNvPr>
          <p:cNvSpPr txBox="1"/>
          <p:nvPr/>
        </p:nvSpPr>
        <p:spPr>
          <a:xfrm>
            <a:off x="894325" y="4809078"/>
            <a:ext cx="5802951" cy="246221"/>
          </a:xfrm>
          <a:prstGeom prst="rect">
            <a:avLst/>
          </a:prstGeom>
          <a:noFill/>
        </p:spPr>
        <p:txBody>
          <a:bodyPr wrap="square" lIns="0" tIns="0" rIns="0" bIns="0">
            <a:spAutoFit/>
          </a:bodyPr>
          <a:lstStyle/>
          <a:p>
            <a:r>
              <a:rPr lang="en-US" sz="1600" dirty="0"/>
              <a:t>We’re here to help with your order 24/7.</a:t>
            </a:r>
          </a:p>
        </p:txBody>
      </p:sp>
      <p:sp>
        <p:nvSpPr>
          <p:cNvPr id="19" name="TextBox 18">
            <a:extLst>
              <a:ext uri="{FF2B5EF4-FFF2-40B4-BE49-F238E27FC236}">
                <a16:creationId xmlns:a16="http://schemas.microsoft.com/office/drawing/2014/main" id="{C1B41D69-87FA-44B5-A9DE-53B6D290FF45}"/>
              </a:ext>
            </a:extLst>
          </p:cNvPr>
          <p:cNvSpPr txBox="1"/>
          <p:nvPr/>
        </p:nvSpPr>
        <p:spPr>
          <a:xfrm>
            <a:off x="613519" y="4801002"/>
            <a:ext cx="415182" cy="307777"/>
          </a:xfrm>
          <a:prstGeom prst="rect">
            <a:avLst/>
          </a:prstGeom>
          <a:noFill/>
        </p:spPr>
        <p:txBody>
          <a:bodyPr wrap="square" lIns="0" tIns="0" rIns="0" bIns="0">
            <a:spAutoFit/>
          </a:bodyPr>
          <a:lstStyle/>
          <a:p>
            <a:r>
              <a:rPr lang="en-US" sz="2000" b="1" dirty="0">
                <a:solidFill>
                  <a:srgbClr val="B35FA5"/>
                </a:solidFill>
              </a:rPr>
              <a:t>5</a:t>
            </a:r>
          </a:p>
        </p:txBody>
      </p:sp>
      <p:grpSp>
        <p:nvGrpSpPr>
          <p:cNvPr id="46" name="Hamburger">
            <a:extLst>
              <a:ext uri="{FF2B5EF4-FFF2-40B4-BE49-F238E27FC236}">
                <a16:creationId xmlns:a16="http://schemas.microsoft.com/office/drawing/2014/main" id="{7B3AE8BA-2983-4B99-A5FF-B3FE5D356C0F}"/>
              </a:ext>
            </a:extLst>
          </p:cNvPr>
          <p:cNvGrpSpPr/>
          <p:nvPr/>
        </p:nvGrpSpPr>
        <p:grpSpPr>
          <a:xfrm>
            <a:off x="-1" y="-1"/>
            <a:ext cx="304797" cy="304797"/>
            <a:chOff x="-1" y="-1"/>
            <a:chExt cx="304797" cy="304797"/>
          </a:xfrm>
        </p:grpSpPr>
        <p:sp>
          <p:nvSpPr>
            <p:cNvPr id="47" name="Rectangle 46">
              <a:extLst>
                <a:ext uri="{FF2B5EF4-FFF2-40B4-BE49-F238E27FC236}">
                  <a16:creationId xmlns:a16="http://schemas.microsoft.com/office/drawing/2014/main" id="{B69A0CD4-9BDD-41F3-A824-1DDCADDFC303}"/>
                </a:ext>
              </a:extLst>
            </p:cNvPr>
            <p:cNvSpPr/>
            <p:nvPr userDrawn="1"/>
          </p:nvSpPr>
          <p:spPr>
            <a:xfrm flipV="1">
              <a:off x="-1" y="-1"/>
              <a:ext cx="304797" cy="304797"/>
            </a:xfrm>
            <a:prstGeom prst="rect">
              <a:avLst/>
            </a:prstGeom>
            <a:solidFill>
              <a:srgbClr val="602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7E9E49D-1C8C-4ADD-9D93-F2940517AF4D}"/>
                </a:ext>
              </a:extLst>
            </p:cNvPr>
            <p:cNvGrpSpPr/>
            <p:nvPr userDrawn="1"/>
          </p:nvGrpSpPr>
          <p:grpSpPr>
            <a:xfrm>
              <a:off x="88317" y="103148"/>
              <a:ext cx="128160" cy="98498"/>
              <a:chOff x="88317" y="99577"/>
              <a:chExt cx="128160" cy="98498"/>
            </a:xfrm>
          </p:grpSpPr>
          <p:cxnSp>
            <p:nvCxnSpPr>
              <p:cNvPr id="49" name="Straight Connector 48">
                <a:extLst>
                  <a:ext uri="{FF2B5EF4-FFF2-40B4-BE49-F238E27FC236}">
                    <a16:creationId xmlns:a16="http://schemas.microsoft.com/office/drawing/2014/main" id="{A00FD957-2BC6-4C08-AD4B-17D80D74A88C}"/>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58FA12-5455-40F5-8BF0-F502532769E5}"/>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6CFFC0D-DCB5-42E4-A13C-39706C8C3181}"/>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4F0C002-CAEE-442A-93E4-88C284908A9D}"/>
              </a:ext>
            </a:extLst>
          </p:cNvPr>
          <p:cNvGrpSpPr/>
          <p:nvPr/>
        </p:nvGrpSpPr>
        <p:grpSpPr>
          <a:xfrm>
            <a:off x="-4750182" y="304794"/>
            <a:ext cx="4248150" cy="6553205"/>
            <a:chOff x="-4750182" y="304794"/>
            <a:chExt cx="4248150" cy="6553205"/>
          </a:xfrm>
        </p:grpSpPr>
        <p:grpSp>
          <p:nvGrpSpPr>
            <p:cNvPr id="52" name="Group 51">
              <a:extLst>
                <a:ext uri="{FF2B5EF4-FFF2-40B4-BE49-F238E27FC236}">
                  <a16:creationId xmlns:a16="http://schemas.microsoft.com/office/drawing/2014/main" id="{0BBF6139-4BF6-4F99-AE24-BCCDF1E64A17}"/>
                </a:ext>
              </a:extLst>
            </p:cNvPr>
            <p:cNvGrpSpPr/>
            <p:nvPr/>
          </p:nvGrpSpPr>
          <p:grpSpPr>
            <a:xfrm>
              <a:off x="-4750182" y="304794"/>
              <a:ext cx="4248150" cy="6553205"/>
              <a:chOff x="0" y="304794"/>
              <a:chExt cx="4248150" cy="6553205"/>
            </a:xfrm>
          </p:grpSpPr>
          <p:sp>
            <p:nvSpPr>
              <p:cNvPr id="59" name="Rectangle: Single Corner Rounded 58">
                <a:extLst>
                  <a:ext uri="{FF2B5EF4-FFF2-40B4-BE49-F238E27FC236}">
                    <a16:creationId xmlns:a16="http://schemas.microsoft.com/office/drawing/2014/main" id="{0B1D4215-C166-4F71-9626-3DC8DF646CD5}"/>
                  </a:ext>
                </a:extLst>
              </p:cNvPr>
              <p:cNvSpPr/>
              <p:nvPr/>
            </p:nvSpPr>
            <p:spPr>
              <a:xfrm flipV="1">
                <a:off x="0" y="304794"/>
                <a:ext cx="4248150" cy="6553205"/>
              </a:xfrm>
              <a:prstGeom prst="round1Rect">
                <a:avLst>
                  <a:gd name="adj" fmla="val 20641"/>
                </a:avLst>
              </a:prstGeom>
              <a:solidFill>
                <a:srgbClr val="B3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CF4C43A5-5372-4E76-9CF7-279A26C1ECEF}"/>
                  </a:ext>
                </a:extLst>
              </p:cNvPr>
              <p:cNvSpPr/>
              <p:nvPr/>
            </p:nvSpPr>
            <p:spPr>
              <a:xfrm>
                <a:off x="0" y="304796"/>
                <a:ext cx="4248150" cy="78263"/>
              </a:xfrm>
              <a:prstGeom prst="rect">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B6176B47-549E-4C90-99F9-63657B812312}"/>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E9AEB5D2-10A3-41F2-A4E4-4A4D6E15C22C}"/>
                </a:ext>
              </a:extLst>
            </p:cNvPr>
            <p:cNvGrpSpPr/>
            <p:nvPr/>
          </p:nvGrpSpPr>
          <p:grpSpPr>
            <a:xfrm>
              <a:off x="-4431269" y="746687"/>
              <a:ext cx="2152889" cy="289561"/>
              <a:chOff x="-4431269" y="644179"/>
              <a:chExt cx="2152889" cy="289561"/>
            </a:xfrm>
          </p:grpSpPr>
          <p:sp>
            <p:nvSpPr>
              <p:cNvPr id="55" name="TextBox 54">
                <a:hlinkClick r:id="rId7" action="ppaction://hlinksldjump"/>
                <a:extLst>
                  <a:ext uri="{FF2B5EF4-FFF2-40B4-BE49-F238E27FC236}">
                    <a16:creationId xmlns:a16="http://schemas.microsoft.com/office/drawing/2014/main" id="{913F8203-1071-42D6-B3F8-827789630155}"/>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56" name="Group 55">
                <a:extLst>
                  <a:ext uri="{FF2B5EF4-FFF2-40B4-BE49-F238E27FC236}">
                    <a16:creationId xmlns:a16="http://schemas.microsoft.com/office/drawing/2014/main" id="{6A703795-6BE4-4A14-9CCA-DFD37149CF6F}"/>
                  </a:ext>
                </a:extLst>
              </p:cNvPr>
              <p:cNvGrpSpPr/>
              <p:nvPr/>
            </p:nvGrpSpPr>
            <p:grpSpPr>
              <a:xfrm>
                <a:off x="-4431269" y="644179"/>
                <a:ext cx="289560" cy="289560"/>
                <a:chOff x="-4431269" y="644179"/>
                <a:chExt cx="289560" cy="289560"/>
              </a:xfrm>
            </p:grpSpPr>
            <p:sp>
              <p:nvSpPr>
                <p:cNvPr id="57" name="Oval 56">
                  <a:hlinkClick r:id="rId7" action="ppaction://hlinksldjump"/>
                  <a:extLst>
                    <a:ext uri="{FF2B5EF4-FFF2-40B4-BE49-F238E27FC236}">
                      <a16:creationId xmlns:a16="http://schemas.microsoft.com/office/drawing/2014/main" id="{B40C608D-987E-4D69-A77F-09EBE1F66D57}"/>
                    </a:ext>
                  </a:extLst>
                </p:cNvPr>
                <p:cNvSpPr/>
                <p:nvPr/>
              </p:nvSpPr>
              <p:spPr>
                <a:xfrm>
                  <a:off x="-4431269" y="644179"/>
                  <a:ext cx="289560" cy="289560"/>
                </a:xfrm>
                <a:prstGeom prst="ellipse">
                  <a:avLst/>
                </a:prstGeom>
                <a:solidFill>
                  <a:srgbClr val="CD9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97C4"/>
                    </a:solidFill>
                  </a:endParaRPr>
                </a:p>
              </p:txBody>
            </p:sp>
            <p:pic>
              <p:nvPicPr>
                <p:cNvPr id="58" name="Graphic 57">
                  <a:extLst>
                    <a:ext uri="{FF2B5EF4-FFF2-40B4-BE49-F238E27FC236}">
                      <a16:creationId xmlns:a16="http://schemas.microsoft.com/office/drawing/2014/main" id="{7F844BA1-7EC6-48EE-A513-B3586C3CD8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65" name="Table 64">
            <a:extLst>
              <a:ext uri="{FF2B5EF4-FFF2-40B4-BE49-F238E27FC236}">
                <a16:creationId xmlns:a16="http://schemas.microsoft.com/office/drawing/2014/main" id="{CAB50B25-F413-4992-9C4E-30585D6520F8}"/>
              </a:ext>
            </a:extLst>
          </p:cNvPr>
          <p:cNvGraphicFramePr>
            <a:graphicFrameLocks noGrp="1"/>
          </p:cNvGraphicFramePr>
          <p:nvPr>
            <p:extLst>
              <p:ext uri="{D42A27DB-BD31-4B8C-83A1-F6EECF244321}">
                <p14:modId xmlns:p14="http://schemas.microsoft.com/office/powerpoint/2010/main" val="3655420354"/>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Prescription benefits</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10" action="ppaction://hlinksldjump"/>
                        </a:rPr>
                        <a:t>Drug list</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11" action="ppaction://hlinksldjump"/>
                        </a:rPr>
                        <a:t>Plan resources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400">
                          <a:solidFill>
                            <a:schemeClr val="bg1"/>
                          </a:solidFill>
                          <a:hlinkClick r:id="rId12" action="ppaction://hlinksldjump"/>
                        </a:rPr>
                        <a:t>Rx shopping tool video</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400">
                          <a:solidFill>
                            <a:schemeClr val="bg1"/>
                          </a:solidFill>
                          <a:hlinkClick r:id="rId13" action="ppaction://hlinksldjump"/>
                        </a:rPr>
                        <a:t>Mail order pharmacy</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7" name="Rectangle 7, chunk 2">
            <a:extLst>
              <a:ext uri="{FF2B5EF4-FFF2-40B4-BE49-F238E27FC236}">
                <a16:creationId xmlns:a16="http://schemas.microsoft.com/office/drawing/2014/main" id="{4F9DE315-FCA1-8034-AF50-EDE69DBE9051}"/>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4"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61452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65"/>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67"/>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65"/>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67"/>
                                        </p:tgtEl>
                                        <p:attrNameLst>
                                          <p:attrName>ppt_x</p:attrName>
                                          <p:attrName>ppt_y</p:attrName>
                                        </p:attrNameLst>
                                      </p:cBhvr>
                                      <p:rCtr x="-19987" y="0"/>
                                    </p:animMotion>
                                  </p:childTnLst>
                                </p:cTn>
                              </p:par>
                            </p:childTnLst>
                          </p:cTn>
                        </p:par>
                      </p:childTnLst>
                    </p:cTn>
                  </p:par>
                </p:childTnLst>
              </p:cTn>
              <p:nextCondLst>
                <p:cond evt="onClick" delay="0">
                  <p:tgtEl>
                    <p:spTgt spid="46"/>
                  </p:tgtEl>
                </p:cond>
              </p:nextCondLst>
            </p:seq>
          </p:childTnLst>
        </p:cTn>
      </p:par>
    </p:tnLst>
    <p:bldLst>
      <p:bldP spid="67" grpId="0"/>
      <p:bldP spid="6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B7FE-DF7F-422A-3076-38172E6DF04F}"/>
              </a:ext>
            </a:extLst>
          </p:cNvPr>
          <p:cNvSpPr>
            <a:spLocks noGrp="1"/>
          </p:cNvSpPr>
          <p:nvPr>
            <p:ph type="ctrTitle"/>
          </p:nvPr>
        </p:nvSpPr>
        <p:spPr/>
        <p:txBody>
          <a:bodyPr/>
          <a:lstStyle/>
          <a:p>
            <a:r>
              <a:rPr lang="en-US" dirty="0"/>
              <a:t>Dental plan</a:t>
            </a:r>
          </a:p>
        </p:txBody>
      </p:sp>
      <p:graphicFrame>
        <p:nvGraphicFramePr>
          <p:cNvPr id="4" name="Table 3">
            <a:extLst>
              <a:ext uri="{FF2B5EF4-FFF2-40B4-BE49-F238E27FC236}">
                <a16:creationId xmlns:a16="http://schemas.microsoft.com/office/drawing/2014/main" id="{59F6041A-7025-527E-8B13-22634E90BAA1}"/>
              </a:ext>
            </a:extLst>
          </p:cNvPr>
          <p:cNvGraphicFramePr>
            <a:graphicFrameLocks noGrp="1"/>
          </p:cNvGraphicFramePr>
          <p:nvPr>
            <p:extLst>
              <p:ext uri="{D42A27DB-BD31-4B8C-83A1-F6EECF244321}">
                <p14:modId xmlns:p14="http://schemas.microsoft.com/office/powerpoint/2010/main" val="3002524343"/>
              </p:ext>
            </p:extLst>
          </p:nvPr>
        </p:nvGraphicFramePr>
        <p:xfrm>
          <a:off x="7772400" y="529166"/>
          <a:ext cx="4216400" cy="370840"/>
        </p:xfrm>
        <a:graphic>
          <a:graphicData uri="http://schemas.openxmlformats.org/drawingml/2006/table">
            <a:tbl>
              <a:tblPr bandRow="1">
                <a:tableStyleId>{5C22544A-7EE6-4342-B048-85BDC9FD1C3A}</a:tableStyleId>
              </a:tblPr>
              <a:tblGrid>
                <a:gridCol w="4216400">
                  <a:extLst>
                    <a:ext uri="{9D8B030D-6E8A-4147-A177-3AD203B41FA5}">
                      <a16:colId xmlns:a16="http://schemas.microsoft.com/office/drawing/2014/main" val="3901379568"/>
                    </a:ext>
                  </a:extLst>
                </a:gridCol>
              </a:tblGrid>
              <a:tr h="370840">
                <a:tc>
                  <a:txBody>
                    <a:bodyPr/>
                    <a:lstStyle/>
                    <a:p>
                      <a:r>
                        <a:rPr lang="en-US" sz="1600">
                          <a:hlinkClick r:id="rId3" action="ppaction://hlinksldjump"/>
                        </a:rPr>
                        <a:t>Dental Open Access plan </a:t>
                      </a:r>
                      <a:endParaRPr lang="en-US" sz="16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a:hlinkClick r:id="rId4" action="ppaction://hlinksldjump"/>
                        </a:rPr>
                        <a:t>MouthWise Matters </a:t>
                      </a:r>
                      <a:endParaRPr lang="en-US" sz="16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170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A8FDC0A2-3806-4F25-8239-87769D99D588}"/>
              </a:ext>
            </a:extLst>
          </p:cNvPr>
          <p:cNvGrpSpPr/>
          <p:nvPr/>
        </p:nvGrpSpPr>
        <p:grpSpPr>
          <a:xfrm>
            <a:off x="6400800" y="2640735"/>
            <a:ext cx="5791200" cy="3493366"/>
            <a:chOff x="5288636" y="-4469440"/>
            <a:chExt cx="5791200" cy="3962400"/>
          </a:xfrm>
        </p:grpSpPr>
        <p:sp>
          <p:nvSpPr>
            <p:cNvPr id="72" name="Rectangle 71">
              <a:extLst>
                <a:ext uri="{FF2B5EF4-FFF2-40B4-BE49-F238E27FC236}">
                  <a16:creationId xmlns:a16="http://schemas.microsoft.com/office/drawing/2014/main" id="{992E8E54-BBF5-4778-8C3F-90DF9E2FB65A}"/>
                </a:ext>
              </a:extLst>
            </p:cNvPr>
            <p:cNvSpPr/>
            <p:nvPr/>
          </p:nvSpPr>
          <p:spPr>
            <a:xfrm flipH="1">
              <a:off x="5288636" y="-4469440"/>
              <a:ext cx="5791200" cy="396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1D0204D-0E73-4B36-8A72-BCCA5E2B0371}"/>
                </a:ext>
              </a:extLst>
            </p:cNvPr>
            <p:cNvSpPr/>
            <p:nvPr/>
          </p:nvSpPr>
          <p:spPr>
            <a:xfrm flipH="1">
              <a:off x="5288637" y="-4469440"/>
              <a:ext cx="73152" cy="396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086647F-00EF-4347-B9E7-562A5EFD0B69}"/>
              </a:ext>
            </a:extLst>
          </p:cNvPr>
          <p:cNvSpPr>
            <a:spLocks noGrp="1"/>
          </p:cNvSpPr>
          <p:nvPr>
            <p:ph type="title"/>
          </p:nvPr>
        </p:nvSpPr>
        <p:spPr/>
        <p:txBody>
          <a:bodyPr/>
          <a:lstStyle/>
          <a:p>
            <a:r>
              <a:rPr lang="en-US" dirty="0"/>
              <a:t>Dental Open Access plan</a:t>
            </a:r>
          </a:p>
        </p:txBody>
      </p:sp>
      <p:sp>
        <p:nvSpPr>
          <p:cNvPr id="4" name="Rectangle: Diagonal Corners Rounded 3">
            <a:extLst>
              <a:ext uri="{FF2B5EF4-FFF2-40B4-BE49-F238E27FC236}">
                <a16:creationId xmlns:a16="http://schemas.microsoft.com/office/drawing/2014/main" id="{3DDC2B4A-E18D-4EB3-98D8-B015CF773E96}"/>
              </a:ext>
            </a:extLst>
          </p:cNvPr>
          <p:cNvSpPr/>
          <p:nvPr/>
        </p:nvSpPr>
        <p:spPr>
          <a:xfrm flipH="1">
            <a:off x="613516" y="1219200"/>
            <a:ext cx="11273684" cy="1088571"/>
          </a:xfrm>
          <a:prstGeom prst="round2DiagRect">
            <a:avLst>
              <a:gd name="adj1" fmla="val 13373"/>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274320" bIns="0" rtlCol="0" anchor="ctr"/>
          <a:lstStyle/>
          <a:p>
            <a:pPr>
              <a:spcBef>
                <a:spcPts val="1200"/>
              </a:spcBef>
            </a:pPr>
            <a:r>
              <a:rPr lang="en-US" sz="2000" b="1" dirty="0"/>
              <a:t>A healthy mouth may help decrease the risk of diabetes, heart attacks and strokes. </a:t>
            </a:r>
            <a:br>
              <a:rPr lang="en-US" sz="2000" b="1" dirty="0"/>
            </a:br>
            <a:r>
              <a:rPr lang="en-US" sz="1400" dirty="0"/>
              <a:t>That’s why our dental plans cover 100% of all in-network preventive care.</a:t>
            </a:r>
            <a:endParaRPr lang="en-US" sz="1600" dirty="0"/>
          </a:p>
        </p:txBody>
      </p:sp>
      <p:pic>
        <p:nvPicPr>
          <p:cNvPr id="7" name="Graphic 6">
            <a:extLst>
              <a:ext uri="{FF2B5EF4-FFF2-40B4-BE49-F238E27FC236}">
                <a16:creationId xmlns:a16="http://schemas.microsoft.com/office/drawing/2014/main" id="{FB0A1C07-7A89-4E36-A0AE-70747CAD6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580" y="1558104"/>
            <a:ext cx="451166" cy="410763"/>
          </a:xfrm>
          <a:prstGeom prst="rect">
            <a:avLst/>
          </a:prstGeom>
        </p:spPr>
      </p:pic>
      <p:sp>
        <p:nvSpPr>
          <p:cNvPr id="6" name="TextBox 5">
            <a:extLst>
              <a:ext uri="{FF2B5EF4-FFF2-40B4-BE49-F238E27FC236}">
                <a16:creationId xmlns:a16="http://schemas.microsoft.com/office/drawing/2014/main" id="{BB1B58DF-5B23-448F-AC8D-D177E91F0F97}"/>
              </a:ext>
            </a:extLst>
          </p:cNvPr>
          <p:cNvSpPr txBox="1"/>
          <p:nvPr/>
        </p:nvSpPr>
        <p:spPr>
          <a:xfrm>
            <a:off x="609600" y="2588118"/>
            <a:ext cx="5486399" cy="307777"/>
          </a:xfrm>
          <a:prstGeom prst="rect">
            <a:avLst/>
          </a:prstGeom>
          <a:noFill/>
        </p:spPr>
        <p:txBody>
          <a:bodyPr wrap="square" lIns="0" tIns="0" rIns="0" bIns="0" anchor="ctr">
            <a:spAutoFit/>
          </a:bodyPr>
          <a:lstStyle/>
          <a:p>
            <a:r>
              <a:rPr lang="en-US" sz="2000" b="1" dirty="0"/>
              <a:t>Your plan pays for some great things:</a:t>
            </a:r>
          </a:p>
        </p:txBody>
      </p:sp>
      <p:sp>
        <p:nvSpPr>
          <p:cNvPr id="17" name="TextBox 16">
            <a:extLst>
              <a:ext uri="{FF2B5EF4-FFF2-40B4-BE49-F238E27FC236}">
                <a16:creationId xmlns:a16="http://schemas.microsoft.com/office/drawing/2014/main" id="{5A09AD05-FB8B-44DC-A479-045073554BAF}"/>
              </a:ext>
            </a:extLst>
          </p:cNvPr>
          <p:cNvSpPr txBox="1"/>
          <p:nvPr/>
        </p:nvSpPr>
        <p:spPr>
          <a:xfrm>
            <a:off x="6705602" y="2892917"/>
            <a:ext cx="5181598" cy="307777"/>
          </a:xfrm>
          <a:prstGeom prst="rect">
            <a:avLst/>
          </a:prstGeom>
          <a:noFill/>
        </p:spPr>
        <p:txBody>
          <a:bodyPr wrap="square" lIns="0" tIns="0" rIns="0" bIns="0" anchor="ctr">
            <a:spAutoFit/>
          </a:bodyPr>
          <a:lstStyle/>
          <a:p>
            <a:r>
              <a:rPr lang="en-US" sz="2000" b="1" dirty="0">
                <a:solidFill>
                  <a:schemeClr val="accent2"/>
                </a:solidFill>
              </a:rPr>
              <a:t>What you’ll pay:</a:t>
            </a:r>
          </a:p>
        </p:txBody>
      </p:sp>
      <p:sp>
        <p:nvSpPr>
          <p:cNvPr id="9" name="Freeform: Shape 8">
            <a:extLst>
              <a:ext uri="{FF2B5EF4-FFF2-40B4-BE49-F238E27FC236}">
                <a16:creationId xmlns:a16="http://schemas.microsoft.com/office/drawing/2014/main" id="{0BE5617C-C8EF-48D1-BB23-A8994C0FED85}"/>
              </a:ext>
            </a:extLst>
          </p:cNvPr>
          <p:cNvSpPr/>
          <p:nvPr/>
        </p:nvSpPr>
        <p:spPr>
          <a:xfrm>
            <a:off x="609601" y="328555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 name="TextBox 7">
            <a:extLst>
              <a:ext uri="{FF2B5EF4-FFF2-40B4-BE49-F238E27FC236}">
                <a16:creationId xmlns:a16="http://schemas.microsoft.com/office/drawing/2014/main" id="{6F5A1739-12A5-4974-B561-287EB42CBA96}"/>
              </a:ext>
            </a:extLst>
          </p:cNvPr>
          <p:cNvSpPr txBox="1"/>
          <p:nvPr/>
        </p:nvSpPr>
        <p:spPr>
          <a:xfrm>
            <a:off x="1190624" y="3205651"/>
            <a:ext cx="4905375" cy="430887"/>
          </a:xfrm>
          <a:prstGeom prst="rect">
            <a:avLst/>
          </a:prstGeom>
          <a:noFill/>
        </p:spPr>
        <p:txBody>
          <a:bodyPr wrap="square" lIns="0" tIns="0" rIns="0" bIns="0" anchor="ctr">
            <a:spAutoFit/>
          </a:bodyPr>
          <a:lstStyle/>
          <a:p>
            <a:r>
              <a:rPr lang="en-US" sz="1400" dirty="0"/>
              <a:t>Preventive dental services – no cost to you when you see </a:t>
            </a:r>
            <a:br>
              <a:rPr lang="en-US" sz="1400" dirty="0"/>
            </a:br>
            <a:r>
              <a:rPr lang="en-US" sz="1400" dirty="0"/>
              <a:t>a network dentist</a:t>
            </a:r>
          </a:p>
        </p:txBody>
      </p:sp>
      <p:grpSp>
        <p:nvGrpSpPr>
          <p:cNvPr id="35" name="Group 34">
            <a:extLst>
              <a:ext uri="{FF2B5EF4-FFF2-40B4-BE49-F238E27FC236}">
                <a16:creationId xmlns:a16="http://schemas.microsoft.com/office/drawing/2014/main" id="{AF919B16-8016-41D7-9F6F-454E0CB23131}"/>
              </a:ext>
            </a:extLst>
          </p:cNvPr>
          <p:cNvGrpSpPr/>
          <p:nvPr/>
        </p:nvGrpSpPr>
        <p:grpSpPr>
          <a:xfrm>
            <a:off x="6705602" y="3373700"/>
            <a:ext cx="5184607" cy="646331"/>
            <a:chOff x="6705602" y="3097929"/>
            <a:chExt cx="5184607" cy="646331"/>
          </a:xfrm>
        </p:grpSpPr>
        <p:sp>
          <p:nvSpPr>
            <p:cNvPr id="20" name="Freeform: Shape 19">
              <a:extLst>
                <a:ext uri="{FF2B5EF4-FFF2-40B4-BE49-F238E27FC236}">
                  <a16:creationId xmlns:a16="http://schemas.microsoft.com/office/drawing/2014/main" id="{77E87AD5-78D6-4B22-8FCA-6834793BDEF8}"/>
                </a:ext>
              </a:extLst>
            </p:cNvPr>
            <p:cNvSpPr/>
            <p:nvPr/>
          </p:nvSpPr>
          <p:spPr>
            <a:xfrm>
              <a:off x="6705602" y="328555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solidFill>
              </a:endParaRPr>
            </a:p>
          </p:txBody>
        </p:sp>
        <p:sp>
          <p:nvSpPr>
            <p:cNvPr id="19" name="TextBox 18">
              <a:extLst>
                <a:ext uri="{FF2B5EF4-FFF2-40B4-BE49-F238E27FC236}">
                  <a16:creationId xmlns:a16="http://schemas.microsoft.com/office/drawing/2014/main" id="{10D42A85-B768-4855-9217-FF308DD68CBB}"/>
                </a:ext>
              </a:extLst>
            </p:cNvPr>
            <p:cNvSpPr txBox="1"/>
            <p:nvPr/>
          </p:nvSpPr>
          <p:spPr>
            <a:xfrm>
              <a:off x="7286627" y="3097929"/>
              <a:ext cx="4603582" cy="646331"/>
            </a:xfrm>
            <a:prstGeom prst="rect">
              <a:avLst/>
            </a:prstGeom>
            <a:noFill/>
          </p:spPr>
          <p:txBody>
            <a:bodyPr wrap="square" lIns="0" tIns="0" rIns="0" bIns="0" anchor="ctr">
              <a:spAutoFit/>
            </a:bodyPr>
            <a:lstStyle/>
            <a:p>
              <a:r>
                <a:rPr lang="en-US" sz="1400" dirty="0"/>
                <a:t>Things like getting a cavity filled might cost a </a:t>
              </a:r>
              <a:br>
                <a:rPr lang="en-US" sz="1400" dirty="0"/>
              </a:br>
              <a:r>
                <a:rPr lang="en-US" sz="1400" b="1" dirty="0"/>
                <a:t>deductible</a:t>
              </a:r>
              <a:r>
                <a:rPr lang="en-US" sz="1400" dirty="0"/>
                <a:t> – the amount you have to pay before </a:t>
              </a:r>
              <a:br>
                <a:rPr lang="en-US" sz="1400" dirty="0"/>
              </a:br>
              <a:r>
                <a:rPr lang="en-US" sz="1400" dirty="0"/>
                <a:t>your plan helps with the cost</a:t>
              </a:r>
            </a:p>
          </p:txBody>
        </p:sp>
      </p:grpSp>
      <p:sp>
        <p:nvSpPr>
          <p:cNvPr id="11" name="Freeform: Shape 10">
            <a:extLst>
              <a:ext uri="{FF2B5EF4-FFF2-40B4-BE49-F238E27FC236}">
                <a16:creationId xmlns:a16="http://schemas.microsoft.com/office/drawing/2014/main" id="{BB195EAF-0D8F-4FE6-8BCC-E8074B8F2F3B}"/>
              </a:ext>
            </a:extLst>
          </p:cNvPr>
          <p:cNvSpPr/>
          <p:nvPr/>
        </p:nvSpPr>
        <p:spPr>
          <a:xfrm>
            <a:off x="609601" y="436062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0" name="TextBox 9">
            <a:extLst>
              <a:ext uri="{FF2B5EF4-FFF2-40B4-BE49-F238E27FC236}">
                <a16:creationId xmlns:a16="http://schemas.microsoft.com/office/drawing/2014/main" id="{5A5FB819-B282-4EAE-8261-98D16FBCFDA7}"/>
              </a:ext>
            </a:extLst>
          </p:cNvPr>
          <p:cNvSpPr txBox="1"/>
          <p:nvPr/>
        </p:nvSpPr>
        <p:spPr>
          <a:xfrm>
            <a:off x="1190624" y="4172990"/>
            <a:ext cx="4905375" cy="646331"/>
          </a:xfrm>
          <a:prstGeom prst="rect">
            <a:avLst/>
          </a:prstGeom>
          <a:noFill/>
        </p:spPr>
        <p:txBody>
          <a:bodyPr wrap="square" lIns="0" tIns="0" rIns="0" bIns="0" anchor="ctr">
            <a:spAutoFit/>
          </a:bodyPr>
          <a:lstStyle/>
          <a:p>
            <a:r>
              <a:rPr lang="en-US" sz="1400" dirty="0"/>
              <a:t>HealthPartners MouthWise Matters – extra exams and cleanings covered 100% in-network (if you’re pregnant </a:t>
            </a:r>
            <a:br>
              <a:rPr lang="en-US" sz="1400" dirty="0"/>
            </a:br>
            <a:r>
              <a:rPr lang="en-US" sz="1400" dirty="0"/>
              <a:t>or have diabetes and are at risk for gum disease)</a:t>
            </a:r>
          </a:p>
        </p:txBody>
      </p:sp>
      <p:grpSp>
        <p:nvGrpSpPr>
          <p:cNvPr id="34" name="Group 33">
            <a:extLst>
              <a:ext uri="{FF2B5EF4-FFF2-40B4-BE49-F238E27FC236}">
                <a16:creationId xmlns:a16="http://schemas.microsoft.com/office/drawing/2014/main" id="{03661F05-B88C-4769-A410-D87004E6B404}"/>
              </a:ext>
            </a:extLst>
          </p:cNvPr>
          <p:cNvGrpSpPr/>
          <p:nvPr/>
        </p:nvGrpSpPr>
        <p:grpSpPr>
          <a:xfrm>
            <a:off x="6705602" y="4494311"/>
            <a:ext cx="5184607" cy="271070"/>
            <a:chOff x="6705602" y="4360620"/>
            <a:chExt cx="5184607" cy="271070"/>
          </a:xfrm>
        </p:grpSpPr>
        <p:sp>
          <p:nvSpPr>
            <p:cNvPr id="23" name="Freeform: Shape 22">
              <a:extLst>
                <a:ext uri="{FF2B5EF4-FFF2-40B4-BE49-F238E27FC236}">
                  <a16:creationId xmlns:a16="http://schemas.microsoft.com/office/drawing/2014/main" id="{CB63CDF4-B2EC-4F14-B0E7-1DA7281BA482}"/>
                </a:ext>
              </a:extLst>
            </p:cNvPr>
            <p:cNvSpPr/>
            <p:nvPr/>
          </p:nvSpPr>
          <p:spPr>
            <a:xfrm>
              <a:off x="6705602" y="436062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solidFill>
              </a:endParaRPr>
            </a:p>
          </p:txBody>
        </p:sp>
        <p:sp>
          <p:nvSpPr>
            <p:cNvPr id="22" name="TextBox 21">
              <a:extLst>
                <a:ext uri="{FF2B5EF4-FFF2-40B4-BE49-F238E27FC236}">
                  <a16:creationId xmlns:a16="http://schemas.microsoft.com/office/drawing/2014/main" id="{E911186C-7909-40FA-A7DA-A154527C552B}"/>
                </a:ext>
              </a:extLst>
            </p:cNvPr>
            <p:cNvSpPr txBox="1"/>
            <p:nvPr/>
          </p:nvSpPr>
          <p:spPr>
            <a:xfrm>
              <a:off x="7286627" y="4388433"/>
              <a:ext cx="4603582" cy="215444"/>
            </a:xfrm>
            <a:prstGeom prst="rect">
              <a:avLst/>
            </a:prstGeom>
            <a:noFill/>
          </p:spPr>
          <p:txBody>
            <a:bodyPr wrap="square" lIns="0" tIns="0" rIns="0" bIns="0" anchor="ctr">
              <a:spAutoFit/>
            </a:bodyPr>
            <a:lstStyle/>
            <a:p>
              <a:r>
                <a:rPr lang="en-US" sz="1400" dirty="0"/>
                <a:t>There's also </a:t>
              </a:r>
              <a:r>
                <a:rPr lang="en-US" sz="1400" b="1" dirty="0"/>
                <a:t>coinsurance</a:t>
              </a:r>
              <a:r>
                <a:rPr lang="en-US" sz="1400" dirty="0"/>
                <a:t>, which is a percent of the bill</a:t>
              </a:r>
            </a:p>
          </p:txBody>
        </p:sp>
      </p:grpSp>
      <p:cxnSp>
        <p:nvCxnSpPr>
          <p:cNvPr id="27" name="Straight Connector 26">
            <a:extLst>
              <a:ext uri="{FF2B5EF4-FFF2-40B4-BE49-F238E27FC236}">
                <a16:creationId xmlns:a16="http://schemas.microsoft.com/office/drawing/2014/main" id="{D5B5E510-A385-4ECB-A81C-B6D563EB7DC7}"/>
              </a:ext>
            </a:extLst>
          </p:cNvPr>
          <p:cNvCxnSpPr>
            <a:cxnSpLocks/>
          </p:cNvCxnSpPr>
          <p:nvPr/>
        </p:nvCxnSpPr>
        <p:spPr>
          <a:xfrm>
            <a:off x="609600" y="3904764"/>
            <a:ext cx="5486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31EB4DBD-480A-479B-83C1-63763DE71142}"/>
              </a:ext>
            </a:extLst>
          </p:cNvPr>
          <p:cNvSpPr/>
          <p:nvPr/>
        </p:nvSpPr>
        <p:spPr>
          <a:xfrm>
            <a:off x="609601" y="551512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sp>
        <p:nvSpPr>
          <p:cNvPr id="12" name="TextBox 11">
            <a:extLst>
              <a:ext uri="{FF2B5EF4-FFF2-40B4-BE49-F238E27FC236}">
                <a16:creationId xmlns:a16="http://schemas.microsoft.com/office/drawing/2014/main" id="{689FA6AF-2CB1-4DB9-AC5F-B59EA37D7284}"/>
              </a:ext>
            </a:extLst>
          </p:cNvPr>
          <p:cNvSpPr txBox="1"/>
          <p:nvPr/>
        </p:nvSpPr>
        <p:spPr>
          <a:xfrm>
            <a:off x="1190624" y="5435221"/>
            <a:ext cx="4905375" cy="430887"/>
          </a:xfrm>
          <a:prstGeom prst="rect">
            <a:avLst/>
          </a:prstGeom>
          <a:noFill/>
        </p:spPr>
        <p:txBody>
          <a:bodyPr wrap="square" lIns="0" tIns="0" rIns="0" bIns="0" anchor="ctr">
            <a:spAutoFit/>
          </a:bodyPr>
          <a:lstStyle/>
          <a:p>
            <a:r>
              <a:rPr lang="en-US" sz="1400" dirty="0"/>
              <a:t>The cost of other dental care at the amounts shown in </a:t>
            </a:r>
            <a:br>
              <a:rPr lang="en-US" sz="1400" dirty="0"/>
            </a:br>
            <a:r>
              <a:rPr lang="en-US" sz="1400" dirty="0"/>
              <a:t>your Summary of Benefits</a:t>
            </a:r>
          </a:p>
        </p:txBody>
      </p:sp>
      <p:grpSp>
        <p:nvGrpSpPr>
          <p:cNvPr id="33" name="Group 32">
            <a:extLst>
              <a:ext uri="{FF2B5EF4-FFF2-40B4-BE49-F238E27FC236}">
                <a16:creationId xmlns:a16="http://schemas.microsoft.com/office/drawing/2014/main" id="{1433FAF0-B5AA-46D2-A3A3-4F025BACEB5A}"/>
              </a:ext>
            </a:extLst>
          </p:cNvPr>
          <p:cNvGrpSpPr/>
          <p:nvPr/>
        </p:nvGrpSpPr>
        <p:grpSpPr>
          <a:xfrm>
            <a:off x="6705602" y="5239661"/>
            <a:ext cx="5181597" cy="589782"/>
            <a:chOff x="6705602" y="5355773"/>
            <a:chExt cx="5181597" cy="589782"/>
          </a:xfrm>
        </p:grpSpPr>
        <p:sp>
          <p:nvSpPr>
            <p:cNvPr id="43" name="Freeform: Shape 42">
              <a:extLst>
                <a:ext uri="{FF2B5EF4-FFF2-40B4-BE49-F238E27FC236}">
                  <a16:creationId xmlns:a16="http://schemas.microsoft.com/office/drawing/2014/main" id="{8B4945D9-A603-4129-B197-EE334B929DBE}"/>
                </a:ext>
              </a:extLst>
            </p:cNvPr>
            <p:cNvSpPr/>
            <p:nvPr/>
          </p:nvSpPr>
          <p:spPr>
            <a:xfrm>
              <a:off x="6705602" y="551512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solidFill>
                  <a:schemeClr val="tx1"/>
                </a:solidFill>
              </a:endParaRPr>
            </a:p>
          </p:txBody>
        </p:sp>
        <p:sp>
          <p:nvSpPr>
            <p:cNvPr id="21" name="Rectangle 7, chunk 2">
              <a:extLst>
                <a:ext uri="{FF2B5EF4-FFF2-40B4-BE49-F238E27FC236}">
                  <a16:creationId xmlns:a16="http://schemas.microsoft.com/office/drawing/2014/main" id="{ECBA6B44-83A7-432A-BE7F-6FC6881874B0}"/>
                </a:ext>
              </a:extLst>
            </p:cNvPr>
            <p:cNvSpPr txBox="1"/>
            <p:nvPr/>
          </p:nvSpPr>
          <p:spPr>
            <a:xfrm>
              <a:off x="7237704" y="5355773"/>
              <a:ext cx="4649495" cy="589782"/>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marL="0" algn="l"/>
              <a:r>
                <a:rPr lang="en-US" dirty="0">
                  <a:solidFill>
                    <a:schemeClr val="tx1"/>
                  </a:solidFill>
                  <a:latin typeface="+mn-lt"/>
                  <a:cs typeface="+mn-cs"/>
                </a:rPr>
                <a:t>You’re in charge of paying all costs after you reach the </a:t>
              </a:r>
              <a:br>
                <a:rPr lang="en-US" dirty="0">
                  <a:solidFill>
                    <a:schemeClr val="tx1"/>
                  </a:solidFill>
                  <a:latin typeface="+mn-lt"/>
                  <a:cs typeface="+mn-cs"/>
                </a:rPr>
              </a:br>
              <a:r>
                <a:rPr lang="en-US" b="1" dirty="0">
                  <a:solidFill>
                    <a:schemeClr val="tx1"/>
                  </a:solidFill>
                  <a:latin typeface="+mn-lt"/>
                  <a:cs typeface="+mn-cs"/>
                </a:rPr>
                <a:t>annual maximum</a:t>
              </a:r>
              <a:r>
                <a:rPr lang="en-US" dirty="0">
                  <a:solidFill>
                    <a:schemeClr val="tx1"/>
                  </a:solidFill>
                  <a:latin typeface="+mn-lt"/>
                  <a:cs typeface="+mn-cs"/>
                </a:rPr>
                <a:t> – the most your plan will pay </a:t>
              </a:r>
              <a:br>
                <a:rPr lang="en-US" dirty="0">
                  <a:solidFill>
                    <a:schemeClr val="tx1"/>
                  </a:solidFill>
                  <a:latin typeface="+mn-lt"/>
                  <a:cs typeface="+mn-cs"/>
                </a:rPr>
              </a:br>
              <a:r>
                <a:rPr lang="en-US" dirty="0">
                  <a:solidFill>
                    <a:schemeClr val="tx1"/>
                  </a:solidFill>
                  <a:latin typeface="+mn-lt"/>
                  <a:cs typeface="+mn-cs"/>
                </a:rPr>
                <a:t>for dental care each year</a:t>
              </a:r>
            </a:p>
          </p:txBody>
        </p:sp>
      </p:grpSp>
      <p:cxnSp>
        <p:nvCxnSpPr>
          <p:cNvPr id="30" name="Straight Connector 29">
            <a:extLst>
              <a:ext uri="{FF2B5EF4-FFF2-40B4-BE49-F238E27FC236}">
                <a16:creationId xmlns:a16="http://schemas.microsoft.com/office/drawing/2014/main" id="{B897754D-4DCE-452E-BE83-12C31E69EE65}"/>
              </a:ext>
            </a:extLst>
          </p:cNvPr>
          <p:cNvCxnSpPr>
            <a:cxnSpLocks/>
          </p:cNvCxnSpPr>
          <p:nvPr/>
        </p:nvCxnSpPr>
        <p:spPr>
          <a:xfrm>
            <a:off x="609600" y="5087547"/>
            <a:ext cx="5486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EE519E-0D7E-4B5D-810F-3C22C844FC39}"/>
              </a:ext>
            </a:extLst>
          </p:cNvPr>
          <p:cNvCxnSpPr>
            <a:cxnSpLocks/>
          </p:cNvCxnSpPr>
          <p:nvPr/>
        </p:nvCxnSpPr>
        <p:spPr>
          <a:xfrm>
            <a:off x="6705602" y="4257171"/>
            <a:ext cx="5181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4A4F324-A39C-404D-8994-B78A059835BE}"/>
              </a:ext>
            </a:extLst>
          </p:cNvPr>
          <p:cNvCxnSpPr>
            <a:cxnSpLocks/>
          </p:cNvCxnSpPr>
          <p:nvPr/>
        </p:nvCxnSpPr>
        <p:spPr>
          <a:xfrm>
            <a:off x="6705602" y="5002521"/>
            <a:ext cx="5181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3" name="Hamburger">
            <a:extLst>
              <a:ext uri="{FF2B5EF4-FFF2-40B4-BE49-F238E27FC236}">
                <a16:creationId xmlns:a16="http://schemas.microsoft.com/office/drawing/2014/main" id="{5A6B0A6B-BCB5-48AF-8171-E6EA9734C663}"/>
              </a:ext>
            </a:extLst>
          </p:cNvPr>
          <p:cNvGrpSpPr/>
          <p:nvPr/>
        </p:nvGrpSpPr>
        <p:grpSpPr>
          <a:xfrm>
            <a:off x="-1" y="-1"/>
            <a:ext cx="304797" cy="304797"/>
            <a:chOff x="-1" y="-1"/>
            <a:chExt cx="304797" cy="304797"/>
          </a:xfrm>
        </p:grpSpPr>
        <p:sp>
          <p:nvSpPr>
            <p:cNvPr id="54" name="Rectangle 53">
              <a:extLst>
                <a:ext uri="{FF2B5EF4-FFF2-40B4-BE49-F238E27FC236}">
                  <a16:creationId xmlns:a16="http://schemas.microsoft.com/office/drawing/2014/main" id="{2D0D2B9C-3D6E-4255-A526-2955A59D25DC}"/>
                </a:ext>
              </a:extLst>
            </p:cNvPr>
            <p:cNvSpPr/>
            <p:nvPr userDrawn="1"/>
          </p:nvSpPr>
          <p:spPr>
            <a:xfrm flipV="1">
              <a:off x="-1" y="-1"/>
              <a:ext cx="304797" cy="30479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EDA4A34-66B1-4DEE-8BEA-423700EFFDB0}"/>
                </a:ext>
              </a:extLst>
            </p:cNvPr>
            <p:cNvGrpSpPr/>
            <p:nvPr userDrawn="1"/>
          </p:nvGrpSpPr>
          <p:grpSpPr>
            <a:xfrm>
              <a:off x="88317" y="103148"/>
              <a:ext cx="128160" cy="98498"/>
              <a:chOff x="88317" y="99577"/>
              <a:chExt cx="128160" cy="98498"/>
            </a:xfrm>
          </p:grpSpPr>
          <p:cxnSp>
            <p:nvCxnSpPr>
              <p:cNvPr id="56" name="Straight Connector 55">
                <a:extLst>
                  <a:ext uri="{FF2B5EF4-FFF2-40B4-BE49-F238E27FC236}">
                    <a16:creationId xmlns:a16="http://schemas.microsoft.com/office/drawing/2014/main" id="{97FD897C-CE88-4540-981D-81EDDCA146E3}"/>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9A43CD-998A-46FA-9826-469A4C02E3B7}"/>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75C261E-982B-4463-9991-8C1AE79E77C4}"/>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4" name="Graphic 23">
            <a:extLst>
              <a:ext uri="{FF2B5EF4-FFF2-40B4-BE49-F238E27FC236}">
                <a16:creationId xmlns:a16="http://schemas.microsoft.com/office/drawing/2014/main" id="{CB3366EE-7582-38ED-5444-2DBDF4E31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5645" y="6278351"/>
            <a:ext cx="365760" cy="365760"/>
          </a:xfrm>
          <a:prstGeom prst="rect">
            <a:avLst/>
          </a:prstGeom>
        </p:spPr>
      </p:pic>
      <p:sp>
        <p:nvSpPr>
          <p:cNvPr id="3" name="Rectangle: Diagonal Corners Rounded 2">
            <a:extLst>
              <a:ext uri="{FF2B5EF4-FFF2-40B4-BE49-F238E27FC236}">
                <a16:creationId xmlns:a16="http://schemas.microsoft.com/office/drawing/2014/main" id="{EF3DE6E7-133F-A2AD-CC65-B4E36BF394F9}"/>
              </a:ext>
            </a:extLst>
          </p:cNvPr>
          <p:cNvSpPr/>
          <p:nvPr/>
        </p:nvSpPr>
        <p:spPr>
          <a:xfrm flipH="1">
            <a:off x="1277914" y="6205722"/>
            <a:ext cx="10394132" cy="64008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14" name="Freeform: Shape 13">
            <a:extLst>
              <a:ext uri="{FF2B5EF4-FFF2-40B4-BE49-F238E27FC236}">
                <a16:creationId xmlns:a16="http://schemas.microsoft.com/office/drawing/2014/main" id="{B3DCF209-9BF9-6C05-6503-D4C704B364F9}"/>
              </a:ext>
            </a:extLst>
          </p:cNvPr>
          <p:cNvSpPr/>
          <p:nvPr/>
        </p:nvSpPr>
        <p:spPr>
          <a:xfrm flipH="1">
            <a:off x="1277919" y="6259545"/>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15" name="Graphic 14">
            <a:extLst>
              <a:ext uri="{FF2B5EF4-FFF2-40B4-BE49-F238E27FC236}">
                <a16:creationId xmlns:a16="http://schemas.microsoft.com/office/drawing/2014/main" id="{951DEFB8-33D5-28B7-C535-A7353B356C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8725" y="6342882"/>
            <a:ext cx="365760" cy="365760"/>
          </a:xfrm>
          <a:prstGeom prst="rect">
            <a:avLst/>
          </a:prstGeom>
        </p:spPr>
      </p:pic>
      <p:sp>
        <p:nvSpPr>
          <p:cNvPr id="5" name="TextBox 4">
            <a:extLst>
              <a:ext uri="{FF2B5EF4-FFF2-40B4-BE49-F238E27FC236}">
                <a16:creationId xmlns:a16="http://schemas.microsoft.com/office/drawing/2014/main" id="{DE3B29D1-8AB6-E6B2-82F1-EC5F2FEF940D}"/>
              </a:ext>
            </a:extLst>
          </p:cNvPr>
          <p:cNvSpPr txBox="1"/>
          <p:nvPr/>
        </p:nvSpPr>
        <p:spPr>
          <a:xfrm>
            <a:off x="2190945" y="6348356"/>
            <a:ext cx="9794868" cy="338554"/>
          </a:xfrm>
          <a:prstGeom prst="rect">
            <a:avLst/>
          </a:prstGeom>
          <a:solidFill>
            <a:schemeClr val="bg1"/>
          </a:solidFill>
        </p:spPr>
        <p:txBody>
          <a:bodyPr wrap="square" lIns="0" rIns="0" anchor="ctr">
            <a:spAutoFit/>
          </a:bodyPr>
          <a:lstStyle/>
          <a:p>
            <a:pPr lvl="0" defTabSz="914400">
              <a:defRPr/>
            </a:pPr>
            <a:r>
              <a:rPr lang="en-US" sz="1600" dirty="0"/>
              <a:t>Search the network for your dentist or find a new one at </a:t>
            </a:r>
            <a:r>
              <a:rPr kumimoji="0" lang="en-US" sz="1600" b="1" i="0" u="none" strike="noStrike" kern="1200" cap="none" spc="0" normalizeH="0" baseline="0" noProof="0" dirty="0">
                <a:ln>
                  <a:noFill/>
                </a:ln>
                <a:effectLst/>
                <a:uLnTx/>
                <a:uFillTx/>
                <a:latin typeface="Arial Bold"/>
                <a:ea typeface="+mn-ea"/>
                <a:cs typeface="Arial" panose="020B0604020202020204" pitchFamily="34" charset="0"/>
                <a:hlinkClick r:id="rId7">
                  <a:extLst>
                    <a:ext uri="{A12FA001-AC4F-418D-AE19-62706E023703}">
                      <ahyp:hlinkClr xmlns:ahyp="http://schemas.microsoft.com/office/drawing/2018/hyperlinkcolor" val="tx"/>
                    </a:ext>
                  </a:extLst>
                </a:hlinkClick>
              </a:rPr>
              <a:t>healthpartners.com/dentalopenaccess</a:t>
            </a:r>
            <a:endParaRPr kumimoji="0" lang="en-US" sz="1600" b="1" i="0" u="none" strike="noStrike" kern="1200" cap="none" spc="0" normalizeH="0" baseline="0" noProof="0" dirty="0">
              <a:ln>
                <a:noFill/>
              </a:ln>
              <a:effectLst/>
              <a:uLnTx/>
              <a:uFillTx/>
              <a:latin typeface="Arial Bold"/>
              <a:ea typeface="+mn-ea"/>
              <a:cs typeface="Arial" panose="020B0604020202020204" pitchFamily="34" charset="0"/>
            </a:endParaRPr>
          </a:p>
        </p:txBody>
      </p:sp>
      <p:grpSp>
        <p:nvGrpSpPr>
          <p:cNvPr id="74" name="Group 73">
            <a:extLst>
              <a:ext uri="{FF2B5EF4-FFF2-40B4-BE49-F238E27FC236}">
                <a16:creationId xmlns:a16="http://schemas.microsoft.com/office/drawing/2014/main" id="{122DD18D-AA53-4714-85D2-A5A78034DBD4}"/>
              </a:ext>
            </a:extLst>
          </p:cNvPr>
          <p:cNvGrpSpPr/>
          <p:nvPr/>
        </p:nvGrpSpPr>
        <p:grpSpPr>
          <a:xfrm>
            <a:off x="-4750182" y="304794"/>
            <a:ext cx="4248150" cy="6553205"/>
            <a:chOff x="-4750182" y="304794"/>
            <a:chExt cx="4248150" cy="6553205"/>
          </a:xfrm>
        </p:grpSpPr>
        <p:grpSp>
          <p:nvGrpSpPr>
            <p:cNvPr id="75" name="Group 74">
              <a:extLst>
                <a:ext uri="{FF2B5EF4-FFF2-40B4-BE49-F238E27FC236}">
                  <a16:creationId xmlns:a16="http://schemas.microsoft.com/office/drawing/2014/main" id="{1A72E4C5-F3E6-4B00-BF26-0782AA80B7C7}"/>
                </a:ext>
              </a:extLst>
            </p:cNvPr>
            <p:cNvGrpSpPr/>
            <p:nvPr/>
          </p:nvGrpSpPr>
          <p:grpSpPr>
            <a:xfrm>
              <a:off x="-4750182" y="304794"/>
              <a:ext cx="4248150" cy="6553205"/>
              <a:chOff x="0" y="304794"/>
              <a:chExt cx="4248150" cy="6553205"/>
            </a:xfrm>
          </p:grpSpPr>
          <p:sp>
            <p:nvSpPr>
              <p:cNvPr id="92" name="Rectangle: Single Corner Rounded 91">
                <a:extLst>
                  <a:ext uri="{FF2B5EF4-FFF2-40B4-BE49-F238E27FC236}">
                    <a16:creationId xmlns:a16="http://schemas.microsoft.com/office/drawing/2014/main" id="{7E4549A3-C2DA-4EDE-8BA0-86BC19C8F5AE}"/>
                  </a:ext>
                </a:extLst>
              </p:cNvPr>
              <p:cNvSpPr/>
              <p:nvPr/>
            </p:nvSpPr>
            <p:spPr>
              <a:xfrm flipV="1">
                <a:off x="0" y="304794"/>
                <a:ext cx="4248150" cy="6553205"/>
              </a:xfrm>
              <a:prstGeom prst="round1Rect">
                <a:avLst>
                  <a:gd name="adj" fmla="val 206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AA651219-794C-47F8-A512-900AA4FB7BD6}"/>
                  </a:ext>
                </a:extLst>
              </p:cNvPr>
              <p:cNvSpPr/>
              <p:nvPr/>
            </p:nvSpPr>
            <p:spPr>
              <a:xfrm>
                <a:off x="0" y="304796"/>
                <a:ext cx="4248150" cy="782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7" name="Straight Connector 76">
              <a:extLst>
                <a:ext uri="{FF2B5EF4-FFF2-40B4-BE49-F238E27FC236}">
                  <a16:creationId xmlns:a16="http://schemas.microsoft.com/office/drawing/2014/main" id="{98231E52-AA65-4CA8-B77B-4EE10C169A25}"/>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5CDCFAA2-BAB7-44C4-9BCB-6A6A39D83667}"/>
                </a:ext>
              </a:extLst>
            </p:cNvPr>
            <p:cNvGrpSpPr/>
            <p:nvPr/>
          </p:nvGrpSpPr>
          <p:grpSpPr>
            <a:xfrm>
              <a:off x="-4431269" y="746687"/>
              <a:ext cx="2152889" cy="289561"/>
              <a:chOff x="-4431269" y="644179"/>
              <a:chExt cx="2152889" cy="289561"/>
            </a:xfrm>
          </p:grpSpPr>
          <p:sp>
            <p:nvSpPr>
              <p:cNvPr id="79" name="TextBox 78">
                <a:hlinkClick r:id="rId8" action="ppaction://hlinksldjump"/>
                <a:extLst>
                  <a:ext uri="{FF2B5EF4-FFF2-40B4-BE49-F238E27FC236}">
                    <a16:creationId xmlns:a16="http://schemas.microsoft.com/office/drawing/2014/main" id="{9A8ACB57-430F-4300-956A-5C32567F63ED}"/>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80" name="Group 79">
                <a:extLst>
                  <a:ext uri="{FF2B5EF4-FFF2-40B4-BE49-F238E27FC236}">
                    <a16:creationId xmlns:a16="http://schemas.microsoft.com/office/drawing/2014/main" id="{DAA107DA-8937-4015-94F4-A84C108B9119}"/>
                  </a:ext>
                </a:extLst>
              </p:cNvPr>
              <p:cNvGrpSpPr/>
              <p:nvPr/>
            </p:nvGrpSpPr>
            <p:grpSpPr>
              <a:xfrm>
                <a:off x="-4431269" y="644179"/>
                <a:ext cx="289560" cy="289560"/>
                <a:chOff x="-4431269" y="644179"/>
                <a:chExt cx="289560" cy="289560"/>
              </a:xfrm>
            </p:grpSpPr>
            <p:sp>
              <p:nvSpPr>
                <p:cNvPr id="81" name="Oval 80">
                  <a:hlinkClick r:id="rId8" action="ppaction://hlinksldjump"/>
                  <a:extLst>
                    <a:ext uri="{FF2B5EF4-FFF2-40B4-BE49-F238E27FC236}">
                      <a16:creationId xmlns:a16="http://schemas.microsoft.com/office/drawing/2014/main" id="{A5AC1162-DC7E-47F2-98CA-3AE1C3A1E67F}"/>
                    </a:ext>
                  </a:extLst>
                </p:cNvPr>
                <p:cNvSpPr/>
                <p:nvPr/>
              </p:nvSpPr>
              <p:spPr>
                <a:xfrm>
                  <a:off x="-4431269" y="644179"/>
                  <a:ext cx="289560" cy="28956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a:extLst>
                    <a:ext uri="{FF2B5EF4-FFF2-40B4-BE49-F238E27FC236}">
                      <a16:creationId xmlns:a16="http://schemas.microsoft.com/office/drawing/2014/main" id="{E537387F-20DC-4121-911C-ED3E33CECB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66291" y="703434"/>
                  <a:ext cx="156762" cy="156762"/>
                </a:xfrm>
                <a:prstGeom prst="rect">
                  <a:avLst/>
                </a:prstGeom>
              </p:spPr>
            </p:pic>
          </p:grpSp>
        </p:grpSp>
      </p:grpSp>
      <p:graphicFrame>
        <p:nvGraphicFramePr>
          <p:cNvPr id="60" name="Table 59">
            <a:extLst>
              <a:ext uri="{FF2B5EF4-FFF2-40B4-BE49-F238E27FC236}">
                <a16:creationId xmlns:a16="http://schemas.microsoft.com/office/drawing/2014/main" id="{C66ECDBF-0DFF-4142-9EA1-A3420C23977E}"/>
              </a:ext>
            </a:extLst>
          </p:cNvPr>
          <p:cNvGraphicFramePr>
            <a:graphicFrameLocks noGrp="1"/>
          </p:cNvGraphicFramePr>
          <p:nvPr>
            <p:extLst>
              <p:ext uri="{D42A27DB-BD31-4B8C-83A1-F6EECF244321}">
                <p14:modId xmlns:p14="http://schemas.microsoft.com/office/powerpoint/2010/main" val="1260826275"/>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Dental plan</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11" action="ppaction://hlinksldjump"/>
                        </a:rPr>
                        <a:t>Dental Open Access plan</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12" action="ppaction://hlinksldjump"/>
                        </a:rPr>
                        <a:t>MouthWise Matters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6" name="Rectangle 7, chunk 2">
            <a:extLst>
              <a:ext uri="{FF2B5EF4-FFF2-40B4-BE49-F238E27FC236}">
                <a16:creationId xmlns:a16="http://schemas.microsoft.com/office/drawing/2014/main" id="{749183E9-0BAA-69DA-B37D-0CF1D7E031C6}"/>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3"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63280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74"/>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60"/>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46"/>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74"/>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60"/>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46"/>
                                        </p:tgtEl>
                                        <p:attrNameLst>
                                          <p:attrName>ppt_x</p:attrName>
                                          <p:attrName>ppt_y</p:attrName>
                                        </p:attrNameLst>
                                      </p:cBhvr>
                                      <p:rCtr x="-19987" y="0"/>
                                    </p:animMotion>
                                  </p:childTnLst>
                                </p:cTn>
                              </p:par>
                            </p:childTnLst>
                          </p:cTn>
                        </p:par>
                      </p:childTnLst>
                    </p:cTn>
                  </p:par>
                </p:childTnLst>
              </p:cTn>
              <p:nextCondLst>
                <p:cond evt="onClick" delay="0">
                  <p:tgtEl>
                    <p:spTgt spid="53"/>
                  </p:tgtEl>
                </p:cond>
              </p:nextCondLst>
            </p:seq>
          </p:childTnLst>
        </p:cTn>
      </p:par>
    </p:tnLst>
    <p:bldLst>
      <p:bldP spid="46" grpId="0"/>
      <p:bldP spid="4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8E49-D651-400E-AA06-2D46C435D4C8}"/>
              </a:ext>
            </a:extLst>
          </p:cNvPr>
          <p:cNvSpPr>
            <a:spLocks noGrp="1"/>
          </p:cNvSpPr>
          <p:nvPr>
            <p:ph type="title"/>
          </p:nvPr>
        </p:nvSpPr>
        <p:spPr/>
        <p:txBody>
          <a:bodyPr/>
          <a:lstStyle/>
          <a:p>
            <a:r>
              <a:rPr lang="en-US" dirty="0"/>
              <a:t>Unlock extra dental health benefits </a:t>
            </a:r>
          </a:p>
        </p:txBody>
      </p:sp>
      <p:sp>
        <p:nvSpPr>
          <p:cNvPr id="19" name="Rectangle 18">
            <a:extLst>
              <a:ext uri="{FF2B5EF4-FFF2-40B4-BE49-F238E27FC236}">
                <a16:creationId xmlns:a16="http://schemas.microsoft.com/office/drawing/2014/main" id="{2C0DCA26-1606-4389-B223-8B6884DB8D5E}"/>
              </a:ext>
            </a:extLst>
          </p:cNvPr>
          <p:cNvSpPr/>
          <p:nvPr/>
        </p:nvSpPr>
        <p:spPr>
          <a:xfrm>
            <a:off x="304800" y="1221126"/>
            <a:ext cx="11887200" cy="1554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a:extLst>
              <a:ext uri="{FF2B5EF4-FFF2-40B4-BE49-F238E27FC236}">
                <a16:creationId xmlns:a16="http://schemas.microsoft.com/office/drawing/2014/main" id="{468AA1C4-79C5-4A4F-BD05-B4294721464E}"/>
              </a:ext>
            </a:extLst>
          </p:cNvPr>
          <p:cNvSpPr txBox="1"/>
          <p:nvPr/>
        </p:nvSpPr>
        <p:spPr>
          <a:xfrm>
            <a:off x="613518" y="1382813"/>
            <a:ext cx="6636500" cy="1231106"/>
          </a:xfrm>
          <a:prstGeom prst="rect">
            <a:avLst/>
          </a:prstGeom>
          <a:noFill/>
        </p:spPr>
        <p:txBody>
          <a:bodyPr wrap="square" lIns="0" tIns="0" rIns="0" bIns="0" anchor="ctr">
            <a:spAutoFit/>
          </a:bodyPr>
          <a:lstStyle/>
          <a:p>
            <a:pPr>
              <a:spcBef>
                <a:spcPts val="600"/>
              </a:spcBef>
            </a:pPr>
            <a:r>
              <a:rPr lang="en-US" sz="2000" b="1" dirty="0">
                <a:solidFill>
                  <a:schemeClr val="bg1"/>
                </a:solidFill>
              </a:rPr>
              <a:t>Your dental health has an impact on your overall health. And when your dental health needs extra care, MouthWise Matters provides added benefits for people who are pregnant or living with diabetes.</a:t>
            </a:r>
          </a:p>
        </p:txBody>
      </p:sp>
      <p:sp>
        <p:nvSpPr>
          <p:cNvPr id="21" name="TextBox 20">
            <a:extLst>
              <a:ext uri="{FF2B5EF4-FFF2-40B4-BE49-F238E27FC236}">
                <a16:creationId xmlns:a16="http://schemas.microsoft.com/office/drawing/2014/main" id="{281BCFFF-09F5-4697-B2C8-71AB24EC0165}"/>
              </a:ext>
            </a:extLst>
          </p:cNvPr>
          <p:cNvSpPr txBox="1"/>
          <p:nvPr/>
        </p:nvSpPr>
        <p:spPr>
          <a:xfrm>
            <a:off x="608196" y="3017711"/>
            <a:ext cx="6184324" cy="61555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Bold"/>
                <a:ea typeface="+mn-ea"/>
                <a:cs typeface="Arial" panose="020B0604020202020204" pitchFamily="34" charset="0"/>
              </a:rPr>
              <a:t>For those living with diabetes </a:t>
            </a:r>
            <a:r>
              <a:rPr lang="en-US" sz="2000" b="1" dirty="0">
                <a:latin typeface="Arial Bold"/>
                <a:cs typeface="Arial" panose="020B0604020202020204" pitchFamily="34" charset="0"/>
              </a:rPr>
              <a:t>or who are pregnant, </a:t>
            </a:r>
            <a:r>
              <a:rPr kumimoji="0" lang="en-US" sz="2000" b="1" i="0" u="none" strike="noStrike" kern="1200" cap="none" spc="0" normalizeH="0" baseline="0" noProof="0" dirty="0">
                <a:ln>
                  <a:noFill/>
                </a:ln>
                <a:effectLst/>
                <a:uLnTx/>
                <a:uFillTx/>
                <a:latin typeface="Arial Bold"/>
                <a:ea typeface="+mn-ea"/>
                <a:cs typeface="Arial" panose="020B0604020202020204" pitchFamily="34" charset="0"/>
              </a:rPr>
              <a:t>HealthPartners MouthWise Matters covers:</a:t>
            </a:r>
          </a:p>
        </p:txBody>
      </p:sp>
      <p:grpSp>
        <p:nvGrpSpPr>
          <p:cNvPr id="31" name="Group 30">
            <a:extLst>
              <a:ext uri="{FF2B5EF4-FFF2-40B4-BE49-F238E27FC236}">
                <a16:creationId xmlns:a16="http://schemas.microsoft.com/office/drawing/2014/main" id="{946BFEA8-2AC4-489A-A525-B6BAAC8BD60F}"/>
              </a:ext>
            </a:extLst>
          </p:cNvPr>
          <p:cNvGrpSpPr/>
          <p:nvPr/>
        </p:nvGrpSpPr>
        <p:grpSpPr>
          <a:xfrm>
            <a:off x="642642" y="3794595"/>
            <a:ext cx="6102632" cy="492443"/>
            <a:chOff x="611129" y="3973430"/>
            <a:chExt cx="6102632" cy="492443"/>
          </a:xfrm>
        </p:grpSpPr>
        <p:sp>
          <p:nvSpPr>
            <p:cNvPr id="22" name="TextBox 21">
              <a:extLst>
                <a:ext uri="{FF2B5EF4-FFF2-40B4-BE49-F238E27FC236}">
                  <a16:creationId xmlns:a16="http://schemas.microsoft.com/office/drawing/2014/main" id="{B4680464-09CC-4A53-902A-5EF76C29E63C}"/>
                </a:ext>
              </a:extLst>
            </p:cNvPr>
            <p:cNvSpPr txBox="1"/>
            <p:nvPr/>
          </p:nvSpPr>
          <p:spPr>
            <a:xfrm>
              <a:off x="1066799" y="3973430"/>
              <a:ext cx="5646962" cy="492443"/>
            </a:xfrm>
            <a:prstGeom prst="rect">
              <a:avLst/>
            </a:prstGeom>
            <a:noFill/>
          </p:spPr>
          <p:txBody>
            <a:bodyPr wrap="square" lIns="0" tIns="0" rIns="0" bIns="0">
              <a:spAutoFit/>
            </a:bodyPr>
            <a:lstStyle/>
            <a:p>
              <a:r>
                <a:rPr lang="en-US" sz="1600" dirty="0"/>
                <a:t>100% of in-network services to help control gum disease – no coinsurance or deductible, even if you’ve hit your annual max</a:t>
              </a:r>
            </a:p>
          </p:txBody>
        </p:sp>
        <p:sp>
          <p:nvSpPr>
            <p:cNvPr id="23" name="Freeform: Shape 22">
              <a:extLst>
                <a:ext uri="{FF2B5EF4-FFF2-40B4-BE49-F238E27FC236}">
                  <a16:creationId xmlns:a16="http://schemas.microsoft.com/office/drawing/2014/main" id="{60DFEC5B-E328-4DBC-914F-81342B5304C5}"/>
                </a:ext>
              </a:extLst>
            </p:cNvPr>
            <p:cNvSpPr/>
            <p:nvPr/>
          </p:nvSpPr>
          <p:spPr>
            <a:xfrm>
              <a:off x="611129" y="404759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grpSp>
      <p:grpSp>
        <p:nvGrpSpPr>
          <p:cNvPr id="32" name="Group 31">
            <a:extLst>
              <a:ext uri="{FF2B5EF4-FFF2-40B4-BE49-F238E27FC236}">
                <a16:creationId xmlns:a16="http://schemas.microsoft.com/office/drawing/2014/main" id="{19F1088F-E497-4E77-A29C-6EE4C378E2B0}"/>
              </a:ext>
            </a:extLst>
          </p:cNvPr>
          <p:cNvGrpSpPr/>
          <p:nvPr/>
        </p:nvGrpSpPr>
        <p:grpSpPr>
          <a:xfrm>
            <a:off x="645031" y="4565273"/>
            <a:ext cx="6100243" cy="271070"/>
            <a:chOff x="613518" y="4648221"/>
            <a:chExt cx="6100243" cy="271070"/>
          </a:xfrm>
        </p:grpSpPr>
        <p:sp>
          <p:nvSpPr>
            <p:cNvPr id="24" name="TextBox 23">
              <a:extLst>
                <a:ext uri="{FF2B5EF4-FFF2-40B4-BE49-F238E27FC236}">
                  <a16:creationId xmlns:a16="http://schemas.microsoft.com/office/drawing/2014/main" id="{74D76316-C85F-42E5-9464-69E76729A7AF}"/>
                </a:ext>
              </a:extLst>
            </p:cNvPr>
            <p:cNvSpPr txBox="1"/>
            <p:nvPr/>
          </p:nvSpPr>
          <p:spPr>
            <a:xfrm>
              <a:off x="1066799" y="4660646"/>
              <a:ext cx="5646962" cy="246221"/>
            </a:xfrm>
            <a:prstGeom prst="rect">
              <a:avLst/>
            </a:prstGeom>
            <a:noFill/>
          </p:spPr>
          <p:txBody>
            <a:bodyPr wrap="square" lIns="0" tIns="0" rIns="0" bIns="0" anchor="ctr">
              <a:spAutoFit/>
            </a:bodyPr>
            <a:lstStyle/>
            <a:p>
              <a:r>
                <a:rPr lang="en-US" sz="1600" dirty="0"/>
                <a:t>Extra dental checkups and cleanings</a:t>
              </a:r>
            </a:p>
          </p:txBody>
        </p:sp>
        <p:sp>
          <p:nvSpPr>
            <p:cNvPr id="25" name="Freeform: Shape 24">
              <a:extLst>
                <a:ext uri="{FF2B5EF4-FFF2-40B4-BE49-F238E27FC236}">
                  <a16:creationId xmlns:a16="http://schemas.microsoft.com/office/drawing/2014/main" id="{4953E103-08CA-4BE2-973C-B363AB1D104B}"/>
                </a:ext>
              </a:extLst>
            </p:cNvPr>
            <p:cNvSpPr/>
            <p:nvPr/>
          </p:nvSpPr>
          <p:spPr>
            <a:xfrm>
              <a:off x="613518" y="464822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grpSp>
      <p:grpSp>
        <p:nvGrpSpPr>
          <p:cNvPr id="33" name="Group 32">
            <a:extLst>
              <a:ext uri="{FF2B5EF4-FFF2-40B4-BE49-F238E27FC236}">
                <a16:creationId xmlns:a16="http://schemas.microsoft.com/office/drawing/2014/main" id="{C5036EE8-088E-4290-B04A-B423F37B0823}"/>
              </a:ext>
            </a:extLst>
          </p:cNvPr>
          <p:cNvGrpSpPr/>
          <p:nvPr/>
        </p:nvGrpSpPr>
        <p:grpSpPr>
          <a:xfrm>
            <a:off x="645031" y="5214222"/>
            <a:ext cx="6100243" cy="271070"/>
            <a:chOff x="613518" y="5464769"/>
            <a:chExt cx="6100243" cy="271070"/>
          </a:xfrm>
        </p:grpSpPr>
        <p:sp>
          <p:nvSpPr>
            <p:cNvPr id="26" name="TextBox 25">
              <a:extLst>
                <a:ext uri="{FF2B5EF4-FFF2-40B4-BE49-F238E27FC236}">
                  <a16:creationId xmlns:a16="http://schemas.microsoft.com/office/drawing/2014/main" id="{10266F94-1A01-4F16-8F7D-7D1D2DCAC7E2}"/>
                </a:ext>
              </a:extLst>
            </p:cNvPr>
            <p:cNvSpPr txBox="1"/>
            <p:nvPr/>
          </p:nvSpPr>
          <p:spPr>
            <a:xfrm>
              <a:off x="1066799" y="5477194"/>
              <a:ext cx="5646962" cy="246221"/>
            </a:xfrm>
            <a:prstGeom prst="rect">
              <a:avLst/>
            </a:prstGeom>
            <a:noFill/>
          </p:spPr>
          <p:txBody>
            <a:bodyPr wrap="square" lIns="0" tIns="0" rIns="0" bIns="0" anchor="ctr">
              <a:spAutoFit/>
            </a:bodyPr>
            <a:lstStyle/>
            <a:p>
              <a:r>
                <a:rPr lang="en-US" sz="1600" dirty="0"/>
                <a:t>Root </a:t>
              </a:r>
              <a:r>
                <a:rPr lang="en-US" sz="1600" dirty="0" err="1"/>
                <a:t>planing</a:t>
              </a:r>
              <a:r>
                <a:rPr lang="en-US" sz="1600" dirty="0"/>
                <a:t> and scaling – a deep cleaning for your teeth</a:t>
              </a:r>
            </a:p>
          </p:txBody>
        </p:sp>
        <p:sp>
          <p:nvSpPr>
            <p:cNvPr id="27" name="Freeform: Shape 26">
              <a:extLst>
                <a:ext uri="{FF2B5EF4-FFF2-40B4-BE49-F238E27FC236}">
                  <a16:creationId xmlns:a16="http://schemas.microsoft.com/office/drawing/2014/main" id="{CE554C3C-C675-47D3-9028-226DF49FC22F}"/>
                </a:ext>
              </a:extLst>
            </p:cNvPr>
            <p:cNvSpPr/>
            <p:nvPr/>
          </p:nvSpPr>
          <p:spPr>
            <a:xfrm>
              <a:off x="613518" y="546476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grpSp>
      <p:cxnSp>
        <p:nvCxnSpPr>
          <p:cNvPr id="28" name="Straight Connector 27">
            <a:extLst>
              <a:ext uri="{FF2B5EF4-FFF2-40B4-BE49-F238E27FC236}">
                <a16:creationId xmlns:a16="http://schemas.microsoft.com/office/drawing/2014/main" id="{4BCC0B64-5BC8-46A9-9180-53E07581EF5C}"/>
              </a:ext>
            </a:extLst>
          </p:cNvPr>
          <p:cNvCxnSpPr>
            <a:cxnSpLocks/>
          </p:cNvCxnSpPr>
          <p:nvPr/>
        </p:nvCxnSpPr>
        <p:spPr>
          <a:xfrm>
            <a:off x="560950" y="4414725"/>
            <a:ext cx="618432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55ECF-D4D4-4FEF-8E3C-2126FCA7FAAF}"/>
              </a:ext>
            </a:extLst>
          </p:cNvPr>
          <p:cNvCxnSpPr>
            <a:cxnSpLocks/>
          </p:cNvCxnSpPr>
          <p:nvPr/>
        </p:nvCxnSpPr>
        <p:spPr>
          <a:xfrm>
            <a:off x="560950" y="4977154"/>
            <a:ext cx="618432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0D16D34F-C96D-4E63-9F7C-9DEBD4F11D9B}"/>
              </a:ext>
            </a:extLst>
          </p:cNvPr>
          <p:cNvPicPr>
            <a:picLocks noChangeAspect="1"/>
          </p:cNvPicPr>
          <p:nvPr/>
        </p:nvPicPr>
        <p:blipFill rotWithShape="1">
          <a:blip r:embed="rId3">
            <a:extLst>
              <a:ext uri="{28A0092B-C50C-407E-A947-70E740481C1C}">
                <a14:useLocalDpi xmlns:a14="http://schemas.microsoft.com/office/drawing/2010/main" val="0"/>
              </a:ext>
            </a:extLst>
          </a:blip>
          <a:srcRect l="27665" r="24013"/>
          <a:stretch/>
        </p:blipFill>
        <p:spPr>
          <a:xfrm>
            <a:off x="7250018" y="-1"/>
            <a:ext cx="4965173" cy="6858001"/>
          </a:xfrm>
          <a:custGeom>
            <a:avLst/>
            <a:gdLst>
              <a:gd name="connsiteX0" fmla="*/ 2751230 w 4941980"/>
              <a:gd name="connsiteY0" fmla="*/ 0 h 6877058"/>
              <a:gd name="connsiteX1" fmla="*/ 4941980 w 4941980"/>
              <a:gd name="connsiteY1" fmla="*/ 0 h 6877058"/>
              <a:gd name="connsiteX2" fmla="*/ 4941980 w 4941980"/>
              <a:gd name="connsiteY2" fmla="*/ 6877058 h 6877058"/>
              <a:gd name="connsiteX3" fmla="*/ 2751230 w 4941980"/>
              <a:gd name="connsiteY3" fmla="*/ 6877058 h 6877058"/>
              <a:gd name="connsiteX4" fmla="*/ 2751230 w 4941980"/>
              <a:gd name="connsiteY4" fmla="*/ 6858001 h 6877058"/>
              <a:gd name="connsiteX5" fmla="*/ 1702806 w 4941980"/>
              <a:gd name="connsiteY5" fmla="*/ 6858001 h 6877058"/>
              <a:gd name="connsiteX6" fmla="*/ 1688122 w 4941980"/>
              <a:gd name="connsiteY6" fmla="*/ 6847758 h 6877058"/>
              <a:gd name="connsiteX7" fmla="*/ 0 w 4941980"/>
              <a:gd name="connsiteY7" fmla="*/ 3429002 h 6877058"/>
              <a:gd name="connsiteX8" fmla="*/ 1688122 w 4941980"/>
              <a:gd name="connsiteY8" fmla="*/ 10247 h 6877058"/>
              <a:gd name="connsiteX9" fmla="*/ 1702809 w 4941980"/>
              <a:gd name="connsiteY9" fmla="*/ 1 h 6877058"/>
              <a:gd name="connsiteX10" fmla="*/ 2751230 w 4941980"/>
              <a:gd name="connsiteY10" fmla="*/ 1 h 687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77058">
                <a:moveTo>
                  <a:pt x="2751230" y="0"/>
                </a:moveTo>
                <a:lnTo>
                  <a:pt x="4941980" y="0"/>
                </a:lnTo>
                <a:lnTo>
                  <a:pt x="4941980" y="6877058"/>
                </a:lnTo>
                <a:lnTo>
                  <a:pt x="2751230" y="6877058"/>
                </a:lnTo>
                <a:lnTo>
                  <a:pt x="2751230" y="6858001"/>
                </a:lnTo>
                <a:lnTo>
                  <a:pt x="1702806" y="6858001"/>
                </a:lnTo>
                <a:lnTo>
                  <a:pt x="1688122" y="6847758"/>
                </a:lnTo>
                <a:cubicBezTo>
                  <a:pt x="661771" y="6060865"/>
                  <a:pt x="0" y="4822217"/>
                  <a:pt x="0" y="3429002"/>
                </a:cubicBezTo>
                <a:cubicBezTo>
                  <a:pt x="0" y="2035788"/>
                  <a:pt x="661771" y="797140"/>
                  <a:pt x="1688122" y="10247"/>
                </a:cubicBezTo>
                <a:lnTo>
                  <a:pt x="1702809" y="1"/>
                </a:lnTo>
                <a:lnTo>
                  <a:pt x="2751230" y="1"/>
                </a:lnTo>
                <a:close/>
              </a:path>
            </a:pathLst>
          </a:custGeom>
          <a:solidFill>
            <a:schemeClr val="bg1">
              <a:lumMod val="95000"/>
            </a:schemeClr>
          </a:solidFill>
        </p:spPr>
      </p:pic>
      <p:sp>
        <p:nvSpPr>
          <p:cNvPr id="56" name="TextBox 55">
            <a:extLst>
              <a:ext uri="{FF2B5EF4-FFF2-40B4-BE49-F238E27FC236}">
                <a16:creationId xmlns:a16="http://schemas.microsoft.com/office/drawing/2014/main" id="{D0013A30-6EB1-44A5-8481-BB7944BF2A9B}"/>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24</a:t>
            </a:fld>
            <a:endParaRPr lang="en-US" sz="1350" b="1" dirty="0">
              <a:solidFill>
                <a:schemeClr val="bg1"/>
              </a:solidFill>
            </a:endParaRPr>
          </a:p>
        </p:txBody>
      </p:sp>
      <p:sp>
        <p:nvSpPr>
          <p:cNvPr id="57" name="TextBox 56">
            <a:extLst>
              <a:ext uri="{FF2B5EF4-FFF2-40B4-BE49-F238E27FC236}">
                <a16:creationId xmlns:a16="http://schemas.microsoft.com/office/drawing/2014/main" id="{9BECCB55-87CF-4A08-A017-91C8BEF3A8E4}"/>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58" name="Straight Connector 57">
            <a:extLst>
              <a:ext uri="{FF2B5EF4-FFF2-40B4-BE49-F238E27FC236}">
                <a16:creationId xmlns:a16="http://schemas.microsoft.com/office/drawing/2014/main" id="{19EE071E-8D80-4AC6-8FC1-C040C67373E9}"/>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8" name="Hamburger">
            <a:extLst>
              <a:ext uri="{FF2B5EF4-FFF2-40B4-BE49-F238E27FC236}">
                <a16:creationId xmlns:a16="http://schemas.microsoft.com/office/drawing/2014/main" id="{337C8B9B-7EEE-4E4F-B65E-CA2164B44832}"/>
              </a:ext>
            </a:extLst>
          </p:cNvPr>
          <p:cNvGrpSpPr/>
          <p:nvPr/>
        </p:nvGrpSpPr>
        <p:grpSpPr>
          <a:xfrm>
            <a:off x="-1" y="-1"/>
            <a:ext cx="304797" cy="304797"/>
            <a:chOff x="-1" y="-1"/>
            <a:chExt cx="304797" cy="304797"/>
          </a:xfrm>
        </p:grpSpPr>
        <p:sp>
          <p:nvSpPr>
            <p:cNvPr id="39" name="Rectangle 38">
              <a:extLst>
                <a:ext uri="{FF2B5EF4-FFF2-40B4-BE49-F238E27FC236}">
                  <a16:creationId xmlns:a16="http://schemas.microsoft.com/office/drawing/2014/main" id="{C0FF1F0F-C4C8-4D35-81FC-A275BA86D1E0}"/>
                </a:ext>
              </a:extLst>
            </p:cNvPr>
            <p:cNvSpPr/>
            <p:nvPr userDrawn="1"/>
          </p:nvSpPr>
          <p:spPr>
            <a:xfrm flipV="1">
              <a:off x="-1" y="-1"/>
              <a:ext cx="304797" cy="30479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695CE8F-E54A-4460-84FA-BDDE7A98EC55}"/>
                </a:ext>
              </a:extLst>
            </p:cNvPr>
            <p:cNvGrpSpPr/>
            <p:nvPr userDrawn="1"/>
          </p:nvGrpSpPr>
          <p:grpSpPr>
            <a:xfrm>
              <a:off x="88317" y="103148"/>
              <a:ext cx="128160" cy="98498"/>
              <a:chOff x="88317" y="99577"/>
              <a:chExt cx="128160" cy="98498"/>
            </a:xfrm>
          </p:grpSpPr>
          <p:cxnSp>
            <p:nvCxnSpPr>
              <p:cNvPr id="41" name="Straight Connector 40">
                <a:extLst>
                  <a:ext uri="{FF2B5EF4-FFF2-40B4-BE49-F238E27FC236}">
                    <a16:creationId xmlns:a16="http://schemas.microsoft.com/office/drawing/2014/main" id="{9F2643C7-0ACB-40FA-95C5-890351011248}"/>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082FC1C-B060-42D5-A646-70D082D4BC13}"/>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0710ABE-0863-442B-8E75-2E6FB7FFE1E0}"/>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8A3E5739-884F-41EF-80E1-D311B6612DC7}"/>
              </a:ext>
            </a:extLst>
          </p:cNvPr>
          <p:cNvGrpSpPr/>
          <p:nvPr/>
        </p:nvGrpSpPr>
        <p:grpSpPr>
          <a:xfrm>
            <a:off x="-4750182" y="304794"/>
            <a:ext cx="4248150" cy="6553205"/>
            <a:chOff x="-4750182" y="304794"/>
            <a:chExt cx="4248150" cy="6553205"/>
          </a:xfrm>
        </p:grpSpPr>
        <p:grpSp>
          <p:nvGrpSpPr>
            <p:cNvPr id="44" name="Group 43">
              <a:extLst>
                <a:ext uri="{FF2B5EF4-FFF2-40B4-BE49-F238E27FC236}">
                  <a16:creationId xmlns:a16="http://schemas.microsoft.com/office/drawing/2014/main" id="{57E5316D-04D9-46E2-A6BC-597F4D81211E}"/>
                </a:ext>
              </a:extLst>
            </p:cNvPr>
            <p:cNvGrpSpPr/>
            <p:nvPr/>
          </p:nvGrpSpPr>
          <p:grpSpPr>
            <a:xfrm>
              <a:off x="-4750182" y="304794"/>
              <a:ext cx="4248150" cy="6553205"/>
              <a:chOff x="0" y="304794"/>
              <a:chExt cx="4248150" cy="6553205"/>
            </a:xfrm>
          </p:grpSpPr>
          <p:sp>
            <p:nvSpPr>
              <p:cNvPr id="51" name="Rectangle: Single Corner Rounded 50">
                <a:extLst>
                  <a:ext uri="{FF2B5EF4-FFF2-40B4-BE49-F238E27FC236}">
                    <a16:creationId xmlns:a16="http://schemas.microsoft.com/office/drawing/2014/main" id="{67ECD785-3E79-413E-94C0-C7D8FC66CC58}"/>
                  </a:ext>
                </a:extLst>
              </p:cNvPr>
              <p:cNvSpPr/>
              <p:nvPr/>
            </p:nvSpPr>
            <p:spPr>
              <a:xfrm flipV="1">
                <a:off x="0" y="304794"/>
                <a:ext cx="4248150" cy="6553205"/>
              </a:xfrm>
              <a:prstGeom prst="round1Rect">
                <a:avLst>
                  <a:gd name="adj" fmla="val 206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5911E1B-666B-44C0-8F18-A9A502443F6B}"/>
                  </a:ext>
                </a:extLst>
              </p:cNvPr>
              <p:cNvSpPr/>
              <p:nvPr/>
            </p:nvSpPr>
            <p:spPr>
              <a:xfrm>
                <a:off x="0" y="304796"/>
                <a:ext cx="4248150" cy="782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 name="Straight Connector 44">
              <a:extLst>
                <a:ext uri="{FF2B5EF4-FFF2-40B4-BE49-F238E27FC236}">
                  <a16:creationId xmlns:a16="http://schemas.microsoft.com/office/drawing/2014/main" id="{58222751-D469-4F17-98E1-D30D6A3581B7}"/>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B8A66A6-7559-45A3-8382-62120E1701E2}"/>
                </a:ext>
              </a:extLst>
            </p:cNvPr>
            <p:cNvGrpSpPr/>
            <p:nvPr/>
          </p:nvGrpSpPr>
          <p:grpSpPr>
            <a:xfrm>
              <a:off x="-4431269" y="746687"/>
              <a:ext cx="2152889" cy="289561"/>
              <a:chOff x="-4431269" y="644179"/>
              <a:chExt cx="2152889" cy="289561"/>
            </a:xfrm>
          </p:grpSpPr>
          <p:sp>
            <p:nvSpPr>
              <p:cNvPr id="47" name="TextBox 46">
                <a:hlinkClick r:id="rId4" action="ppaction://hlinksldjump"/>
                <a:extLst>
                  <a:ext uri="{FF2B5EF4-FFF2-40B4-BE49-F238E27FC236}">
                    <a16:creationId xmlns:a16="http://schemas.microsoft.com/office/drawing/2014/main" id="{684790B5-BD0E-4048-B98E-170E205C8286}"/>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48" name="Group 47">
                <a:extLst>
                  <a:ext uri="{FF2B5EF4-FFF2-40B4-BE49-F238E27FC236}">
                    <a16:creationId xmlns:a16="http://schemas.microsoft.com/office/drawing/2014/main" id="{FBBD8A14-5EAE-4BC9-A88F-4A896F80CD97}"/>
                  </a:ext>
                </a:extLst>
              </p:cNvPr>
              <p:cNvGrpSpPr/>
              <p:nvPr/>
            </p:nvGrpSpPr>
            <p:grpSpPr>
              <a:xfrm>
                <a:off x="-4431269" y="644179"/>
                <a:ext cx="289560" cy="289560"/>
                <a:chOff x="-4431269" y="644179"/>
                <a:chExt cx="289560" cy="289560"/>
              </a:xfrm>
            </p:grpSpPr>
            <p:sp>
              <p:nvSpPr>
                <p:cNvPr id="49" name="Oval 48">
                  <a:hlinkClick r:id="rId4" action="ppaction://hlinksldjump"/>
                  <a:extLst>
                    <a:ext uri="{FF2B5EF4-FFF2-40B4-BE49-F238E27FC236}">
                      <a16:creationId xmlns:a16="http://schemas.microsoft.com/office/drawing/2014/main" id="{3096BDFC-CCD9-401D-A8DA-66FCF1FED55D}"/>
                    </a:ext>
                  </a:extLst>
                </p:cNvPr>
                <p:cNvSpPr/>
                <p:nvPr/>
              </p:nvSpPr>
              <p:spPr>
                <a:xfrm>
                  <a:off x="-4431269" y="644179"/>
                  <a:ext cx="289560" cy="28956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a:extLst>
                    <a:ext uri="{FF2B5EF4-FFF2-40B4-BE49-F238E27FC236}">
                      <a16:creationId xmlns:a16="http://schemas.microsoft.com/office/drawing/2014/main" id="{2B477A86-3E6B-4202-8ADA-3A2CC933F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6291" y="703434"/>
                  <a:ext cx="156762" cy="156762"/>
                </a:xfrm>
                <a:prstGeom prst="rect">
                  <a:avLst/>
                </a:prstGeom>
              </p:spPr>
            </p:pic>
          </p:grpSp>
        </p:grpSp>
      </p:grpSp>
      <p:graphicFrame>
        <p:nvGraphicFramePr>
          <p:cNvPr id="60" name="Table 59">
            <a:extLst>
              <a:ext uri="{FF2B5EF4-FFF2-40B4-BE49-F238E27FC236}">
                <a16:creationId xmlns:a16="http://schemas.microsoft.com/office/drawing/2014/main" id="{F263758E-ED4C-4109-BACA-50492DD057D8}"/>
              </a:ext>
            </a:extLst>
          </p:cNvPr>
          <p:cNvGraphicFramePr>
            <a:graphicFrameLocks noGrp="1"/>
          </p:cNvGraphicFramePr>
          <p:nvPr>
            <p:extLst>
              <p:ext uri="{D42A27DB-BD31-4B8C-83A1-F6EECF244321}">
                <p14:modId xmlns:p14="http://schemas.microsoft.com/office/powerpoint/2010/main" val="2167408588"/>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Dental plan</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7" action="ppaction://hlinksldjump"/>
                        </a:rPr>
                        <a:t>Dental Open Access plan</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8" action="ppaction://hlinksldjump"/>
                        </a:rPr>
                        <a:t>MouthWise Matters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Rectangle 7, chunk 2">
            <a:extLst>
              <a:ext uri="{FF2B5EF4-FFF2-40B4-BE49-F238E27FC236}">
                <a16:creationId xmlns:a16="http://schemas.microsoft.com/office/drawing/2014/main" id="{96B85DFA-C428-73EF-E01C-1D492683BA5F}"/>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9"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3370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43"/>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60"/>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53"/>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43"/>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60"/>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53"/>
                                        </p:tgtEl>
                                        <p:attrNameLst>
                                          <p:attrName>ppt_x</p:attrName>
                                          <p:attrName>ppt_y</p:attrName>
                                        </p:attrNameLst>
                                      </p:cBhvr>
                                      <p:rCtr x="-19987" y="0"/>
                                    </p:animMotion>
                                  </p:childTnLst>
                                </p:cTn>
                              </p:par>
                            </p:childTnLst>
                          </p:cTn>
                        </p:par>
                      </p:childTnLst>
                    </p:cTn>
                  </p:par>
                </p:childTnLst>
              </p:cTn>
              <p:nextCondLst>
                <p:cond evt="onClick" delay="0">
                  <p:tgtEl>
                    <p:spTgt spid="38"/>
                  </p:tgtEl>
                </p:cond>
              </p:nextCondLst>
            </p:seq>
          </p:childTnLst>
        </p:cTn>
      </p:par>
    </p:tnLst>
    <p:bldLst>
      <p:bldP spid="53" grpId="0"/>
      <p:bldP spid="5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19F2-24EF-C5D2-8A4C-9692798273F7}"/>
              </a:ext>
            </a:extLst>
          </p:cNvPr>
          <p:cNvSpPr>
            <a:spLocks noGrp="1"/>
          </p:cNvSpPr>
          <p:nvPr>
            <p:ph type="ctrTitle"/>
          </p:nvPr>
        </p:nvSpPr>
        <p:spPr/>
        <p:txBody>
          <a:bodyPr/>
          <a:lstStyle/>
          <a:p>
            <a:r>
              <a:rPr lang="en-US" dirty="0">
                <a:solidFill>
                  <a:schemeClr val="bg1"/>
                </a:solidFill>
              </a:rPr>
              <a:t>Extra support</a:t>
            </a:r>
            <a:endParaRPr lang="en-US" dirty="0"/>
          </a:p>
        </p:txBody>
      </p:sp>
      <p:graphicFrame>
        <p:nvGraphicFramePr>
          <p:cNvPr id="4" name="Table 3">
            <a:extLst>
              <a:ext uri="{FF2B5EF4-FFF2-40B4-BE49-F238E27FC236}">
                <a16:creationId xmlns:a16="http://schemas.microsoft.com/office/drawing/2014/main" id="{95FE88ED-865F-FB1C-42E3-065116F44090}"/>
              </a:ext>
            </a:extLst>
          </p:cNvPr>
          <p:cNvGraphicFramePr>
            <a:graphicFrameLocks noGrp="1"/>
          </p:cNvGraphicFramePr>
          <p:nvPr>
            <p:extLst>
              <p:ext uri="{D42A27DB-BD31-4B8C-83A1-F6EECF244321}">
                <p14:modId xmlns:p14="http://schemas.microsoft.com/office/powerpoint/2010/main" val="680980014"/>
              </p:ext>
            </p:extLst>
          </p:nvPr>
        </p:nvGraphicFramePr>
        <p:xfrm>
          <a:off x="7772400" y="529166"/>
          <a:ext cx="3505200" cy="370840"/>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3901379568"/>
                    </a:ext>
                  </a:extLst>
                </a:gridCol>
              </a:tblGrid>
              <a:tr h="370840">
                <a:tc>
                  <a:txBody>
                    <a:bodyPr/>
                    <a:lstStyle/>
                    <a:p>
                      <a:r>
                        <a:rPr lang="en-US" sz="1600">
                          <a:hlinkClick r:id="rId3" action="ppaction://hlinksldjump"/>
                        </a:rPr>
                        <a:t>Digital tools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a:hlinkClick r:id="rId4" action="ppaction://hlinksldjump"/>
                        </a:rPr>
                        <a:t>Digital tools video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600">
                          <a:hlinkClick r:id="rId5" action="ppaction://hlinksldjump"/>
                        </a:rPr>
                        <a:t>Living Well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600">
                          <a:hlinkClick r:id="rId6" action="ppaction://hlinksldjump"/>
                        </a:rPr>
                        <a:t>Tobacco cessation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600">
                          <a:hlinkClick r:id="rId7" action="ppaction://hlinksldjump"/>
                        </a:rPr>
                        <a:t>Wellbeats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1600">
                          <a:hlinkClick r:id="rId8" action="ppaction://hlinksldjump"/>
                        </a:rPr>
                        <a:t>Healthy Discounts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1600">
                          <a:hlinkClick r:id="rId9" action="ppaction://hlinksldjump"/>
                        </a:rPr>
                        <a:t>Frequent Fitness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1600">
                          <a:hlinkClick r:id="rId10" action="ppaction://hlinksldjump"/>
                        </a:rPr>
                        <a:t>Condition management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r>
                        <a:rPr lang="en-US" sz="1600">
                          <a:hlinkClick r:id="rId11" action="ppaction://hlinksldjump"/>
                        </a:rPr>
                        <a:t>Emotional health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r>
                        <a:rPr lang="en-US" sz="1600">
                          <a:hlinkClick r:id="rId12" action="ppaction://hlinksldjump"/>
                        </a:rPr>
                        <a:t>Assist America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r>
                        <a:rPr lang="en-US" sz="1600">
                          <a:hlinkClick r:id="rId13" action="ppaction://hlinksldjump"/>
                        </a:rPr>
                        <a:t>Where to go for care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9972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09600" y="293401"/>
            <a:ext cx="10440246" cy="792843"/>
          </a:xfrm>
        </p:spPr>
        <p:txBody>
          <a:bodyPr/>
          <a:lstStyle/>
          <a:p>
            <a:r>
              <a:rPr lang="en-US" dirty="0"/>
              <a:t>Take charge of your health plan</a:t>
            </a:r>
          </a:p>
        </p:txBody>
      </p:sp>
      <p:sp>
        <p:nvSpPr>
          <p:cNvPr id="38" name="TextBox 37">
            <a:extLst>
              <a:ext uri="{FF2B5EF4-FFF2-40B4-BE49-F238E27FC236}">
                <a16:creationId xmlns:a16="http://schemas.microsoft.com/office/drawing/2014/main" id="{EF48EA11-30A8-4DD4-A9B8-5DEE7EB9AC40}"/>
              </a:ext>
            </a:extLst>
          </p:cNvPr>
          <p:cNvSpPr txBox="1"/>
          <p:nvPr/>
        </p:nvSpPr>
        <p:spPr>
          <a:xfrm>
            <a:off x="304799" y="1219200"/>
            <a:ext cx="11887201" cy="1124712"/>
          </a:xfrm>
          <a:prstGeom prst="rect">
            <a:avLst/>
          </a:prstGeom>
          <a:solidFill>
            <a:schemeClr val="accent2"/>
          </a:solidFill>
        </p:spPr>
        <p:txBody>
          <a:bodyPr wrap="square" lIns="320040" tIns="0" rIns="274320" bIns="0" anchor="ctr">
            <a:noAutofit/>
          </a:bodyPr>
          <a:lstStyle/>
          <a:p>
            <a:pPr>
              <a:spcBef>
                <a:spcPts val="300"/>
              </a:spcBef>
            </a:pPr>
            <a:r>
              <a:rPr lang="en-US" sz="2000" b="1" dirty="0">
                <a:solidFill>
                  <a:schemeClr val="bg1"/>
                </a:solidFill>
              </a:rPr>
              <a:t>A HealthPartners online account makes it easy to stay on top of your health care                 and insurance. </a:t>
            </a:r>
            <a:br>
              <a:rPr lang="en-US" sz="1600" b="1" dirty="0">
                <a:solidFill>
                  <a:schemeClr val="bg1"/>
                </a:solidFill>
              </a:rPr>
            </a:br>
            <a:r>
              <a:rPr lang="en-US" sz="1400" dirty="0">
                <a:solidFill>
                  <a:schemeClr val="bg1"/>
                </a:solidFill>
              </a:rPr>
              <a:t>You have real-time access to your personal health plan information in one simple place.</a:t>
            </a:r>
            <a:endParaRPr lang="en-US" sz="1600" dirty="0">
              <a:solidFill>
                <a:schemeClr val="bg1"/>
              </a:solidFill>
            </a:endParaRPr>
          </a:p>
        </p:txBody>
      </p:sp>
      <p:sp>
        <p:nvSpPr>
          <p:cNvPr id="45" name="TextBox 44">
            <a:extLst>
              <a:ext uri="{FF2B5EF4-FFF2-40B4-BE49-F238E27FC236}">
                <a16:creationId xmlns:a16="http://schemas.microsoft.com/office/drawing/2014/main" id="{18084509-5A3F-4EEF-A022-C1631E752B3D}"/>
              </a:ext>
            </a:extLst>
          </p:cNvPr>
          <p:cNvSpPr txBox="1"/>
          <p:nvPr/>
        </p:nvSpPr>
        <p:spPr>
          <a:xfrm>
            <a:off x="609600" y="2413697"/>
            <a:ext cx="6142883" cy="276999"/>
          </a:xfrm>
          <a:prstGeom prst="rect">
            <a:avLst/>
          </a:prstGeom>
          <a:noFill/>
        </p:spPr>
        <p:txBody>
          <a:bodyPr wrap="square" lIns="0" tIns="0" rIns="0" bIns="0" anchor="t">
            <a:spAutoFit/>
          </a:bodyPr>
          <a:lstStyle/>
          <a:p>
            <a:pPr>
              <a:spcBef>
                <a:spcPts val="300"/>
              </a:spcBef>
            </a:pPr>
            <a:r>
              <a:rPr lang="en-US" b="1" dirty="0"/>
              <a:t>Top 3 ways to use your online account</a:t>
            </a:r>
          </a:p>
        </p:txBody>
      </p:sp>
      <p:grpSp>
        <p:nvGrpSpPr>
          <p:cNvPr id="20" name="Group 19">
            <a:extLst>
              <a:ext uri="{FF2B5EF4-FFF2-40B4-BE49-F238E27FC236}">
                <a16:creationId xmlns:a16="http://schemas.microsoft.com/office/drawing/2014/main" id="{ED90F7D0-E6AC-4CEC-A9CD-89EEC9F804CC}"/>
              </a:ext>
            </a:extLst>
          </p:cNvPr>
          <p:cNvGrpSpPr/>
          <p:nvPr/>
        </p:nvGrpSpPr>
        <p:grpSpPr>
          <a:xfrm>
            <a:off x="613515" y="5505652"/>
            <a:ext cx="7760464" cy="628448"/>
            <a:chOff x="613517" y="5311140"/>
            <a:chExt cx="10162419" cy="822960"/>
          </a:xfrm>
        </p:grpSpPr>
        <p:sp>
          <p:nvSpPr>
            <p:cNvPr id="23" name="Rectangle: Diagonal Corners Rounded 22">
              <a:extLst>
                <a:ext uri="{FF2B5EF4-FFF2-40B4-BE49-F238E27FC236}">
                  <a16:creationId xmlns:a16="http://schemas.microsoft.com/office/drawing/2014/main" id="{1E0CBBF9-E875-44A2-AFDC-3794F174BF49}"/>
                </a:ext>
              </a:extLst>
            </p:cNvPr>
            <p:cNvSpPr/>
            <p:nvPr/>
          </p:nvSpPr>
          <p:spPr>
            <a:xfrm flipH="1">
              <a:off x="613517" y="5311140"/>
              <a:ext cx="10162419"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26" name="TextBox 25">
              <a:extLst>
                <a:ext uri="{FF2B5EF4-FFF2-40B4-BE49-F238E27FC236}">
                  <a16:creationId xmlns:a16="http://schemas.microsoft.com/office/drawing/2014/main" id="{95F13929-E4BF-4AF4-A04C-B034AE6DADCB}"/>
                </a:ext>
              </a:extLst>
            </p:cNvPr>
            <p:cNvSpPr txBox="1"/>
            <p:nvPr/>
          </p:nvSpPr>
          <p:spPr>
            <a:xfrm>
              <a:off x="1623280" y="5500951"/>
              <a:ext cx="9142068" cy="443340"/>
            </a:xfrm>
            <a:prstGeom prst="rect">
              <a:avLst/>
            </a:prstGeom>
            <a:noFill/>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Sign in at </a:t>
              </a:r>
              <a:r>
                <a:rPr lang="en-US" sz="1600" b="1" dirty="0">
                  <a:latin typeface="+mj-lt"/>
                  <a:cs typeface="Arial" panose="020B0604020202020204" pitchFamily="34" charset="0"/>
                  <a:hlinkClick r:id="rId3">
                    <a:extLst>
                      <a:ext uri="{A12FA001-AC4F-418D-AE19-62706E023703}">
                        <ahyp:hlinkClr xmlns:ahyp="http://schemas.microsoft.com/office/drawing/2018/hyperlinkcolor" val="tx"/>
                      </a:ext>
                    </a:extLst>
                  </a:hlinkClick>
                </a:rPr>
                <a:t>healthpartners.com</a:t>
              </a:r>
              <a:r>
                <a:rPr lang="en-US" sz="1600" b="1" dirty="0">
                  <a:latin typeface="+mj-lt"/>
                  <a:cs typeface="Arial" panose="020B0604020202020204" pitchFamily="34" charset="0"/>
                </a:rPr>
                <a:t> </a:t>
              </a:r>
              <a:r>
                <a:rPr lang="en-US" sz="1600" dirty="0">
                  <a:latin typeface="+mj-lt"/>
                  <a:cs typeface="Arial" panose="020B0604020202020204" pitchFamily="34" charset="0"/>
                </a:rPr>
                <a:t>or on the</a:t>
              </a:r>
              <a:r>
                <a:rPr kumimoji="0" lang="en-US" sz="1600" i="0" u="none" strike="noStrike" kern="1200" cap="none" spc="0" normalizeH="0" baseline="0" noProof="0" dirty="0">
                  <a:ln>
                    <a:noFill/>
                  </a:ln>
                  <a:effectLst/>
                  <a:uLnTx/>
                  <a:uFillTx/>
                  <a:latin typeface="+mj-lt"/>
                  <a:ea typeface="+mn-ea"/>
                  <a:cs typeface="Arial" panose="020B0604020202020204" pitchFamily="34" charset="0"/>
                </a:rPr>
                <a:t> </a:t>
              </a:r>
              <a:r>
                <a:rPr lang="en-US" sz="1600" dirty="0"/>
                <a:t>HealthPartners mobile app</a:t>
              </a:r>
            </a:p>
          </p:txBody>
        </p:sp>
        <p:sp>
          <p:nvSpPr>
            <p:cNvPr id="28" name="Freeform: Shape 27">
              <a:extLst>
                <a:ext uri="{FF2B5EF4-FFF2-40B4-BE49-F238E27FC236}">
                  <a16:creationId xmlns:a16="http://schemas.microsoft.com/office/drawing/2014/main" id="{7C4C7D9F-58A3-40B4-8834-E57104762F0F}"/>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29" name="Graphic 28">
              <a:extLst>
                <a:ext uri="{FF2B5EF4-FFF2-40B4-BE49-F238E27FC236}">
                  <a16:creationId xmlns:a16="http://schemas.microsoft.com/office/drawing/2014/main" id="{3AAD1922-2E06-4B43-9B79-E4397B80C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grpSp>
      <p:sp>
        <p:nvSpPr>
          <p:cNvPr id="8" name="Graphic 66">
            <a:extLst>
              <a:ext uri="{FF2B5EF4-FFF2-40B4-BE49-F238E27FC236}">
                <a16:creationId xmlns:a16="http://schemas.microsoft.com/office/drawing/2014/main" id="{E7C7DA2D-7E8C-44BD-AE53-0363F01A25C2}"/>
              </a:ext>
            </a:extLst>
          </p:cNvPr>
          <p:cNvSpPr/>
          <p:nvPr/>
        </p:nvSpPr>
        <p:spPr>
          <a:xfrm>
            <a:off x="613518" y="3004961"/>
            <a:ext cx="394432" cy="394433"/>
          </a:xfrm>
          <a:custGeom>
            <a:avLst/>
            <a:gdLst>
              <a:gd name="connsiteX0" fmla="*/ 384175 w 768350"/>
              <a:gd name="connsiteY0" fmla="*/ 0 h 768350"/>
              <a:gd name="connsiteX1" fmla="*/ 0 w 768350"/>
              <a:gd name="connsiteY1" fmla="*/ 384175 h 768350"/>
              <a:gd name="connsiteX2" fmla="*/ 384175 w 768350"/>
              <a:gd name="connsiteY2" fmla="*/ 768350 h 768350"/>
              <a:gd name="connsiteX3" fmla="*/ 768350 w 768350"/>
              <a:gd name="connsiteY3" fmla="*/ 384175 h 768350"/>
              <a:gd name="connsiteX4" fmla="*/ 768350 w 768350"/>
              <a:gd name="connsiteY4" fmla="*/ 0 h 768350"/>
              <a:gd name="connsiteX5" fmla="*/ 384175 w 768350"/>
              <a:gd name="connsiteY5" fmla="*/ 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768350">
                <a:moveTo>
                  <a:pt x="384175" y="0"/>
                </a:moveTo>
                <a:cubicBezTo>
                  <a:pt x="171985" y="0"/>
                  <a:pt x="0" y="171985"/>
                  <a:pt x="0" y="384175"/>
                </a:cubicBezTo>
                <a:cubicBezTo>
                  <a:pt x="0" y="596365"/>
                  <a:pt x="171985" y="768350"/>
                  <a:pt x="384175" y="768350"/>
                </a:cubicBezTo>
                <a:cubicBezTo>
                  <a:pt x="596365" y="768350"/>
                  <a:pt x="768350" y="596365"/>
                  <a:pt x="768350" y="384175"/>
                </a:cubicBezTo>
                <a:lnTo>
                  <a:pt x="768350" y="0"/>
                </a:lnTo>
                <a:lnTo>
                  <a:pt x="384175" y="0"/>
                </a:lnTo>
                <a:close/>
              </a:path>
            </a:pathLst>
          </a:custGeom>
          <a:solidFill>
            <a:schemeClr val="accent2"/>
          </a:solidFill>
          <a:ln w="8860" cap="flat">
            <a:noFill/>
            <a:prstDash val="solid"/>
            <a:miter/>
          </a:ln>
        </p:spPr>
        <p:txBody>
          <a:bodyPr rtlCol="0" anchor="ctr"/>
          <a:lstStyle/>
          <a:p>
            <a:pPr algn="ctr"/>
            <a:r>
              <a:rPr lang="en-US" sz="1200" b="1" dirty="0">
                <a:solidFill>
                  <a:schemeClr val="bg1"/>
                </a:solidFill>
              </a:rPr>
              <a:t>1</a:t>
            </a:r>
          </a:p>
        </p:txBody>
      </p:sp>
      <p:sp>
        <p:nvSpPr>
          <p:cNvPr id="9" name="TextBox 8">
            <a:extLst>
              <a:ext uri="{FF2B5EF4-FFF2-40B4-BE49-F238E27FC236}">
                <a16:creationId xmlns:a16="http://schemas.microsoft.com/office/drawing/2014/main" id="{58D3E8C1-8D05-476D-802D-FEF0B68EBC2A}"/>
              </a:ext>
            </a:extLst>
          </p:cNvPr>
          <p:cNvSpPr txBox="1"/>
          <p:nvPr/>
        </p:nvSpPr>
        <p:spPr>
          <a:xfrm>
            <a:off x="1227047" y="3008635"/>
            <a:ext cx="6340816" cy="523220"/>
          </a:xfrm>
          <a:prstGeom prst="rect">
            <a:avLst/>
          </a:prstGeom>
          <a:noFill/>
        </p:spPr>
        <p:txBody>
          <a:bodyPr wrap="square" lIns="0" rIns="0" anchor="ctr">
            <a:spAutoFit/>
          </a:bodyPr>
          <a:lstStyle/>
          <a:p>
            <a:r>
              <a:rPr lang="en-US" sz="1400" dirty="0"/>
              <a:t>Visit My dashboard through a web browser on your phone or computer for personalized preventive care reminders, helpful tips about your plan and more.</a:t>
            </a:r>
          </a:p>
        </p:txBody>
      </p:sp>
      <p:sp>
        <p:nvSpPr>
          <p:cNvPr id="43" name="Graphic 66">
            <a:extLst>
              <a:ext uri="{FF2B5EF4-FFF2-40B4-BE49-F238E27FC236}">
                <a16:creationId xmlns:a16="http://schemas.microsoft.com/office/drawing/2014/main" id="{170CB6F9-3B35-4E3D-8387-7BBC19408E37}"/>
              </a:ext>
            </a:extLst>
          </p:cNvPr>
          <p:cNvSpPr/>
          <p:nvPr/>
        </p:nvSpPr>
        <p:spPr>
          <a:xfrm>
            <a:off x="613518" y="3991467"/>
            <a:ext cx="394432" cy="394432"/>
          </a:xfrm>
          <a:custGeom>
            <a:avLst/>
            <a:gdLst>
              <a:gd name="connsiteX0" fmla="*/ 384175 w 768350"/>
              <a:gd name="connsiteY0" fmla="*/ 0 h 768350"/>
              <a:gd name="connsiteX1" fmla="*/ 0 w 768350"/>
              <a:gd name="connsiteY1" fmla="*/ 384175 h 768350"/>
              <a:gd name="connsiteX2" fmla="*/ 384175 w 768350"/>
              <a:gd name="connsiteY2" fmla="*/ 768350 h 768350"/>
              <a:gd name="connsiteX3" fmla="*/ 768350 w 768350"/>
              <a:gd name="connsiteY3" fmla="*/ 384175 h 768350"/>
              <a:gd name="connsiteX4" fmla="*/ 768350 w 768350"/>
              <a:gd name="connsiteY4" fmla="*/ 0 h 768350"/>
              <a:gd name="connsiteX5" fmla="*/ 384175 w 768350"/>
              <a:gd name="connsiteY5" fmla="*/ 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768350">
                <a:moveTo>
                  <a:pt x="384175" y="0"/>
                </a:moveTo>
                <a:cubicBezTo>
                  <a:pt x="171985" y="0"/>
                  <a:pt x="0" y="171985"/>
                  <a:pt x="0" y="384175"/>
                </a:cubicBezTo>
                <a:cubicBezTo>
                  <a:pt x="0" y="596365"/>
                  <a:pt x="171985" y="768350"/>
                  <a:pt x="384175" y="768350"/>
                </a:cubicBezTo>
                <a:cubicBezTo>
                  <a:pt x="596365" y="768350"/>
                  <a:pt x="768350" y="596365"/>
                  <a:pt x="768350" y="384175"/>
                </a:cubicBezTo>
                <a:lnTo>
                  <a:pt x="768350" y="0"/>
                </a:lnTo>
                <a:lnTo>
                  <a:pt x="384175" y="0"/>
                </a:lnTo>
                <a:close/>
              </a:path>
            </a:pathLst>
          </a:custGeom>
          <a:solidFill>
            <a:schemeClr val="accent2"/>
          </a:solidFill>
          <a:ln w="8860" cap="flat">
            <a:noFill/>
            <a:prstDash val="solid"/>
            <a:miter/>
          </a:ln>
        </p:spPr>
        <p:txBody>
          <a:bodyPr rtlCol="0" anchor="ctr"/>
          <a:lstStyle/>
          <a:p>
            <a:pPr algn="ctr"/>
            <a:r>
              <a:rPr lang="en-US" sz="1200" b="1" dirty="0">
                <a:solidFill>
                  <a:schemeClr val="bg1"/>
                </a:solidFill>
              </a:rPr>
              <a:t>2</a:t>
            </a:r>
          </a:p>
        </p:txBody>
      </p:sp>
      <p:sp>
        <p:nvSpPr>
          <p:cNvPr id="44" name="TextBox 43">
            <a:extLst>
              <a:ext uri="{FF2B5EF4-FFF2-40B4-BE49-F238E27FC236}">
                <a16:creationId xmlns:a16="http://schemas.microsoft.com/office/drawing/2014/main" id="{B8EDA286-64D0-4176-8A9C-FB34D970D114}"/>
              </a:ext>
            </a:extLst>
          </p:cNvPr>
          <p:cNvSpPr txBox="1"/>
          <p:nvPr/>
        </p:nvSpPr>
        <p:spPr>
          <a:xfrm>
            <a:off x="1279513" y="3927073"/>
            <a:ext cx="6192098" cy="523220"/>
          </a:xfrm>
          <a:prstGeom prst="rect">
            <a:avLst/>
          </a:prstGeom>
          <a:noFill/>
        </p:spPr>
        <p:txBody>
          <a:bodyPr wrap="square" lIns="0" rIns="0" anchor="ctr">
            <a:spAutoFit/>
          </a:bodyPr>
          <a:lstStyle/>
          <a:p>
            <a:r>
              <a:rPr lang="en-US" sz="1400" spc="-10" dirty="0"/>
              <a:t>Search for in-network doctors, clinics and hospitals and get cost estimates for services specific to your plan using the web or mobile app.</a:t>
            </a:r>
          </a:p>
        </p:txBody>
      </p:sp>
      <p:sp>
        <p:nvSpPr>
          <p:cNvPr id="47" name="Graphic 66">
            <a:extLst>
              <a:ext uri="{FF2B5EF4-FFF2-40B4-BE49-F238E27FC236}">
                <a16:creationId xmlns:a16="http://schemas.microsoft.com/office/drawing/2014/main" id="{B38C803B-9932-4CF9-8131-BEFA71F27326}"/>
              </a:ext>
            </a:extLst>
          </p:cNvPr>
          <p:cNvSpPr/>
          <p:nvPr/>
        </p:nvSpPr>
        <p:spPr>
          <a:xfrm>
            <a:off x="613518" y="4885646"/>
            <a:ext cx="394432" cy="394433"/>
          </a:xfrm>
          <a:custGeom>
            <a:avLst/>
            <a:gdLst>
              <a:gd name="connsiteX0" fmla="*/ 384175 w 768350"/>
              <a:gd name="connsiteY0" fmla="*/ 0 h 768350"/>
              <a:gd name="connsiteX1" fmla="*/ 0 w 768350"/>
              <a:gd name="connsiteY1" fmla="*/ 384175 h 768350"/>
              <a:gd name="connsiteX2" fmla="*/ 384175 w 768350"/>
              <a:gd name="connsiteY2" fmla="*/ 768350 h 768350"/>
              <a:gd name="connsiteX3" fmla="*/ 768350 w 768350"/>
              <a:gd name="connsiteY3" fmla="*/ 384175 h 768350"/>
              <a:gd name="connsiteX4" fmla="*/ 768350 w 768350"/>
              <a:gd name="connsiteY4" fmla="*/ 0 h 768350"/>
              <a:gd name="connsiteX5" fmla="*/ 384175 w 768350"/>
              <a:gd name="connsiteY5" fmla="*/ 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768350">
                <a:moveTo>
                  <a:pt x="384175" y="0"/>
                </a:moveTo>
                <a:cubicBezTo>
                  <a:pt x="171985" y="0"/>
                  <a:pt x="0" y="171985"/>
                  <a:pt x="0" y="384175"/>
                </a:cubicBezTo>
                <a:cubicBezTo>
                  <a:pt x="0" y="596365"/>
                  <a:pt x="171985" y="768350"/>
                  <a:pt x="384175" y="768350"/>
                </a:cubicBezTo>
                <a:cubicBezTo>
                  <a:pt x="596365" y="768350"/>
                  <a:pt x="768350" y="596365"/>
                  <a:pt x="768350" y="384175"/>
                </a:cubicBezTo>
                <a:lnTo>
                  <a:pt x="768350" y="0"/>
                </a:lnTo>
                <a:lnTo>
                  <a:pt x="384175" y="0"/>
                </a:lnTo>
                <a:close/>
              </a:path>
            </a:pathLst>
          </a:custGeom>
          <a:solidFill>
            <a:schemeClr val="accent2"/>
          </a:solidFill>
          <a:ln w="8860" cap="flat">
            <a:noFill/>
            <a:prstDash val="solid"/>
            <a:miter/>
          </a:ln>
        </p:spPr>
        <p:txBody>
          <a:bodyPr rtlCol="0" anchor="ctr"/>
          <a:lstStyle/>
          <a:p>
            <a:pPr algn="ctr"/>
            <a:r>
              <a:rPr lang="en-US" sz="1200" b="1" dirty="0">
                <a:solidFill>
                  <a:schemeClr val="bg1"/>
                </a:solidFill>
              </a:rPr>
              <a:t>3</a:t>
            </a:r>
          </a:p>
        </p:txBody>
      </p:sp>
      <p:sp>
        <p:nvSpPr>
          <p:cNvPr id="48" name="TextBox 47">
            <a:extLst>
              <a:ext uri="{FF2B5EF4-FFF2-40B4-BE49-F238E27FC236}">
                <a16:creationId xmlns:a16="http://schemas.microsoft.com/office/drawing/2014/main" id="{70A3EE72-5C62-4CD4-90A0-D07E983F075F}"/>
              </a:ext>
            </a:extLst>
          </p:cNvPr>
          <p:cNvSpPr txBox="1"/>
          <p:nvPr/>
        </p:nvSpPr>
        <p:spPr>
          <a:xfrm>
            <a:off x="1279512" y="4821251"/>
            <a:ext cx="6288351" cy="523220"/>
          </a:xfrm>
          <a:prstGeom prst="rect">
            <a:avLst/>
          </a:prstGeom>
          <a:noFill/>
        </p:spPr>
        <p:txBody>
          <a:bodyPr wrap="square" lIns="0" rIns="0" anchor="ctr">
            <a:spAutoFit/>
          </a:bodyPr>
          <a:lstStyle/>
          <a:p>
            <a:r>
              <a:rPr lang="en-US" sz="1400" dirty="0"/>
              <a:t>Open the HealthPartners mobile app for on-the-go access to claims details, your member ID card and Member Services contact information.</a:t>
            </a:r>
          </a:p>
        </p:txBody>
      </p:sp>
      <p:grpSp>
        <p:nvGrpSpPr>
          <p:cNvPr id="65" name="Group 64">
            <a:extLst>
              <a:ext uri="{FF2B5EF4-FFF2-40B4-BE49-F238E27FC236}">
                <a16:creationId xmlns:a16="http://schemas.microsoft.com/office/drawing/2014/main" id="{0C3ACD6E-0EEF-491C-A752-3C72BDBC94AF}"/>
              </a:ext>
            </a:extLst>
          </p:cNvPr>
          <p:cNvGrpSpPr/>
          <p:nvPr/>
        </p:nvGrpSpPr>
        <p:grpSpPr>
          <a:xfrm>
            <a:off x="609600" y="3741595"/>
            <a:ext cx="3763066" cy="894175"/>
            <a:chOff x="609600" y="3698053"/>
            <a:chExt cx="7766822" cy="894175"/>
          </a:xfrm>
        </p:grpSpPr>
        <p:cxnSp>
          <p:nvCxnSpPr>
            <p:cNvPr id="10" name="Straight Connector 9">
              <a:extLst>
                <a:ext uri="{FF2B5EF4-FFF2-40B4-BE49-F238E27FC236}">
                  <a16:creationId xmlns:a16="http://schemas.microsoft.com/office/drawing/2014/main" id="{3259C22D-98EA-47A8-B1CF-4FE95F011AD6}"/>
                </a:ext>
              </a:extLst>
            </p:cNvPr>
            <p:cNvCxnSpPr>
              <a:cxnSpLocks/>
            </p:cNvCxnSpPr>
            <p:nvPr/>
          </p:nvCxnSpPr>
          <p:spPr>
            <a:xfrm>
              <a:off x="609600" y="3698053"/>
              <a:ext cx="77668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EE8EDFD-38D6-442E-8B8A-0E0E5105BFBC}"/>
                </a:ext>
              </a:extLst>
            </p:cNvPr>
            <p:cNvCxnSpPr>
              <a:cxnSpLocks/>
            </p:cNvCxnSpPr>
            <p:nvPr/>
          </p:nvCxnSpPr>
          <p:spPr>
            <a:xfrm>
              <a:off x="609600" y="4592228"/>
              <a:ext cx="77668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4" name="Burger">
            <a:extLst>
              <a:ext uri="{FF2B5EF4-FFF2-40B4-BE49-F238E27FC236}">
                <a16:creationId xmlns:a16="http://schemas.microsoft.com/office/drawing/2014/main" id="{FBDACFEF-1054-4609-93F8-56BD56F212AB}"/>
              </a:ext>
            </a:extLst>
          </p:cNvPr>
          <p:cNvGrpSpPr/>
          <p:nvPr/>
        </p:nvGrpSpPr>
        <p:grpSpPr>
          <a:xfrm>
            <a:off x="-1" y="-1"/>
            <a:ext cx="304797" cy="304797"/>
            <a:chOff x="-1" y="-1"/>
            <a:chExt cx="304797" cy="304797"/>
          </a:xfrm>
        </p:grpSpPr>
        <p:sp>
          <p:nvSpPr>
            <p:cNvPr id="69" name="Rectangle 68">
              <a:extLst>
                <a:ext uri="{FF2B5EF4-FFF2-40B4-BE49-F238E27FC236}">
                  <a16:creationId xmlns:a16="http://schemas.microsoft.com/office/drawing/2014/main" id="{40442B45-4278-4FC2-A294-3D297870358C}"/>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1BA78D0F-0AB5-4E8C-AF3F-249EDF71A033}"/>
                </a:ext>
              </a:extLst>
            </p:cNvPr>
            <p:cNvGrpSpPr/>
            <p:nvPr userDrawn="1"/>
          </p:nvGrpSpPr>
          <p:grpSpPr>
            <a:xfrm>
              <a:off x="88317" y="103148"/>
              <a:ext cx="128160" cy="98498"/>
              <a:chOff x="88317" y="99577"/>
              <a:chExt cx="128160" cy="98498"/>
            </a:xfrm>
          </p:grpSpPr>
          <p:cxnSp>
            <p:nvCxnSpPr>
              <p:cNvPr id="91" name="Straight Connector 90">
                <a:extLst>
                  <a:ext uri="{FF2B5EF4-FFF2-40B4-BE49-F238E27FC236}">
                    <a16:creationId xmlns:a16="http://schemas.microsoft.com/office/drawing/2014/main" id="{78D196E3-0541-477C-A891-CF5DCBC7A978}"/>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CDAD7C7-633A-4708-9D07-5273BF095F9A}"/>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79BAFF-80C1-45E6-B294-0DF59D298BBA}"/>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5F7921EC-8C45-45CD-B69D-642C6303B564}"/>
              </a:ext>
            </a:extLst>
          </p:cNvPr>
          <p:cNvGrpSpPr/>
          <p:nvPr/>
        </p:nvGrpSpPr>
        <p:grpSpPr>
          <a:xfrm>
            <a:off x="-4750182" y="304794"/>
            <a:ext cx="4248150" cy="6553205"/>
            <a:chOff x="-4750182" y="304794"/>
            <a:chExt cx="4248150" cy="6553205"/>
          </a:xfrm>
        </p:grpSpPr>
        <p:grpSp>
          <p:nvGrpSpPr>
            <p:cNvPr id="72" name="Group 71">
              <a:extLst>
                <a:ext uri="{FF2B5EF4-FFF2-40B4-BE49-F238E27FC236}">
                  <a16:creationId xmlns:a16="http://schemas.microsoft.com/office/drawing/2014/main" id="{E1484E90-46D8-4601-AC3C-A19E086AB64B}"/>
                </a:ext>
              </a:extLst>
            </p:cNvPr>
            <p:cNvGrpSpPr/>
            <p:nvPr/>
          </p:nvGrpSpPr>
          <p:grpSpPr>
            <a:xfrm>
              <a:off x="-4750182" y="304794"/>
              <a:ext cx="4248150" cy="6553205"/>
              <a:chOff x="0" y="304794"/>
              <a:chExt cx="4248150" cy="6553205"/>
            </a:xfrm>
          </p:grpSpPr>
          <p:sp>
            <p:nvSpPr>
              <p:cNvPr id="89" name="Rectangle: Single Corner Rounded 88">
                <a:extLst>
                  <a:ext uri="{FF2B5EF4-FFF2-40B4-BE49-F238E27FC236}">
                    <a16:creationId xmlns:a16="http://schemas.microsoft.com/office/drawing/2014/main" id="{2D9F2DA7-2DDA-4692-AAF8-9D91726EBE01}"/>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FC67C43D-6769-47EB-92D8-4317BB8AE94B}"/>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a:extLst>
                <a:ext uri="{FF2B5EF4-FFF2-40B4-BE49-F238E27FC236}">
                  <a16:creationId xmlns:a16="http://schemas.microsoft.com/office/drawing/2014/main" id="{A025D51A-1A70-4679-8E7B-A71ED02179A5}"/>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F506B1AD-BF41-4744-B0E5-872EEBEEAC86}"/>
                </a:ext>
              </a:extLst>
            </p:cNvPr>
            <p:cNvGrpSpPr/>
            <p:nvPr/>
          </p:nvGrpSpPr>
          <p:grpSpPr>
            <a:xfrm>
              <a:off x="-4431269" y="746687"/>
              <a:ext cx="2152889" cy="289561"/>
              <a:chOff x="-4431269" y="644179"/>
              <a:chExt cx="2152889" cy="289561"/>
            </a:xfrm>
          </p:grpSpPr>
          <p:sp>
            <p:nvSpPr>
              <p:cNvPr id="76" name="TextBox 75">
                <a:hlinkClick r:id="rId6" action="ppaction://hlinksldjump"/>
                <a:extLst>
                  <a:ext uri="{FF2B5EF4-FFF2-40B4-BE49-F238E27FC236}">
                    <a16:creationId xmlns:a16="http://schemas.microsoft.com/office/drawing/2014/main" id="{9B091F4A-03AC-440D-813F-4DBE97D26B9B}"/>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77" name="Group 76">
                <a:extLst>
                  <a:ext uri="{FF2B5EF4-FFF2-40B4-BE49-F238E27FC236}">
                    <a16:creationId xmlns:a16="http://schemas.microsoft.com/office/drawing/2014/main" id="{87BB30A6-E86B-4F1C-A6A2-C4EA6A1591B3}"/>
                  </a:ext>
                </a:extLst>
              </p:cNvPr>
              <p:cNvGrpSpPr/>
              <p:nvPr/>
            </p:nvGrpSpPr>
            <p:grpSpPr>
              <a:xfrm>
                <a:off x="-4431269" y="644179"/>
                <a:ext cx="289560" cy="289560"/>
                <a:chOff x="-4431269" y="644179"/>
                <a:chExt cx="289560" cy="289560"/>
              </a:xfrm>
            </p:grpSpPr>
            <p:sp>
              <p:nvSpPr>
                <p:cNvPr id="78" name="Oval 77">
                  <a:hlinkClick r:id="rId6" action="ppaction://hlinksldjump"/>
                  <a:extLst>
                    <a:ext uri="{FF2B5EF4-FFF2-40B4-BE49-F238E27FC236}">
                      <a16:creationId xmlns:a16="http://schemas.microsoft.com/office/drawing/2014/main" id="{F72155B4-939B-4771-8D6C-59FB819041AD}"/>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79" name="Graphic 78">
                  <a:extLst>
                    <a:ext uri="{FF2B5EF4-FFF2-40B4-BE49-F238E27FC236}">
                      <a16:creationId xmlns:a16="http://schemas.microsoft.com/office/drawing/2014/main" id="{CA58117F-5A53-403A-BEA1-3F3530BD96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104" name="Table 103">
            <a:extLst>
              <a:ext uri="{FF2B5EF4-FFF2-40B4-BE49-F238E27FC236}">
                <a16:creationId xmlns:a16="http://schemas.microsoft.com/office/drawing/2014/main" id="{5FB2B080-4409-40E9-B2D5-ACFB73FB31F5}"/>
              </a:ext>
            </a:extLst>
          </p:cNvPr>
          <p:cNvGraphicFramePr>
            <a:graphicFrameLocks noGrp="1"/>
          </p:cNvGraphicFramePr>
          <p:nvPr>
            <p:extLst>
              <p:ext uri="{D42A27DB-BD31-4B8C-83A1-F6EECF244321}">
                <p14:modId xmlns:p14="http://schemas.microsoft.com/office/powerpoint/2010/main" val="4157395165"/>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sz="1200">
                          <a:solidFill>
                            <a:schemeClr val="bg1"/>
                          </a:solidFill>
                          <a:hlinkClick r:id="rId9"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r>
                        <a:rPr lang="en-US" sz="1200">
                          <a:solidFill>
                            <a:schemeClr val="bg1"/>
                          </a:solidFill>
                          <a:hlinkClick r:id="rId10"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880">
                <a:tc>
                  <a:txBody>
                    <a:bodyPr/>
                    <a:lstStyle/>
                    <a:p>
                      <a:r>
                        <a:rPr lang="en-US" sz="1200">
                          <a:solidFill>
                            <a:schemeClr val="bg1"/>
                          </a:solidFill>
                          <a:hlinkClick r:id="rId11"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880">
                <a:tc>
                  <a:txBody>
                    <a:bodyPr/>
                    <a:lstStyle/>
                    <a:p>
                      <a:r>
                        <a:rPr lang="en-US" sz="1200">
                          <a:solidFill>
                            <a:schemeClr val="bg1"/>
                          </a:solidFill>
                          <a:hlinkClick r:id="rId12"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880">
                <a:tc>
                  <a:txBody>
                    <a:bodyPr/>
                    <a:lstStyle/>
                    <a:p>
                      <a:r>
                        <a:rPr lang="en-US" sz="1200">
                          <a:solidFill>
                            <a:schemeClr val="bg1"/>
                          </a:solidFill>
                          <a:hlinkClick r:id="rId13"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2880">
                <a:tc>
                  <a:txBody>
                    <a:bodyPr/>
                    <a:lstStyle/>
                    <a:p>
                      <a:r>
                        <a:rPr lang="en-US" sz="1200">
                          <a:solidFill>
                            <a:schemeClr val="bg1"/>
                          </a:solidFill>
                          <a:hlinkClick r:id="rId14"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2880">
                <a:tc>
                  <a:txBody>
                    <a:bodyPr/>
                    <a:lstStyle/>
                    <a:p>
                      <a:r>
                        <a:rPr lang="en-US" sz="1200">
                          <a:solidFill>
                            <a:schemeClr val="bg1"/>
                          </a:solidFill>
                          <a:hlinkClick r:id="rId15"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2880">
                <a:tc>
                  <a:txBody>
                    <a:bodyPr/>
                    <a:lstStyle/>
                    <a:p>
                      <a:r>
                        <a:rPr lang="en-US" sz="1200">
                          <a:solidFill>
                            <a:schemeClr val="bg1"/>
                          </a:solidFill>
                          <a:hlinkClick r:id="rId16"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2880">
                <a:tc>
                  <a:txBody>
                    <a:bodyPr/>
                    <a:lstStyle/>
                    <a:p>
                      <a:r>
                        <a:rPr lang="en-US" sz="1200">
                          <a:solidFill>
                            <a:schemeClr val="bg1"/>
                          </a:solidFill>
                          <a:hlinkClick r:id="rId17"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82880">
                <a:tc>
                  <a:txBody>
                    <a:bodyPr/>
                    <a:lstStyle/>
                    <a:p>
                      <a:r>
                        <a:rPr lang="en-US" sz="1200">
                          <a:solidFill>
                            <a:schemeClr val="bg1"/>
                          </a:solidFill>
                          <a:hlinkClick r:id="rId18"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82880">
                <a:tc>
                  <a:txBody>
                    <a:bodyPr/>
                    <a:lstStyle/>
                    <a:p>
                      <a:r>
                        <a:rPr lang="en-US" sz="1200">
                          <a:solidFill>
                            <a:schemeClr val="bg1"/>
                          </a:solidFill>
                          <a:hlinkClick r:id="rId19"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80" name="Rectangle 7, chunk 2">
            <a:extLst>
              <a:ext uri="{FF2B5EF4-FFF2-40B4-BE49-F238E27FC236}">
                <a16:creationId xmlns:a16="http://schemas.microsoft.com/office/drawing/2014/main" id="{48E80F62-E650-F92E-9804-16C2AC20A2A7}"/>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0" action="ppaction://hlinksldjump"/>
              </a:rPr>
              <a:t>Contact us</a:t>
            </a:r>
            <a:endParaRPr lang="en-US" sz="1500" b="1" dirty="0">
              <a:solidFill>
                <a:schemeClr val="bg1"/>
              </a:solidFill>
            </a:endParaRPr>
          </a:p>
        </p:txBody>
      </p:sp>
      <p:pic>
        <p:nvPicPr>
          <p:cNvPr id="5" name="Picture 4" descr="A screenshot of a phone&#10;&#10;Description automatically generated">
            <a:extLst>
              <a:ext uri="{FF2B5EF4-FFF2-40B4-BE49-F238E27FC236}">
                <a16:creationId xmlns:a16="http://schemas.microsoft.com/office/drawing/2014/main" id="{BF8507D1-D4D1-30A7-1DEF-CF7B2DB7983C}"/>
              </a:ext>
            </a:extLst>
          </p:cNvPr>
          <p:cNvPicPr>
            <a:picLocks noChangeAspect="1"/>
          </p:cNvPicPr>
          <p:nvPr/>
        </p:nvPicPr>
        <p:blipFill>
          <a:blip r:embed="rId21"/>
          <a:stretch>
            <a:fillRect/>
          </a:stretch>
        </p:blipFill>
        <p:spPr>
          <a:xfrm>
            <a:off x="9725780" y="2453860"/>
            <a:ext cx="1852702" cy="3864078"/>
          </a:xfrm>
          <a:prstGeom prst="rect">
            <a:avLst/>
          </a:prstGeom>
        </p:spPr>
      </p:pic>
    </p:spTree>
    <p:extLst>
      <p:ext uri="{BB962C8B-B14F-4D97-AF65-F5344CB8AC3E}">
        <p14:creationId xmlns:p14="http://schemas.microsoft.com/office/powerpoint/2010/main" val="178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7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104"/>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80"/>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7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104"/>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80"/>
                                        </p:tgtEl>
                                        <p:attrNameLst>
                                          <p:attrName>ppt_x</p:attrName>
                                          <p:attrName>ppt_y</p:attrName>
                                        </p:attrNameLst>
                                      </p:cBhvr>
                                      <p:rCtr x="-19987" y="0"/>
                                    </p:animMotion>
                                  </p:childTnLst>
                                </p:cTn>
                              </p:par>
                            </p:childTnLst>
                          </p:cTn>
                        </p:par>
                      </p:childTnLst>
                    </p:cTn>
                  </p:par>
                </p:childTnLst>
              </p:cTn>
              <p:nextCondLst>
                <p:cond evt="onClick" delay="0">
                  <p:tgtEl>
                    <p:spTgt spid="64"/>
                  </p:tgtEl>
                </p:cond>
              </p:nextCondLst>
            </p:seq>
          </p:childTnLst>
        </p:cTn>
      </p:par>
    </p:tnLst>
    <p:bldLst>
      <p:bldP spid="80" grpId="0"/>
      <p:bldP spid="8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843688" y="259440"/>
            <a:ext cx="10440246" cy="792843"/>
          </a:xfrm>
        </p:spPr>
        <p:txBody>
          <a:bodyPr/>
          <a:lstStyle/>
          <a:p>
            <a:r>
              <a:rPr lang="en-US" dirty="0"/>
              <a:t>Find important plan information – in one easy place</a:t>
            </a:r>
          </a:p>
        </p:txBody>
      </p:sp>
      <p:grpSp>
        <p:nvGrpSpPr>
          <p:cNvPr id="64" name="Burger">
            <a:extLst>
              <a:ext uri="{FF2B5EF4-FFF2-40B4-BE49-F238E27FC236}">
                <a16:creationId xmlns:a16="http://schemas.microsoft.com/office/drawing/2014/main" id="{FBDACFEF-1054-4609-93F8-56BD56F212AB}"/>
              </a:ext>
            </a:extLst>
          </p:cNvPr>
          <p:cNvGrpSpPr/>
          <p:nvPr/>
        </p:nvGrpSpPr>
        <p:grpSpPr>
          <a:xfrm>
            <a:off x="-1" y="-1"/>
            <a:ext cx="304797" cy="304797"/>
            <a:chOff x="-1" y="-1"/>
            <a:chExt cx="304797" cy="304797"/>
          </a:xfrm>
        </p:grpSpPr>
        <p:sp>
          <p:nvSpPr>
            <p:cNvPr id="69" name="Rectangle 68">
              <a:extLst>
                <a:ext uri="{FF2B5EF4-FFF2-40B4-BE49-F238E27FC236}">
                  <a16:creationId xmlns:a16="http://schemas.microsoft.com/office/drawing/2014/main" id="{40442B45-4278-4FC2-A294-3D297870358C}"/>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1BA78D0F-0AB5-4E8C-AF3F-249EDF71A033}"/>
                </a:ext>
              </a:extLst>
            </p:cNvPr>
            <p:cNvGrpSpPr/>
            <p:nvPr userDrawn="1"/>
          </p:nvGrpSpPr>
          <p:grpSpPr>
            <a:xfrm>
              <a:off x="88317" y="103148"/>
              <a:ext cx="128160" cy="98498"/>
              <a:chOff x="88317" y="99577"/>
              <a:chExt cx="128160" cy="98498"/>
            </a:xfrm>
          </p:grpSpPr>
          <p:cxnSp>
            <p:nvCxnSpPr>
              <p:cNvPr id="91" name="Straight Connector 90">
                <a:extLst>
                  <a:ext uri="{FF2B5EF4-FFF2-40B4-BE49-F238E27FC236}">
                    <a16:creationId xmlns:a16="http://schemas.microsoft.com/office/drawing/2014/main" id="{78D196E3-0541-477C-A891-CF5DCBC7A978}"/>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CDAD7C7-633A-4708-9D07-5273BF095F9A}"/>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79BAFF-80C1-45E6-B294-0DF59D298BBA}"/>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Rectangle 7">
            <a:extLst>
              <a:ext uri="{FF2B5EF4-FFF2-40B4-BE49-F238E27FC236}">
                <a16:creationId xmlns:a16="http://schemas.microsoft.com/office/drawing/2014/main" id="{9127A1BB-D1EF-8C30-9371-C47EE3F7168F}"/>
              </a:ext>
            </a:extLst>
          </p:cNvPr>
          <p:cNvSpPr/>
          <p:nvPr/>
        </p:nvSpPr>
        <p:spPr>
          <a:xfrm>
            <a:off x="304796" y="1198793"/>
            <a:ext cx="7360319" cy="4244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E66AC7-7929-A6A7-18E7-833F86D16AF6}"/>
              </a:ext>
            </a:extLst>
          </p:cNvPr>
          <p:cNvSpPr/>
          <p:nvPr/>
        </p:nvSpPr>
        <p:spPr>
          <a:xfrm>
            <a:off x="4573527" y="1219198"/>
            <a:ext cx="159015" cy="4223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Diagonal Corners Rounded 16">
            <a:extLst>
              <a:ext uri="{FF2B5EF4-FFF2-40B4-BE49-F238E27FC236}">
                <a16:creationId xmlns:a16="http://schemas.microsoft.com/office/drawing/2014/main" id="{8C1AEC94-3804-3266-2198-27A72011D9B7}"/>
              </a:ext>
            </a:extLst>
          </p:cNvPr>
          <p:cNvSpPr/>
          <p:nvPr/>
        </p:nvSpPr>
        <p:spPr>
          <a:xfrm flipH="1">
            <a:off x="843688" y="1910727"/>
            <a:ext cx="3535806" cy="237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1200"/>
              </a:spcAft>
            </a:pPr>
            <a:r>
              <a:rPr lang="en-US" dirty="0">
                <a:solidFill>
                  <a:schemeClr val="tx1"/>
                </a:solidFill>
              </a:rPr>
              <a:t>Download the app and get connected at </a:t>
            </a:r>
            <a:r>
              <a:rPr lang="en-US" b="1" dirty="0">
                <a:solidFill>
                  <a:schemeClr val="tx1"/>
                </a:solidFill>
                <a:hlinkClick r:id="rId4">
                  <a:extLst>
                    <a:ext uri="{A12FA001-AC4F-418D-AE19-62706E023703}">
                      <ahyp:hlinkClr xmlns:ahyp="http://schemas.microsoft.com/office/drawing/2018/hyperlinkcolor" val="tx"/>
                    </a:ext>
                  </a:extLst>
                </a:hlinkClick>
              </a:rPr>
              <a:t>healthpartners.com</a:t>
            </a:r>
            <a:endParaRPr lang="en-US" b="1" dirty="0">
              <a:solidFill>
                <a:schemeClr val="tx1"/>
              </a:solidFill>
            </a:endParaRPr>
          </a:p>
        </p:txBody>
      </p:sp>
      <p:grpSp>
        <p:nvGrpSpPr>
          <p:cNvPr id="71" name="Group 70">
            <a:extLst>
              <a:ext uri="{FF2B5EF4-FFF2-40B4-BE49-F238E27FC236}">
                <a16:creationId xmlns:a16="http://schemas.microsoft.com/office/drawing/2014/main" id="{5F7921EC-8C45-45CD-B69D-642C6303B564}"/>
              </a:ext>
            </a:extLst>
          </p:cNvPr>
          <p:cNvGrpSpPr/>
          <p:nvPr/>
        </p:nvGrpSpPr>
        <p:grpSpPr>
          <a:xfrm>
            <a:off x="-4750182" y="304794"/>
            <a:ext cx="4248150" cy="6553205"/>
            <a:chOff x="-4750182" y="304794"/>
            <a:chExt cx="4248150" cy="6553205"/>
          </a:xfrm>
        </p:grpSpPr>
        <p:grpSp>
          <p:nvGrpSpPr>
            <p:cNvPr id="72" name="Group 71">
              <a:extLst>
                <a:ext uri="{FF2B5EF4-FFF2-40B4-BE49-F238E27FC236}">
                  <a16:creationId xmlns:a16="http://schemas.microsoft.com/office/drawing/2014/main" id="{E1484E90-46D8-4601-AC3C-A19E086AB64B}"/>
                </a:ext>
              </a:extLst>
            </p:cNvPr>
            <p:cNvGrpSpPr/>
            <p:nvPr/>
          </p:nvGrpSpPr>
          <p:grpSpPr>
            <a:xfrm>
              <a:off x="-4750182" y="304794"/>
              <a:ext cx="4248150" cy="6553205"/>
              <a:chOff x="0" y="304794"/>
              <a:chExt cx="4248150" cy="6553205"/>
            </a:xfrm>
          </p:grpSpPr>
          <p:sp>
            <p:nvSpPr>
              <p:cNvPr id="89" name="Rectangle: Single Corner Rounded 88">
                <a:extLst>
                  <a:ext uri="{FF2B5EF4-FFF2-40B4-BE49-F238E27FC236}">
                    <a16:creationId xmlns:a16="http://schemas.microsoft.com/office/drawing/2014/main" id="{2D9F2DA7-2DDA-4692-AAF8-9D91726EBE01}"/>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FC67C43D-6769-47EB-92D8-4317BB8AE94B}"/>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a:extLst>
                <a:ext uri="{FF2B5EF4-FFF2-40B4-BE49-F238E27FC236}">
                  <a16:creationId xmlns:a16="http://schemas.microsoft.com/office/drawing/2014/main" id="{A025D51A-1A70-4679-8E7B-A71ED02179A5}"/>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F506B1AD-BF41-4744-B0E5-872EEBEEAC86}"/>
                </a:ext>
              </a:extLst>
            </p:cNvPr>
            <p:cNvGrpSpPr/>
            <p:nvPr/>
          </p:nvGrpSpPr>
          <p:grpSpPr>
            <a:xfrm>
              <a:off x="-4431269" y="746687"/>
              <a:ext cx="2152889" cy="289561"/>
              <a:chOff x="-4431269" y="644179"/>
              <a:chExt cx="2152889" cy="289561"/>
            </a:xfrm>
          </p:grpSpPr>
          <p:sp>
            <p:nvSpPr>
              <p:cNvPr id="76" name="TextBox 75">
                <a:hlinkClick r:id="rId5" action="ppaction://hlinksldjump"/>
                <a:extLst>
                  <a:ext uri="{FF2B5EF4-FFF2-40B4-BE49-F238E27FC236}">
                    <a16:creationId xmlns:a16="http://schemas.microsoft.com/office/drawing/2014/main" id="{9B091F4A-03AC-440D-813F-4DBE97D26B9B}"/>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77" name="Group 76">
                <a:extLst>
                  <a:ext uri="{FF2B5EF4-FFF2-40B4-BE49-F238E27FC236}">
                    <a16:creationId xmlns:a16="http://schemas.microsoft.com/office/drawing/2014/main" id="{87BB30A6-E86B-4F1C-A6A2-C4EA6A1591B3}"/>
                  </a:ext>
                </a:extLst>
              </p:cNvPr>
              <p:cNvGrpSpPr/>
              <p:nvPr/>
            </p:nvGrpSpPr>
            <p:grpSpPr>
              <a:xfrm>
                <a:off x="-4431269" y="644179"/>
                <a:ext cx="289560" cy="289560"/>
                <a:chOff x="-4431269" y="644179"/>
                <a:chExt cx="289560" cy="289560"/>
              </a:xfrm>
            </p:grpSpPr>
            <p:sp>
              <p:nvSpPr>
                <p:cNvPr id="78" name="Oval 77">
                  <a:hlinkClick r:id="rId5" action="ppaction://hlinksldjump"/>
                  <a:extLst>
                    <a:ext uri="{FF2B5EF4-FFF2-40B4-BE49-F238E27FC236}">
                      <a16:creationId xmlns:a16="http://schemas.microsoft.com/office/drawing/2014/main" id="{F72155B4-939B-4771-8D6C-59FB819041AD}"/>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79" name="Graphic 78">
                  <a:extLst>
                    <a:ext uri="{FF2B5EF4-FFF2-40B4-BE49-F238E27FC236}">
                      <a16:creationId xmlns:a16="http://schemas.microsoft.com/office/drawing/2014/main" id="{CA58117F-5A53-403A-BEA1-3F3530BD96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6291" y="703434"/>
                  <a:ext cx="156762" cy="156762"/>
                </a:xfrm>
                <a:prstGeom prst="rect">
                  <a:avLst/>
                </a:prstGeom>
              </p:spPr>
            </p:pic>
          </p:grpSp>
        </p:grpSp>
      </p:grpSp>
      <p:graphicFrame>
        <p:nvGraphicFramePr>
          <p:cNvPr id="104" name="Table 103">
            <a:extLst>
              <a:ext uri="{FF2B5EF4-FFF2-40B4-BE49-F238E27FC236}">
                <a16:creationId xmlns:a16="http://schemas.microsoft.com/office/drawing/2014/main" id="{5FB2B080-4409-40E9-B2D5-ACFB73FB31F5}"/>
              </a:ext>
            </a:extLst>
          </p:cNvPr>
          <p:cNvGraphicFramePr>
            <a:graphicFrameLocks noGrp="1"/>
          </p:cNvGraphicFramePr>
          <p:nvPr>
            <p:extLst>
              <p:ext uri="{D42A27DB-BD31-4B8C-83A1-F6EECF244321}">
                <p14:modId xmlns:p14="http://schemas.microsoft.com/office/powerpoint/2010/main" val="3627581606"/>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sz="1200">
                          <a:solidFill>
                            <a:schemeClr val="bg1"/>
                          </a:solidFill>
                          <a:hlinkClick r:id="rId8"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r>
                        <a:rPr lang="en-US" sz="1200">
                          <a:solidFill>
                            <a:schemeClr val="bg1"/>
                          </a:solidFill>
                          <a:hlinkClick r:id="rId9"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880">
                <a:tc>
                  <a:txBody>
                    <a:bodyPr/>
                    <a:lstStyle/>
                    <a:p>
                      <a:r>
                        <a:rPr lang="en-US" sz="1200">
                          <a:solidFill>
                            <a:schemeClr val="bg1"/>
                          </a:solidFill>
                          <a:hlinkClick r:id="rId10"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880">
                <a:tc>
                  <a:txBody>
                    <a:bodyPr/>
                    <a:lstStyle/>
                    <a:p>
                      <a:r>
                        <a:rPr lang="en-US" sz="1200">
                          <a:solidFill>
                            <a:schemeClr val="bg1"/>
                          </a:solidFill>
                          <a:hlinkClick r:id="rId11"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880">
                <a:tc>
                  <a:txBody>
                    <a:bodyPr/>
                    <a:lstStyle/>
                    <a:p>
                      <a:r>
                        <a:rPr lang="en-US" sz="1200">
                          <a:solidFill>
                            <a:schemeClr val="bg1"/>
                          </a:solidFill>
                          <a:hlinkClick r:id="rId12"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2880">
                <a:tc>
                  <a:txBody>
                    <a:bodyPr/>
                    <a:lstStyle/>
                    <a:p>
                      <a:r>
                        <a:rPr lang="en-US" sz="1200">
                          <a:solidFill>
                            <a:schemeClr val="bg1"/>
                          </a:solidFill>
                          <a:hlinkClick r:id="rId13"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2880">
                <a:tc>
                  <a:txBody>
                    <a:bodyPr/>
                    <a:lstStyle/>
                    <a:p>
                      <a:r>
                        <a:rPr lang="en-US" sz="1200">
                          <a:solidFill>
                            <a:schemeClr val="bg1"/>
                          </a:solidFill>
                          <a:hlinkClick r:id="rId14"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2880">
                <a:tc>
                  <a:txBody>
                    <a:bodyPr/>
                    <a:lstStyle/>
                    <a:p>
                      <a:r>
                        <a:rPr lang="en-US" sz="1200">
                          <a:solidFill>
                            <a:schemeClr val="bg1"/>
                          </a:solidFill>
                          <a:hlinkClick r:id="rId15"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2880">
                <a:tc>
                  <a:txBody>
                    <a:bodyPr/>
                    <a:lstStyle/>
                    <a:p>
                      <a:r>
                        <a:rPr lang="en-US" sz="1200">
                          <a:solidFill>
                            <a:schemeClr val="bg1"/>
                          </a:solidFill>
                          <a:hlinkClick r:id="rId16"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82880">
                <a:tc>
                  <a:txBody>
                    <a:bodyPr/>
                    <a:lstStyle/>
                    <a:p>
                      <a:r>
                        <a:rPr lang="en-US" sz="1200">
                          <a:solidFill>
                            <a:schemeClr val="bg1"/>
                          </a:solidFill>
                          <a:hlinkClick r:id="rId17"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82880">
                <a:tc>
                  <a:txBody>
                    <a:bodyPr/>
                    <a:lstStyle/>
                    <a:p>
                      <a:r>
                        <a:rPr lang="en-US" sz="1200">
                          <a:solidFill>
                            <a:schemeClr val="bg1"/>
                          </a:solidFill>
                          <a:hlinkClick r:id="rId18"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80" name="Rectangle 7, chunk 2">
            <a:extLst>
              <a:ext uri="{FF2B5EF4-FFF2-40B4-BE49-F238E27FC236}">
                <a16:creationId xmlns:a16="http://schemas.microsoft.com/office/drawing/2014/main" id="{48E80F62-E650-F92E-9804-16C2AC20A2A7}"/>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9" action="ppaction://hlinksldjump"/>
              </a:rPr>
              <a:t>Contact us</a:t>
            </a:r>
            <a:endParaRPr lang="en-US" sz="1500" b="1" dirty="0">
              <a:solidFill>
                <a:schemeClr val="bg1"/>
              </a:solidFill>
            </a:endParaRPr>
          </a:p>
        </p:txBody>
      </p:sp>
      <p:pic>
        <p:nvPicPr>
          <p:cNvPr id="3" name="Online Media 2" title="HealthPartners Mobile App and Web Tools">
            <a:hlinkClick r:id="" action="ppaction://media"/>
            <a:extLst>
              <a:ext uri="{FF2B5EF4-FFF2-40B4-BE49-F238E27FC236}">
                <a16:creationId xmlns:a16="http://schemas.microsoft.com/office/drawing/2014/main" id="{BFE5F0BB-EF5F-B32A-C4B8-87994C1A99F2}"/>
              </a:ext>
            </a:extLst>
          </p:cNvPr>
          <p:cNvPicPr>
            <a:picLocks noRot="1" noChangeAspect="1"/>
          </p:cNvPicPr>
          <p:nvPr>
            <a:videoFile r:link="rId1"/>
          </p:nvPr>
        </p:nvPicPr>
        <p:blipFill>
          <a:blip r:embed="rId20"/>
          <a:stretch>
            <a:fillRect/>
          </a:stretch>
        </p:blipFill>
        <p:spPr>
          <a:xfrm>
            <a:off x="4730750" y="1219198"/>
            <a:ext cx="7454453" cy="4211767"/>
          </a:xfrm>
          <a:prstGeom prst="rect">
            <a:avLst/>
          </a:prstGeom>
        </p:spPr>
      </p:pic>
    </p:spTree>
    <p:extLst>
      <p:ext uri="{BB962C8B-B14F-4D97-AF65-F5344CB8AC3E}">
        <p14:creationId xmlns:p14="http://schemas.microsoft.com/office/powerpoint/2010/main" val="320998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7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104"/>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80"/>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7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104"/>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80"/>
                                        </p:tgtEl>
                                        <p:attrNameLst>
                                          <p:attrName>ppt_x</p:attrName>
                                          <p:attrName>ppt_y</p:attrName>
                                        </p:attrNameLst>
                                      </p:cBhvr>
                                      <p:rCtr x="-19987" y="0"/>
                                    </p:animMotion>
                                  </p:childTnLst>
                                </p:cTn>
                              </p:par>
                            </p:childTnLst>
                          </p:cTn>
                        </p:par>
                      </p:childTnLst>
                    </p:cTn>
                  </p:par>
                </p:childTnLst>
              </p:cTn>
              <p:nextCondLst>
                <p:cond evt="onClick" delay="0">
                  <p:tgtEl>
                    <p:spTgt spid="64"/>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bldLst>
      <p:bldP spid="80" grpId="0"/>
      <p:bldP spid="8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A0053F9-CB31-49E5-BDDD-84A30D211441}"/>
              </a:ext>
            </a:extLst>
          </p:cNvPr>
          <p:cNvSpPr/>
          <p:nvPr/>
        </p:nvSpPr>
        <p:spPr>
          <a:xfrm>
            <a:off x="304800" y="1219200"/>
            <a:ext cx="11887200" cy="1123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0" name="Picture 129" descr="A person sitting at a table with a computer and a pen in her hand&#10;&#10;Description automatically generated with low confidence">
            <a:extLst>
              <a:ext uri="{FF2B5EF4-FFF2-40B4-BE49-F238E27FC236}">
                <a16:creationId xmlns:a16="http://schemas.microsoft.com/office/drawing/2014/main" id="{7DDBD51E-BF12-43C4-AD16-5AAF8174CC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697" t="10055" r="18691" b="4523"/>
          <a:stretch/>
        </p:blipFill>
        <p:spPr>
          <a:xfrm>
            <a:off x="7250019" y="0"/>
            <a:ext cx="4941980" cy="6858000"/>
          </a:xfrm>
          <a:custGeom>
            <a:avLst/>
            <a:gdLst>
              <a:gd name="connsiteX0" fmla="*/ 2751230 w 4941980"/>
              <a:gd name="connsiteY0" fmla="*/ 0 h 6858000"/>
              <a:gd name="connsiteX1" fmla="*/ 4941980 w 4941980"/>
              <a:gd name="connsiteY1" fmla="*/ 0 h 6858000"/>
              <a:gd name="connsiteX2" fmla="*/ 4941980 w 4941980"/>
              <a:gd name="connsiteY2" fmla="*/ 6858000 h 6858000"/>
              <a:gd name="connsiteX3" fmla="*/ 2751230 w 4941980"/>
              <a:gd name="connsiteY3" fmla="*/ 6858000 h 6858000"/>
              <a:gd name="connsiteX4" fmla="*/ 2751230 w 4941980"/>
              <a:gd name="connsiteY4" fmla="*/ 6857999 h 6858000"/>
              <a:gd name="connsiteX5" fmla="*/ 1702806 w 4941980"/>
              <a:gd name="connsiteY5" fmla="*/ 6857999 h 6858000"/>
              <a:gd name="connsiteX6" fmla="*/ 1688122 w 4941980"/>
              <a:gd name="connsiteY6" fmla="*/ 6847756 h 6858000"/>
              <a:gd name="connsiteX7" fmla="*/ 0 w 4941980"/>
              <a:gd name="connsiteY7" fmla="*/ 3429001 h 6858000"/>
              <a:gd name="connsiteX8" fmla="*/ 1688122 w 4941980"/>
              <a:gd name="connsiteY8" fmla="*/ 10247 h 6858000"/>
              <a:gd name="connsiteX9" fmla="*/ 1702809 w 4941980"/>
              <a:gd name="connsiteY9" fmla="*/ 1 h 6858000"/>
              <a:gd name="connsiteX10" fmla="*/ 2751230 w 494198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58000">
                <a:moveTo>
                  <a:pt x="2751230" y="0"/>
                </a:moveTo>
                <a:lnTo>
                  <a:pt x="4941980" y="0"/>
                </a:lnTo>
                <a:lnTo>
                  <a:pt x="4941980" y="6858000"/>
                </a:lnTo>
                <a:lnTo>
                  <a:pt x="2751230" y="6858000"/>
                </a:lnTo>
                <a:lnTo>
                  <a:pt x="2751230" y="6857999"/>
                </a:lnTo>
                <a:lnTo>
                  <a:pt x="1702806" y="6857999"/>
                </a:lnTo>
                <a:lnTo>
                  <a:pt x="1688122" y="6847756"/>
                </a:lnTo>
                <a:cubicBezTo>
                  <a:pt x="661771" y="6060863"/>
                  <a:pt x="0" y="4822216"/>
                  <a:pt x="0" y="3429001"/>
                </a:cubicBezTo>
                <a:cubicBezTo>
                  <a:pt x="0" y="2035788"/>
                  <a:pt x="661771" y="797140"/>
                  <a:pt x="1688122" y="10247"/>
                </a:cubicBezTo>
                <a:lnTo>
                  <a:pt x="1702809" y="1"/>
                </a:lnTo>
                <a:lnTo>
                  <a:pt x="2751230" y="1"/>
                </a:lnTo>
                <a:close/>
              </a:path>
            </a:pathLst>
          </a:custGeom>
        </p:spPr>
      </p:pic>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3517" y="255904"/>
            <a:ext cx="10440246" cy="792843"/>
          </a:xfrm>
        </p:spPr>
        <p:txBody>
          <a:bodyPr/>
          <a:lstStyle/>
          <a:p>
            <a:r>
              <a:rPr lang="en-US" dirty="0"/>
              <a:t>Improve your health and well-being</a:t>
            </a:r>
          </a:p>
        </p:txBody>
      </p:sp>
      <p:sp>
        <p:nvSpPr>
          <p:cNvPr id="39" name="TextBox 38">
            <a:extLst>
              <a:ext uri="{FF2B5EF4-FFF2-40B4-BE49-F238E27FC236}">
                <a16:creationId xmlns:a16="http://schemas.microsoft.com/office/drawing/2014/main" id="{60CF0554-592C-45EE-AB50-8154FC9BF5F2}"/>
              </a:ext>
            </a:extLst>
          </p:cNvPr>
          <p:cNvSpPr txBox="1"/>
          <p:nvPr/>
        </p:nvSpPr>
        <p:spPr>
          <a:xfrm>
            <a:off x="613518" y="1472998"/>
            <a:ext cx="6866782" cy="615553"/>
          </a:xfrm>
          <a:prstGeom prst="rect">
            <a:avLst/>
          </a:prstGeom>
          <a:noFill/>
        </p:spPr>
        <p:txBody>
          <a:bodyPr wrap="square" lIns="0" tIns="0" rIns="0" bIns="0">
            <a:spAutoFit/>
          </a:bodyPr>
          <a:lstStyle/>
          <a:p>
            <a:r>
              <a:rPr lang="en-US" sz="2000" b="1" dirty="0">
                <a:solidFill>
                  <a:schemeClr val="bg1"/>
                </a:solidFill>
              </a:rPr>
              <a:t>It’s easy. And it’s offered at no cost to </a:t>
            </a:r>
            <a:br>
              <a:rPr lang="en-US" sz="2000" b="1" dirty="0">
                <a:solidFill>
                  <a:schemeClr val="bg1"/>
                </a:solidFill>
              </a:rPr>
            </a:br>
            <a:r>
              <a:rPr lang="en-US" sz="2000" b="1" dirty="0">
                <a:solidFill>
                  <a:schemeClr val="bg1"/>
                </a:solidFill>
              </a:rPr>
              <a:t>you as a HealthPartners member.</a:t>
            </a:r>
          </a:p>
        </p:txBody>
      </p:sp>
      <p:sp>
        <p:nvSpPr>
          <p:cNvPr id="46" name="TextBox 45">
            <a:extLst>
              <a:ext uri="{FF2B5EF4-FFF2-40B4-BE49-F238E27FC236}">
                <a16:creationId xmlns:a16="http://schemas.microsoft.com/office/drawing/2014/main" id="{97DF8577-DCF4-4966-8511-333EA9B5B6BA}"/>
              </a:ext>
            </a:extLst>
          </p:cNvPr>
          <p:cNvSpPr txBox="1"/>
          <p:nvPr/>
        </p:nvSpPr>
        <p:spPr>
          <a:xfrm>
            <a:off x="1066799" y="3951624"/>
            <a:ext cx="4572001" cy="492443"/>
          </a:xfrm>
          <a:prstGeom prst="rect">
            <a:avLst/>
          </a:prstGeom>
          <a:noFill/>
        </p:spPr>
        <p:txBody>
          <a:bodyPr wrap="square" lIns="0" tIns="0" rIns="0" bIns="0" anchor="ctr">
            <a:spAutoFit/>
          </a:bodyPr>
          <a:lstStyle/>
          <a:p>
            <a:r>
              <a:rPr lang="en-US" sz="1600" dirty="0"/>
              <a:t>Choose what’s best for you to achieve your personal health goals</a:t>
            </a:r>
          </a:p>
        </p:txBody>
      </p:sp>
      <p:sp>
        <p:nvSpPr>
          <p:cNvPr id="49" name="Freeform: Shape 48">
            <a:extLst>
              <a:ext uri="{FF2B5EF4-FFF2-40B4-BE49-F238E27FC236}">
                <a16:creationId xmlns:a16="http://schemas.microsoft.com/office/drawing/2014/main" id="{04195AEA-43B4-4875-A103-EB5271908BAA}"/>
              </a:ext>
            </a:extLst>
          </p:cNvPr>
          <p:cNvSpPr/>
          <p:nvPr/>
        </p:nvSpPr>
        <p:spPr>
          <a:xfrm>
            <a:off x="613518" y="406231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5" name="TextBox 54">
            <a:extLst>
              <a:ext uri="{FF2B5EF4-FFF2-40B4-BE49-F238E27FC236}">
                <a16:creationId xmlns:a16="http://schemas.microsoft.com/office/drawing/2014/main" id="{0FC8AA68-7278-486E-9512-56D63B3417CA}"/>
              </a:ext>
            </a:extLst>
          </p:cNvPr>
          <p:cNvSpPr txBox="1"/>
          <p:nvPr/>
        </p:nvSpPr>
        <p:spPr>
          <a:xfrm>
            <a:off x="1066799" y="4832322"/>
            <a:ext cx="5029201" cy="246221"/>
          </a:xfrm>
          <a:prstGeom prst="rect">
            <a:avLst/>
          </a:prstGeom>
          <a:noFill/>
        </p:spPr>
        <p:txBody>
          <a:bodyPr wrap="square" lIns="0" tIns="0" rIns="0" bIns="0" anchor="t">
            <a:spAutoFit/>
          </a:bodyPr>
          <a:lstStyle/>
          <a:p>
            <a:r>
              <a:rPr lang="en-US" sz="1600" dirty="0"/>
              <a:t>Enjoy the life you want</a:t>
            </a:r>
          </a:p>
        </p:txBody>
      </p:sp>
      <p:sp>
        <p:nvSpPr>
          <p:cNvPr id="56" name="Freeform: Shape 55">
            <a:extLst>
              <a:ext uri="{FF2B5EF4-FFF2-40B4-BE49-F238E27FC236}">
                <a16:creationId xmlns:a16="http://schemas.microsoft.com/office/drawing/2014/main" id="{76905028-41CB-404A-A385-0FE4EFCFAE81}"/>
              </a:ext>
            </a:extLst>
          </p:cNvPr>
          <p:cNvSpPr/>
          <p:nvPr/>
        </p:nvSpPr>
        <p:spPr>
          <a:xfrm>
            <a:off x="613518" y="480450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9" name="TextBox 58">
            <a:extLst>
              <a:ext uri="{FF2B5EF4-FFF2-40B4-BE49-F238E27FC236}">
                <a16:creationId xmlns:a16="http://schemas.microsoft.com/office/drawing/2014/main" id="{859556E6-471E-49CC-8DE3-44B50182C3D9}"/>
              </a:ext>
            </a:extLst>
          </p:cNvPr>
          <p:cNvSpPr txBox="1"/>
          <p:nvPr/>
        </p:nvSpPr>
        <p:spPr>
          <a:xfrm>
            <a:off x="1066800" y="2467226"/>
            <a:ext cx="4709638" cy="492443"/>
          </a:xfrm>
          <a:prstGeom prst="rect">
            <a:avLst/>
          </a:prstGeom>
          <a:noFill/>
        </p:spPr>
        <p:txBody>
          <a:bodyPr wrap="square" lIns="0" tIns="0" rIns="0" bIns="0" anchor="ctr">
            <a:spAutoFit/>
          </a:bodyPr>
          <a:lstStyle/>
          <a:p>
            <a:r>
              <a:rPr lang="en-US" sz="1600" dirty="0"/>
              <a:t>Learn about your health by taking a confidential online health assessment</a:t>
            </a:r>
          </a:p>
        </p:txBody>
      </p:sp>
      <p:sp>
        <p:nvSpPr>
          <p:cNvPr id="60" name="Freeform: Shape 59">
            <a:extLst>
              <a:ext uri="{FF2B5EF4-FFF2-40B4-BE49-F238E27FC236}">
                <a16:creationId xmlns:a16="http://schemas.microsoft.com/office/drawing/2014/main" id="{DB52DBC3-649D-417D-A59D-A062DE3F1E18}"/>
              </a:ext>
            </a:extLst>
          </p:cNvPr>
          <p:cNvSpPr/>
          <p:nvPr/>
        </p:nvSpPr>
        <p:spPr>
          <a:xfrm>
            <a:off x="613518" y="2577912"/>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62" name="TextBox 61">
            <a:extLst>
              <a:ext uri="{FF2B5EF4-FFF2-40B4-BE49-F238E27FC236}">
                <a16:creationId xmlns:a16="http://schemas.microsoft.com/office/drawing/2014/main" id="{2529E0FA-36E2-4F4A-A1F7-AC8891ECD8B7}"/>
              </a:ext>
            </a:extLst>
          </p:cNvPr>
          <p:cNvSpPr txBox="1"/>
          <p:nvPr/>
        </p:nvSpPr>
        <p:spPr>
          <a:xfrm>
            <a:off x="1066799" y="3332536"/>
            <a:ext cx="5029201" cy="246221"/>
          </a:xfrm>
          <a:prstGeom prst="rect">
            <a:avLst/>
          </a:prstGeom>
          <a:noFill/>
        </p:spPr>
        <p:txBody>
          <a:bodyPr wrap="square" lIns="0" tIns="0" rIns="0" bIns="0" anchor="ctr">
            <a:spAutoFit/>
          </a:bodyPr>
          <a:lstStyle/>
          <a:p>
            <a:r>
              <a:rPr lang="en-US" sz="1600" dirty="0"/>
              <a:t>Pick a well-being activity – you’ve got lots of options</a:t>
            </a:r>
          </a:p>
        </p:txBody>
      </p:sp>
      <p:sp>
        <p:nvSpPr>
          <p:cNvPr id="63" name="Freeform: Shape 62">
            <a:extLst>
              <a:ext uri="{FF2B5EF4-FFF2-40B4-BE49-F238E27FC236}">
                <a16:creationId xmlns:a16="http://schemas.microsoft.com/office/drawing/2014/main" id="{51115DEF-1991-4670-BBE1-97A7043181ED}"/>
              </a:ext>
            </a:extLst>
          </p:cNvPr>
          <p:cNvSpPr/>
          <p:nvPr/>
        </p:nvSpPr>
        <p:spPr>
          <a:xfrm>
            <a:off x="613518" y="332011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cxnSp>
        <p:nvCxnSpPr>
          <p:cNvPr id="64" name="Straight Connector 63">
            <a:extLst>
              <a:ext uri="{FF2B5EF4-FFF2-40B4-BE49-F238E27FC236}">
                <a16:creationId xmlns:a16="http://schemas.microsoft.com/office/drawing/2014/main" id="{7D15F4F1-4378-40D8-806D-2AB1F46F9AA5}"/>
              </a:ext>
            </a:extLst>
          </p:cNvPr>
          <p:cNvCxnSpPr>
            <a:cxnSpLocks/>
          </p:cNvCxnSpPr>
          <p:nvPr/>
        </p:nvCxnSpPr>
        <p:spPr>
          <a:xfrm>
            <a:off x="613517" y="3826745"/>
            <a:ext cx="54824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5214745-99E4-41A3-B274-62178A75574B}"/>
              </a:ext>
            </a:extLst>
          </p:cNvPr>
          <p:cNvCxnSpPr>
            <a:cxnSpLocks/>
          </p:cNvCxnSpPr>
          <p:nvPr/>
        </p:nvCxnSpPr>
        <p:spPr>
          <a:xfrm>
            <a:off x="613517" y="4568944"/>
            <a:ext cx="54824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D66C598-54BB-4205-8497-1A86348E18D1}"/>
              </a:ext>
            </a:extLst>
          </p:cNvPr>
          <p:cNvCxnSpPr>
            <a:cxnSpLocks/>
          </p:cNvCxnSpPr>
          <p:nvPr/>
        </p:nvCxnSpPr>
        <p:spPr>
          <a:xfrm>
            <a:off x="613517" y="3084546"/>
            <a:ext cx="54824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AAF7010F-E50B-4FD5-B7B6-7F3AD9687482}"/>
              </a:ext>
            </a:extLst>
          </p:cNvPr>
          <p:cNvGrpSpPr/>
          <p:nvPr/>
        </p:nvGrpSpPr>
        <p:grpSpPr>
          <a:xfrm>
            <a:off x="613520" y="5311140"/>
            <a:ext cx="6772018" cy="822960"/>
            <a:chOff x="613520" y="5311140"/>
            <a:chExt cx="6772018" cy="822960"/>
          </a:xfrm>
        </p:grpSpPr>
        <p:sp>
          <p:nvSpPr>
            <p:cNvPr id="69" name="Rectangle: Diagonal Corners Rounded 68">
              <a:extLst>
                <a:ext uri="{FF2B5EF4-FFF2-40B4-BE49-F238E27FC236}">
                  <a16:creationId xmlns:a16="http://schemas.microsoft.com/office/drawing/2014/main" id="{8949D3EF-BA55-4973-AF3A-67D308446C2E}"/>
                </a:ext>
              </a:extLst>
            </p:cNvPr>
            <p:cNvSpPr/>
            <p:nvPr/>
          </p:nvSpPr>
          <p:spPr>
            <a:xfrm flipH="1">
              <a:off x="613520" y="5311140"/>
              <a:ext cx="5477327"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70" name="TextBox 69">
              <a:extLst>
                <a:ext uri="{FF2B5EF4-FFF2-40B4-BE49-F238E27FC236}">
                  <a16:creationId xmlns:a16="http://schemas.microsoft.com/office/drawing/2014/main" id="{A6702D1C-F1E0-4F56-8491-42A6E4FB8D06}"/>
                </a:ext>
              </a:extLst>
            </p:cNvPr>
            <p:cNvSpPr txBox="1"/>
            <p:nvPr/>
          </p:nvSpPr>
          <p:spPr>
            <a:xfrm>
              <a:off x="1623280" y="5430233"/>
              <a:ext cx="5762258" cy="584775"/>
            </a:xfrm>
            <a:prstGeom prst="rect">
              <a:avLst/>
            </a:prstGeom>
            <a:noFill/>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ea typeface="+mn-ea"/>
                  <a:cs typeface="Arial" panose="020B0604020202020204" pitchFamily="34" charset="0"/>
                </a:rPr>
                <a:t>Sign in to your well-being program</a:t>
              </a:r>
              <a:r>
                <a:rPr kumimoji="0" lang="en-US" sz="1600" i="0" u="none" strike="noStrike" kern="1200" cap="none" spc="0" normalizeH="0" noProof="0" dirty="0">
                  <a:ln>
                    <a:noFill/>
                  </a:ln>
                  <a:effectLst/>
                  <a:uLnTx/>
                  <a:uFillTx/>
                  <a:ea typeface="+mn-ea"/>
                  <a:cs typeface="Arial" panose="020B0604020202020204" pitchFamily="34" charset="0"/>
                </a:rPr>
                <a:t> at </a:t>
              </a:r>
              <a:r>
                <a:rPr kumimoji="0" lang="en-US" sz="1600" b="1" i="0" u="none" strike="noStrike" kern="1200" cap="none" spc="0" normalizeH="0" baseline="0" noProof="0" dirty="0">
                  <a:ln>
                    <a:noFill/>
                  </a:ln>
                  <a:effectLst/>
                  <a:uLnTx/>
                  <a:uFillTx/>
                  <a:ea typeface="+mn-ea"/>
                  <a:cs typeface="Arial" panose="020B0604020202020204" pitchFamily="34" charset="0"/>
                  <a:hlinkClick r:id="rId4">
                    <a:extLst>
                      <a:ext uri="{A12FA001-AC4F-418D-AE19-62706E023703}">
                        <ahyp:hlinkClr xmlns:ahyp="http://schemas.microsoft.com/office/drawing/2018/hyperlinkcolor" val="tx"/>
                      </a:ext>
                    </a:extLst>
                  </a:hlinkClick>
                </a:rPr>
                <a:t>healthpartners.com/</a:t>
              </a:r>
              <a:r>
                <a:rPr kumimoji="0" lang="en-US" sz="1600" b="1" i="0" u="none" strike="noStrike" kern="1200" cap="none" spc="0" normalizeH="0" baseline="0" noProof="0" dirty="0" err="1">
                  <a:ln>
                    <a:noFill/>
                  </a:ln>
                  <a:effectLst/>
                  <a:uLnTx/>
                  <a:uFillTx/>
                  <a:ea typeface="+mn-ea"/>
                  <a:cs typeface="Arial" panose="020B0604020202020204" pitchFamily="34" charset="0"/>
                  <a:hlinkClick r:id="rId4">
                    <a:extLst>
                      <a:ext uri="{A12FA001-AC4F-418D-AE19-62706E023703}">
                        <ahyp:hlinkClr xmlns:ahyp="http://schemas.microsoft.com/office/drawing/2018/hyperlinkcolor" val="tx"/>
                      </a:ext>
                    </a:extLst>
                  </a:hlinkClick>
                </a:rPr>
                <a:t>livingwell</a:t>
              </a:r>
              <a:endParaRPr kumimoji="0" lang="en-US" sz="1600" b="1" i="0" u="none" strike="noStrike" kern="1200" cap="none" spc="0" normalizeH="0" baseline="0" noProof="0" dirty="0">
                <a:ln>
                  <a:noFill/>
                </a:ln>
                <a:effectLst/>
                <a:uLnTx/>
                <a:uFillTx/>
                <a:ea typeface="+mn-ea"/>
                <a:cs typeface="Arial" panose="020B0604020202020204" pitchFamily="34" charset="0"/>
              </a:endParaRPr>
            </a:p>
          </p:txBody>
        </p:sp>
        <p:sp>
          <p:nvSpPr>
            <p:cNvPr id="71" name="Freeform: Shape 70">
              <a:extLst>
                <a:ext uri="{FF2B5EF4-FFF2-40B4-BE49-F238E27FC236}">
                  <a16:creationId xmlns:a16="http://schemas.microsoft.com/office/drawing/2014/main" id="{60FBD816-B6B7-444D-A379-F8739ED64008}"/>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72" name="Graphic 71">
              <a:extLst>
                <a:ext uri="{FF2B5EF4-FFF2-40B4-BE49-F238E27FC236}">
                  <a16:creationId xmlns:a16="http://schemas.microsoft.com/office/drawing/2014/main" id="{F67F7AFB-39B6-4878-816D-44F1DFB6DC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4326" y="5538790"/>
              <a:ext cx="365760" cy="365760"/>
            </a:xfrm>
            <a:prstGeom prst="rect">
              <a:avLst/>
            </a:prstGeom>
          </p:spPr>
        </p:pic>
      </p:grpSp>
      <p:sp>
        <p:nvSpPr>
          <p:cNvPr id="97" name="TextBox 96">
            <a:extLst>
              <a:ext uri="{FF2B5EF4-FFF2-40B4-BE49-F238E27FC236}">
                <a16:creationId xmlns:a16="http://schemas.microsoft.com/office/drawing/2014/main" id="{95B7D1E9-A526-4CBD-9A91-0C8326837F79}"/>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28</a:t>
            </a:fld>
            <a:endParaRPr lang="en-US" sz="1350" b="1" dirty="0">
              <a:solidFill>
                <a:schemeClr val="bg1"/>
              </a:solidFill>
            </a:endParaRPr>
          </a:p>
        </p:txBody>
      </p:sp>
      <p:sp>
        <p:nvSpPr>
          <p:cNvPr id="98" name="TextBox 97">
            <a:extLst>
              <a:ext uri="{FF2B5EF4-FFF2-40B4-BE49-F238E27FC236}">
                <a16:creationId xmlns:a16="http://schemas.microsoft.com/office/drawing/2014/main" id="{18021F90-4748-46B3-B9D6-005DAEF70B0A}"/>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99" name="Straight Connector 98">
            <a:extLst>
              <a:ext uri="{FF2B5EF4-FFF2-40B4-BE49-F238E27FC236}">
                <a16:creationId xmlns:a16="http://schemas.microsoft.com/office/drawing/2014/main" id="{953332F4-7465-45A5-A184-550C550832A6}"/>
              </a:ext>
            </a:extLst>
          </p:cNvPr>
          <p:cNvCxnSpPr>
            <a:cxnSpLocks/>
          </p:cNvCxnSpPr>
          <p:nvPr/>
        </p:nvCxnSpPr>
        <p:spPr>
          <a:xfrm>
            <a:off x="11637577" y="6409531"/>
            <a:ext cx="0" cy="16192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Burger">
            <a:extLst>
              <a:ext uri="{FF2B5EF4-FFF2-40B4-BE49-F238E27FC236}">
                <a16:creationId xmlns:a16="http://schemas.microsoft.com/office/drawing/2014/main" id="{09A48034-0FF4-4ADE-ACDC-D1C92903EF54}"/>
              </a:ext>
            </a:extLst>
          </p:cNvPr>
          <p:cNvGrpSpPr/>
          <p:nvPr/>
        </p:nvGrpSpPr>
        <p:grpSpPr>
          <a:xfrm>
            <a:off x="-1" y="-1"/>
            <a:ext cx="304797" cy="304797"/>
            <a:chOff x="-1" y="-1"/>
            <a:chExt cx="304797" cy="304797"/>
          </a:xfrm>
        </p:grpSpPr>
        <p:sp>
          <p:nvSpPr>
            <p:cNvPr id="61" name="Rectangle 60">
              <a:extLst>
                <a:ext uri="{FF2B5EF4-FFF2-40B4-BE49-F238E27FC236}">
                  <a16:creationId xmlns:a16="http://schemas.microsoft.com/office/drawing/2014/main" id="{E325773D-EB74-41B3-98CF-FBD983C543A4}"/>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7DFEFD60-C13E-4E82-853E-53B5B68D1ADF}"/>
                </a:ext>
              </a:extLst>
            </p:cNvPr>
            <p:cNvGrpSpPr/>
            <p:nvPr userDrawn="1"/>
          </p:nvGrpSpPr>
          <p:grpSpPr>
            <a:xfrm>
              <a:off x="88317" y="103148"/>
              <a:ext cx="128160" cy="98498"/>
              <a:chOff x="88317" y="99577"/>
              <a:chExt cx="128160" cy="98498"/>
            </a:xfrm>
          </p:grpSpPr>
          <p:cxnSp>
            <p:nvCxnSpPr>
              <p:cNvPr id="73" name="Straight Connector 72">
                <a:extLst>
                  <a:ext uri="{FF2B5EF4-FFF2-40B4-BE49-F238E27FC236}">
                    <a16:creationId xmlns:a16="http://schemas.microsoft.com/office/drawing/2014/main" id="{F4D66B51-CE55-448E-9033-DD054000BFBF}"/>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2839010-A2A1-4B83-A97E-061BA01B2CDB}"/>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229143-CAC2-4E1F-9009-C0A1F4E141FD}"/>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7" name="Rounded Rectangle 66">
            <a:hlinkClick r:id="" action="ppaction://hlinkshowjump?jump=nextslide"/>
            <a:extLst>
              <a:ext uri="{FF2B5EF4-FFF2-40B4-BE49-F238E27FC236}">
                <a16:creationId xmlns:a16="http://schemas.microsoft.com/office/drawing/2014/main" id="{6A31938B-06C5-A98A-F081-2E42C680DA61}"/>
              </a:ext>
            </a:extLst>
          </p:cNvPr>
          <p:cNvSpPr/>
          <p:nvPr/>
        </p:nvSpPr>
        <p:spPr>
          <a:xfrm>
            <a:off x="5461778" y="6225312"/>
            <a:ext cx="1268445" cy="302281"/>
          </a:xfrm>
          <a:prstGeom prst="roundRect">
            <a:avLst>
              <a:gd name="adj" fmla="val 273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120" dirty="0"/>
              <a:t>CONTINUE &gt;</a:t>
            </a:r>
          </a:p>
        </p:txBody>
      </p:sp>
      <p:grpSp>
        <p:nvGrpSpPr>
          <p:cNvPr id="74" name="Group 73">
            <a:extLst>
              <a:ext uri="{FF2B5EF4-FFF2-40B4-BE49-F238E27FC236}">
                <a16:creationId xmlns:a16="http://schemas.microsoft.com/office/drawing/2014/main" id="{FFA170B4-9B5E-4662-8CEA-2C746B5A2716}"/>
              </a:ext>
            </a:extLst>
          </p:cNvPr>
          <p:cNvGrpSpPr/>
          <p:nvPr/>
        </p:nvGrpSpPr>
        <p:grpSpPr>
          <a:xfrm>
            <a:off x="-4750182" y="304794"/>
            <a:ext cx="4248150" cy="6553205"/>
            <a:chOff x="-4750182" y="304794"/>
            <a:chExt cx="4248150" cy="6553205"/>
          </a:xfrm>
        </p:grpSpPr>
        <p:grpSp>
          <p:nvGrpSpPr>
            <p:cNvPr id="75" name="Group 74">
              <a:extLst>
                <a:ext uri="{FF2B5EF4-FFF2-40B4-BE49-F238E27FC236}">
                  <a16:creationId xmlns:a16="http://schemas.microsoft.com/office/drawing/2014/main" id="{681B61C3-FAB3-482C-8041-3F963FA08E42}"/>
                </a:ext>
              </a:extLst>
            </p:cNvPr>
            <p:cNvGrpSpPr/>
            <p:nvPr/>
          </p:nvGrpSpPr>
          <p:grpSpPr>
            <a:xfrm>
              <a:off x="-4750182" y="304794"/>
              <a:ext cx="4248150" cy="6553205"/>
              <a:chOff x="0" y="304794"/>
              <a:chExt cx="4248150" cy="6553205"/>
            </a:xfrm>
          </p:grpSpPr>
          <p:sp>
            <p:nvSpPr>
              <p:cNvPr id="96" name="Rectangle: Single Corner Rounded 95">
                <a:extLst>
                  <a:ext uri="{FF2B5EF4-FFF2-40B4-BE49-F238E27FC236}">
                    <a16:creationId xmlns:a16="http://schemas.microsoft.com/office/drawing/2014/main" id="{9BDAE883-24D9-4801-9E27-119EF8A4A31A}"/>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AAACED01-DF43-4E9E-8F34-7DE885D76C89}"/>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Connector 76">
              <a:extLst>
                <a:ext uri="{FF2B5EF4-FFF2-40B4-BE49-F238E27FC236}">
                  <a16:creationId xmlns:a16="http://schemas.microsoft.com/office/drawing/2014/main" id="{AF3B965C-FE04-4D0A-B4F5-89EFF12CBBAA}"/>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8A8308ED-D92D-428A-A149-CD8A8E56139E}"/>
                </a:ext>
              </a:extLst>
            </p:cNvPr>
            <p:cNvGrpSpPr/>
            <p:nvPr/>
          </p:nvGrpSpPr>
          <p:grpSpPr>
            <a:xfrm>
              <a:off x="-4431269" y="746687"/>
              <a:ext cx="2152889" cy="289561"/>
              <a:chOff x="-4431269" y="644179"/>
              <a:chExt cx="2152889" cy="289561"/>
            </a:xfrm>
          </p:grpSpPr>
          <p:sp>
            <p:nvSpPr>
              <p:cNvPr id="79" name="TextBox 78">
                <a:hlinkClick r:id="rId7" action="ppaction://hlinksldjump"/>
                <a:extLst>
                  <a:ext uri="{FF2B5EF4-FFF2-40B4-BE49-F238E27FC236}">
                    <a16:creationId xmlns:a16="http://schemas.microsoft.com/office/drawing/2014/main" id="{DD3BBD5E-69C7-4661-9BDD-7D92D7D68936}"/>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80" name="Group 79">
                <a:extLst>
                  <a:ext uri="{FF2B5EF4-FFF2-40B4-BE49-F238E27FC236}">
                    <a16:creationId xmlns:a16="http://schemas.microsoft.com/office/drawing/2014/main" id="{A81A8C7C-75E8-441D-B8A4-8B62C72FFEB8}"/>
                  </a:ext>
                </a:extLst>
              </p:cNvPr>
              <p:cNvGrpSpPr/>
              <p:nvPr/>
            </p:nvGrpSpPr>
            <p:grpSpPr>
              <a:xfrm>
                <a:off x="-4431269" y="644179"/>
                <a:ext cx="289560" cy="289560"/>
                <a:chOff x="-4431269" y="644179"/>
                <a:chExt cx="289560" cy="289560"/>
              </a:xfrm>
            </p:grpSpPr>
            <p:sp>
              <p:nvSpPr>
                <p:cNvPr id="81" name="Oval 80">
                  <a:hlinkClick r:id="rId7" action="ppaction://hlinksldjump"/>
                  <a:extLst>
                    <a:ext uri="{FF2B5EF4-FFF2-40B4-BE49-F238E27FC236}">
                      <a16:creationId xmlns:a16="http://schemas.microsoft.com/office/drawing/2014/main" id="{4C62F560-D702-4A15-A8B5-1790D32B7386}"/>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82" name="Graphic 81">
                  <a:extLst>
                    <a:ext uri="{FF2B5EF4-FFF2-40B4-BE49-F238E27FC236}">
                      <a16:creationId xmlns:a16="http://schemas.microsoft.com/office/drawing/2014/main" id="{CFA1A003-0069-4B79-AE21-0AD481EB44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76" name="Table 75">
            <a:extLst>
              <a:ext uri="{FF2B5EF4-FFF2-40B4-BE49-F238E27FC236}">
                <a16:creationId xmlns:a16="http://schemas.microsoft.com/office/drawing/2014/main" id="{BD179907-D5C5-4718-9D13-47539FE74359}"/>
              </a:ext>
            </a:extLst>
          </p:cNvPr>
          <p:cNvGraphicFramePr>
            <a:graphicFrameLocks noGrp="1"/>
          </p:cNvGraphicFramePr>
          <p:nvPr>
            <p:extLst>
              <p:ext uri="{D42A27DB-BD31-4B8C-83A1-F6EECF244321}">
                <p14:modId xmlns:p14="http://schemas.microsoft.com/office/powerpoint/2010/main" val="2348407939"/>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10"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1"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2"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3"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4"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5"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6"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7"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8"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9"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20"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44" name="Rectangle 7, chunk 2">
            <a:extLst>
              <a:ext uri="{FF2B5EF4-FFF2-40B4-BE49-F238E27FC236}">
                <a16:creationId xmlns:a16="http://schemas.microsoft.com/office/drawing/2014/main" id="{4C81FFE6-7986-B15A-A4D3-9153B4688CC0}"/>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1"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33127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74"/>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76"/>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44"/>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74"/>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76"/>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44"/>
                                        </p:tgtEl>
                                        <p:attrNameLst>
                                          <p:attrName>ppt_x</p:attrName>
                                          <p:attrName>ppt_y</p:attrName>
                                        </p:attrNameLst>
                                      </p:cBhvr>
                                      <p:rCtr x="-19987" y="0"/>
                                    </p:animMotion>
                                  </p:childTnLst>
                                </p:cTn>
                              </p:par>
                            </p:childTnLst>
                          </p:cTn>
                        </p:par>
                      </p:childTnLst>
                    </p:cTn>
                  </p:par>
                </p:childTnLst>
              </p:cTn>
              <p:nextCondLst>
                <p:cond evt="onClick" delay="0">
                  <p:tgtEl>
                    <p:spTgt spid="58"/>
                  </p:tgtEl>
                </p:cond>
              </p:nextCondLst>
            </p:seq>
          </p:childTnLst>
        </p:cTn>
      </p:par>
    </p:tnLst>
    <p:bldLst>
      <p:bldP spid="44" grpId="0"/>
      <p:bldP spid="4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3517" y="267448"/>
            <a:ext cx="10440246" cy="792843"/>
          </a:xfrm>
        </p:spPr>
        <p:txBody>
          <a:bodyPr/>
          <a:lstStyle/>
          <a:p>
            <a:r>
              <a:rPr lang="en-US" dirty="0"/>
              <a:t>Live your best life</a:t>
            </a:r>
          </a:p>
        </p:txBody>
      </p:sp>
      <p:grpSp>
        <p:nvGrpSpPr>
          <p:cNvPr id="32" name="Group 31">
            <a:extLst>
              <a:ext uri="{FF2B5EF4-FFF2-40B4-BE49-F238E27FC236}">
                <a16:creationId xmlns:a16="http://schemas.microsoft.com/office/drawing/2014/main" id="{83586584-2188-4B1A-AD14-9F2697725749}"/>
              </a:ext>
            </a:extLst>
          </p:cNvPr>
          <p:cNvGrpSpPr/>
          <p:nvPr/>
        </p:nvGrpSpPr>
        <p:grpSpPr>
          <a:xfrm>
            <a:off x="613519" y="5311140"/>
            <a:ext cx="11273680" cy="822960"/>
            <a:chOff x="613519" y="5311140"/>
            <a:chExt cx="11273680" cy="822960"/>
          </a:xfrm>
        </p:grpSpPr>
        <p:sp>
          <p:nvSpPr>
            <p:cNvPr id="33" name="Rectangle: Diagonal Corners Rounded 32">
              <a:extLst>
                <a:ext uri="{FF2B5EF4-FFF2-40B4-BE49-F238E27FC236}">
                  <a16:creationId xmlns:a16="http://schemas.microsoft.com/office/drawing/2014/main" id="{780ECE6D-2C70-4E42-B0DA-5218B0F34C24}"/>
                </a:ext>
              </a:extLst>
            </p:cNvPr>
            <p:cNvSpPr/>
            <p:nvPr/>
          </p:nvSpPr>
          <p:spPr>
            <a:xfrm flipH="1">
              <a:off x="613519"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34" name="TextBox 33">
              <a:extLst>
                <a:ext uri="{FF2B5EF4-FFF2-40B4-BE49-F238E27FC236}">
                  <a16:creationId xmlns:a16="http://schemas.microsoft.com/office/drawing/2014/main" id="{40C4E82E-00AD-4866-9FC9-8D9DA822E87C}"/>
                </a:ext>
              </a:extLst>
            </p:cNvPr>
            <p:cNvSpPr txBox="1"/>
            <p:nvPr/>
          </p:nvSpPr>
          <p:spPr>
            <a:xfrm>
              <a:off x="1623280" y="5553343"/>
              <a:ext cx="6102228" cy="338554"/>
            </a:xfrm>
            <a:prstGeom prst="rect">
              <a:avLst/>
            </a:prstGeom>
            <a:noFill/>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ea typeface="+mn-ea"/>
                  <a:cs typeface="Arial" panose="020B0604020202020204" pitchFamily="34" charset="0"/>
                </a:rPr>
                <a:t>Find this</a:t>
              </a:r>
              <a:r>
                <a:rPr kumimoji="0" lang="en-US" sz="1600" i="0" u="none" strike="noStrike" kern="1200" cap="none" spc="0" normalizeH="0" noProof="0" dirty="0">
                  <a:ln>
                    <a:noFill/>
                  </a:ln>
                  <a:effectLst/>
                  <a:uLnTx/>
                  <a:uFillTx/>
                  <a:ea typeface="+mn-ea"/>
                  <a:cs typeface="Arial" panose="020B0604020202020204" pitchFamily="34" charset="0"/>
                </a:rPr>
                <a:t> support and more </a:t>
              </a:r>
              <a:r>
                <a:rPr kumimoji="0" lang="en-US" sz="1600" i="0" u="none" strike="noStrike" kern="1200" cap="none" spc="0" normalizeH="0" baseline="0" noProof="0" dirty="0">
                  <a:ln>
                    <a:noFill/>
                  </a:ln>
                  <a:effectLst/>
                  <a:uLnTx/>
                  <a:uFillTx/>
                  <a:ea typeface="+mn-ea"/>
                  <a:cs typeface="Arial" panose="020B0604020202020204" pitchFamily="34" charset="0"/>
                </a:rPr>
                <a:t>at </a:t>
              </a:r>
              <a:r>
                <a:rPr kumimoji="0" lang="en-US" sz="1600" b="1" i="0" u="none" strike="noStrike" kern="1200" cap="none" spc="0" normalizeH="0" baseline="0" noProof="0" dirty="0">
                  <a:ln>
                    <a:noFill/>
                  </a:ln>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healthpartners.com/</a:t>
              </a:r>
              <a:r>
                <a:rPr kumimoji="0" lang="en-US" sz="1600" b="1" i="0" u="none" strike="noStrike" kern="1200" cap="none" spc="0" normalizeH="0" baseline="0" noProof="0" dirty="0" err="1">
                  <a:ln>
                    <a:noFill/>
                  </a:ln>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livingwell</a:t>
              </a:r>
              <a:endParaRPr kumimoji="0" lang="en-US" sz="1600" b="1" i="0" u="none" strike="noStrike" kern="1200" cap="none" spc="0" normalizeH="0" baseline="0" noProof="0" dirty="0">
                <a:ln>
                  <a:noFill/>
                </a:ln>
                <a:effectLst/>
                <a:uLnTx/>
                <a:uFillTx/>
                <a:ea typeface="+mn-ea"/>
                <a:cs typeface="Arial" panose="020B0604020202020204" pitchFamily="34" charset="0"/>
              </a:endParaRPr>
            </a:p>
          </p:txBody>
        </p:sp>
        <p:sp>
          <p:nvSpPr>
            <p:cNvPr id="35" name="Freeform: Shape 34">
              <a:extLst>
                <a:ext uri="{FF2B5EF4-FFF2-40B4-BE49-F238E27FC236}">
                  <a16:creationId xmlns:a16="http://schemas.microsoft.com/office/drawing/2014/main" id="{7335E026-39C6-4B7E-BA36-52C79683FA96}"/>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36" name="Graphic 35">
              <a:extLst>
                <a:ext uri="{FF2B5EF4-FFF2-40B4-BE49-F238E27FC236}">
                  <a16:creationId xmlns:a16="http://schemas.microsoft.com/office/drawing/2014/main" id="{CB6508AE-DC55-4AE2-9989-4E94FD4F76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grpSp>
      <p:sp>
        <p:nvSpPr>
          <p:cNvPr id="59" name="TextBox 58">
            <a:extLst>
              <a:ext uri="{FF2B5EF4-FFF2-40B4-BE49-F238E27FC236}">
                <a16:creationId xmlns:a16="http://schemas.microsoft.com/office/drawing/2014/main" id="{859556E6-471E-49CC-8DE3-44B50182C3D9}"/>
              </a:ext>
            </a:extLst>
          </p:cNvPr>
          <p:cNvSpPr txBox="1"/>
          <p:nvPr/>
        </p:nvSpPr>
        <p:spPr>
          <a:xfrm>
            <a:off x="613517" y="2110367"/>
            <a:ext cx="11273683" cy="307777"/>
          </a:xfrm>
          <a:prstGeom prst="rect">
            <a:avLst/>
          </a:prstGeom>
          <a:noFill/>
        </p:spPr>
        <p:txBody>
          <a:bodyPr wrap="square" lIns="0" tIns="0" rIns="0" bIns="0" anchor="ctr">
            <a:spAutoFit/>
          </a:bodyPr>
          <a:lstStyle/>
          <a:p>
            <a:pPr algn="ctr"/>
            <a:r>
              <a:rPr lang="en-US" sz="2000" b="1" dirty="0"/>
              <a:t>Free programs and resources for HealthPartners members to:</a:t>
            </a:r>
          </a:p>
        </p:txBody>
      </p:sp>
      <p:sp>
        <p:nvSpPr>
          <p:cNvPr id="26" name="Rectangle: Diagonal Corners Rounded 25">
            <a:extLst>
              <a:ext uri="{FF2B5EF4-FFF2-40B4-BE49-F238E27FC236}">
                <a16:creationId xmlns:a16="http://schemas.microsoft.com/office/drawing/2014/main" id="{183A9E95-4ED2-452D-B13B-7ACE3814CF64}"/>
              </a:ext>
            </a:extLst>
          </p:cNvPr>
          <p:cNvSpPr/>
          <p:nvPr/>
        </p:nvSpPr>
        <p:spPr>
          <a:xfrm flipH="1">
            <a:off x="613517" y="1219200"/>
            <a:ext cx="11273682" cy="792843"/>
          </a:xfrm>
          <a:prstGeom prst="round2DiagRect">
            <a:avLst>
              <a:gd name="adj1" fmla="val 3640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We can help you get healthy and live better, no matter what your goals are.</a:t>
            </a:r>
          </a:p>
        </p:txBody>
      </p:sp>
      <p:cxnSp>
        <p:nvCxnSpPr>
          <p:cNvPr id="64" name="Straight Connector 63">
            <a:extLst>
              <a:ext uri="{FF2B5EF4-FFF2-40B4-BE49-F238E27FC236}">
                <a16:creationId xmlns:a16="http://schemas.microsoft.com/office/drawing/2014/main" id="{7D15F4F1-4378-40D8-806D-2AB1F46F9AA5}"/>
              </a:ext>
            </a:extLst>
          </p:cNvPr>
          <p:cNvCxnSpPr>
            <a:cxnSpLocks/>
          </p:cNvCxnSpPr>
          <p:nvPr/>
        </p:nvCxnSpPr>
        <p:spPr>
          <a:xfrm>
            <a:off x="613518" y="3893563"/>
            <a:ext cx="533008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5214745-99E4-41A3-B274-62178A75574B}"/>
              </a:ext>
            </a:extLst>
          </p:cNvPr>
          <p:cNvCxnSpPr>
            <a:cxnSpLocks/>
          </p:cNvCxnSpPr>
          <p:nvPr/>
        </p:nvCxnSpPr>
        <p:spPr>
          <a:xfrm>
            <a:off x="613518" y="4584740"/>
            <a:ext cx="533008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987A6C-DD9F-43A3-BC4A-040591E9BA23}"/>
              </a:ext>
            </a:extLst>
          </p:cNvPr>
          <p:cNvCxnSpPr>
            <a:cxnSpLocks/>
          </p:cNvCxnSpPr>
          <p:nvPr/>
        </p:nvCxnSpPr>
        <p:spPr>
          <a:xfrm>
            <a:off x="613518" y="3202386"/>
            <a:ext cx="533008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E1845D2-802E-43AA-8405-15D782480481}"/>
              </a:ext>
            </a:extLst>
          </p:cNvPr>
          <p:cNvCxnSpPr>
            <a:cxnSpLocks/>
          </p:cNvCxnSpPr>
          <p:nvPr/>
        </p:nvCxnSpPr>
        <p:spPr>
          <a:xfrm>
            <a:off x="6557115" y="3893563"/>
            <a:ext cx="533008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779D33B-DC50-4A90-B830-CAE9AF065C8E}"/>
              </a:ext>
            </a:extLst>
          </p:cNvPr>
          <p:cNvCxnSpPr>
            <a:cxnSpLocks/>
          </p:cNvCxnSpPr>
          <p:nvPr/>
        </p:nvCxnSpPr>
        <p:spPr>
          <a:xfrm>
            <a:off x="6557115" y="4584740"/>
            <a:ext cx="533008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6447296-67D2-4B8C-B41C-391387543C84}"/>
              </a:ext>
            </a:extLst>
          </p:cNvPr>
          <p:cNvCxnSpPr>
            <a:cxnSpLocks/>
          </p:cNvCxnSpPr>
          <p:nvPr/>
        </p:nvCxnSpPr>
        <p:spPr>
          <a:xfrm>
            <a:off x="6557115" y="3202386"/>
            <a:ext cx="533008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04195AEA-43B4-4875-A103-EB5271908BAA}"/>
              </a:ext>
            </a:extLst>
          </p:cNvPr>
          <p:cNvSpPr/>
          <p:nvPr/>
        </p:nvSpPr>
        <p:spPr>
          <a:xfrm>
            <a:off x="613518" y="4103617"/>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46" name="TextBox 45">
            <a:extLst>
              <a:ext uri="{FF2B5EF4-FFF2-40B4-BE49-F238E27FC236}">
                <a16:creationId xmlns:a16="http://schemas.microsoft.com/office/drawing/2014/main" id="{97DF8577-DCF4-4966-8511-333EA9B5B6BA}"/>
              </a:ext>
            </a:extLst>
          </p:cNvPr>
          <p:cNvSpPr txBox="1"/>
          <p:nvPr/>
        </p:nvSpPr>
        <p:spPr>
          <a:xfrm>
            <a:off x="1066799" y="4116042"/>
            <a:ext cx="4870451" cy="246221"/>
          </a:xfrm>
          <a:prstGeom prst="rect">
            <a:avLst/>
          </a:prstGeom>
          <a:noFill/>
        </p:spPr>
        <p:txBody>
          <a:bodyPr wrap="square" lIns="0" tIns="0" rIns="0" bIns="0" anchor="ctr">
            <a:spAutoFit/>
          </a:bodyPr>
          <a:lstStyle/>
          <a:p>
            <a:r>
              <a:rPr lang="en-US" sz="1600" dirty="0"/>
              <a:t>Manage your weight</a:t>
            </a:r>
          </a:p>
        </p:txBody>
      </p:sp>
      <p:sp>
        <p:nvSpPr>
          <p:cNvPr id="80" name="Freeform: Shape 79">
            <a:extLst>
              <a:ext uri="{FF2B5EF4-FFF2-40B4-BE49-F238E27FC236}">
                <a16:creationId xmlns:a16="http://schemas.microsoft.com/office/drawing/2014/main" id="{2337C653-2293-4EA3-85D3-4314E0BFEB31}"/>
              </a:ext>
            </a:extLst>
          </p:cNvPr>
          <p:cNvSpPr/>
          <p:nvPr/>
        </p:nvSpPr>
        <p:spPr>
          <a:xfrm>
            <a:off x="6557115" y="4103617"/>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2"/>
              </a:solidFill>
            </a:endParaRPr>
          </a:p>
        </p:txBody>
      </p:sp>
      <p:sp>
        <p:nvSpPr>
          <p:cNvPr id="85" name="TextBox 84">
            <a:extLst>
              <a:ext uri="{FF2B5EF4-FFF2-40B4-BE49-F238E27FC236}">
                <a16:creationId xmlns:a16="http://schemas.microsoft.com/office/drawing/2014/main" id="{8B9F9991-1CDF-406A-9FC5-C85EAC9C0215}"/>
              </a:ext>
            </a:extLst>
          </p:cNvPr>
          <p:cNvSpPr txBox="1"/>
          <p:nvPr/>
        </p:nvSpPr>
        <p:spPr>
          <a:xfrm>
            <a:off x="7010396" y="4116042"/>
            <a:ext cx="4870451" cy="246221"/>
          </a:xfrm>
          <a:prstGeom prst="rect">
            <a:avLst/>
          </a:prstGeom>
          <a:noFill/>
        </p:spPr>
        <p:txBody>
          <a:bodyPr wrap="square" lIns="0" tIns="0" rIns="0" bIns="0" anchor="ctr">
            <a:spAutoFit/>
          </a:bodyPr>
          <a:lstStyle/>
          <a:p>
            <a:r>
              <a:rPr lang="en-US" sz="1600" dirty="0"/>
              <a:t>Make sure you’re getting the right care</a:t>
            </a:r>
          </a:p>
        </p:txBody>
      </p:sp>
      <p:sp>
        <p:nvSpPr>
          <p:cNvPr id="56" name="Freeform: Shape 55">
            <a:extLst>
              <a:ext uri="{FF2B5EF4-FFF2-40B4-BE49-F238E27FC236}">
                <a16:creationId xmlns:a16="http://schemas.microsoft.com/office/drawing/2014/main" id="{76905028-41CB-404A-A385-0FE4EFCFAE81}"/>
              </a:ext>
            </a:extLst>
          </p:cNvPr>
          <p:cNvSpPr/>
          <p:nvPr/>
        </p:nvSpPr>
        <p:spPr>
          <a:xfrm>
            <a:off x="613518" y="4794797"/>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55" name="TextBox 54">
            <a:extLst>
              <a:ext uri="{FF2B5EF4-FFF2-40B4-BE49-F238E27FC236}">
                <a16:creationId xmlns:a16="http://schemas.microsoft.com/office/drawing/2014/main" id="{0FC8AA68-7278-486E-9512-56D63B3417CA}"/>
              </a:ext>
            </a:extLst>
          </p:cNvPr>
          <p:cNvSpPr txBox="1"/>
          <p:nvPr/>
        </p:nvSpPr>
        <p:spPr>
          <a:xfrm>
            <a:off x="1066799" y="4822610"/>
            <a:ext cx="4870451" cy="246221"/>
          </a:xfrm>
          <a:prstGeom prst="rect">
            <a:avLst/>
          </a:prstGeom>
          <a:noFill/>
        </p:spPr>
        <p:txBody>
          <a:bodyPr wrap="square" lIns="0" tIns="0" rIns="0" bIns="0" anchor="t">
            <a:spAutoFit/>
          </a:bodyPr>
          <a:lstStyle/>
          <a:p>
            <a:r>
              <a:rPr lang="en-US" sz="1600" dirty="0"/>
              <a:t>Save money</a:t>
            </a:r>
          </a:p>
        </p:txBody>
      </p:sp>
      <p:sp>
        <p:nvSpPr>
          <p:cNvPr id="81" name="Freeform: Shape 80">
            <a:extLst>
              <a:ext uri="{FF2B5EF4-FFF2-40B4-BE49-F238E27FC236}">
                <a16:creationId xmlns:a16="http://schemas.microsoft.com/office/drawing/2014/main" id="{CCB2F0CE-BCAE-4EDB-8543-65070C922245}"/>
              </a:ext>
            </a:extLst>
          </p:cNvPr>
          <p:cNvSpPr/>
          <p:nvPr/>
        </p:nvSpPr>
        <p:spPr>
          <a:xfrm>
            <a:off x="6557115" y="4794797"/>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2"/>
              </a:solidFill>
            </a:endParaRPr>
          </a:p>
        </p:txBody>
      </p:sp>
      <p:sp>
        <p:nvSpPr>
          <p:cNvPr id="86" name="TextBox 85">
            <a:extLst>
              <a:ext uri="{FF2B5EF4-FFF2-40B4-BE49-F238E27FC236}">
                <a16:creationId xmlns:a16="http://schemas.microsoft.com/office/drawing/2014/main" id="{32A1141B-4A64-4F60-AB5C-ACEAB609F4F3}"/>
              </a:ext>
            </a:extLst>
          </p:cNvPr>
          <p:cNvSpPr txBox="1"/>
          <p:nvPr/>
        </p:nvSpPr>
        <p:spPr>
          <a:xfrm>
            <a:off x="7010396" y="4822610"/>
            <a:ext cx="4870451" cy="246221"/>
          </a:xfrm>
          <a:prstGeom prst="rect">
            <a:avLst/>
          </a:prstGeom>
          <a:noFill/>
        </p:spPr>
        <p:txBody>
          <a:bodyPr wrap="square" lIns="0" tIns="0" rIns="0" bIns="0" anchor="t">
            <a:spAutoFit/>
          </a:bodyPr>
          <a:lstStyle/>
          <a:p>
            <a:r>
              <a:rPr lang="en-US" sz="1600" dirty="0"/>
              <a:t>Make sure your medicine is working correctly</a:t>
            </a:r>
          </a:p>
        </p:txBody>
      </p:sp>
      <p:sp>
        <p:nvSpPr>
          <p:cNvPr id="63" name="Freeform: Shape 62">
            <a:extLst>
              <a:ext uri="{FF2B5EF4-FFF2-40B4-BE49-F238E27FC236}">
                <a16:creationId xmlns:a16="http://schemas.microsoft.com/office/drawing/2014/main" id="{51115DEF-1991-4670-BBE1-97A7043181ED}"/>
              </a:ext>
            </a:extLst>
          </p:cNvPr>
          <p:cNvSpPr/>
          <p:nvPr/>
        </p:nvSpPr>
        <p:spPr>
          <a:xfrm>
            <a:off x="613518" y="341244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62" name="TextBox 61">
            <a:extLst>
              <a:ext uri="{FF2B5EF4-FFF2-40B4-BE49-F238E27FC236}">
                <a16:creationId xmlns:a16="http://schemas.microsoft.com/office/drawing/2014/main" id="{2529E0FA-36E2-4F4A-A1F7-AC8891ECD8B7}"/>
              </a:ext>
            </a:extLst>
          </p:cNvPr>
          <p:cNvSpPr txBox="1"/>
          <p:nvPr/>
        </p:nvSpPr>
        <p:spPr>
          <a:xfrm>
            <a:off x="1066799" y="3424865"/>
            <a:ext cx="4870451" cy="246221"/>
          </a:xfrm>
          <a:prstGeom prst="rect">
            <a:avLst/>
          </a:prstGeom>
          <a:noFill/>
        </p:spPr>
        <p:txBody>
          <a:bodyPr wrap="square" lIns="0" tIns="0" rIns="0" bIns="0" anchor="ctr">
            <a:spAutoFit/>
          </a:bodyPr>
          <a:lstStyle/>
          <a:p>
            <a:r>
              <a:rPr lang="en-US" sz="1600" dirty="0"/>
              <a:t>Eat better</a:t>
            </a:r>
          </a:p>
        </p:txBody>
      </p:sp>
      <p:sp>
        <p:nvSpPr>
          <p:cNvPr id="82" name="Freeform: Shape 81">
            <a:extLst>
              <a:ext uri="{FF2B5EF4-FFF2-40B4-BE49-F238E27FC236}">
                <a16:creationId xmlns:a16="http://schemas.microsoft.com/office/drawing/2014/main" id="{1F1B86BB-7058-4BA8-9DFB-C1459935BFF7}"/>
              </a:ext>
            </a:extLst>
          </p:cNvPr>
          <p:cNvSpPr/>
          <p:nvPr/>
        </p:nvSpPr>
        <p:spPr>
          <a:xfrm>
            <a:off x="6557115" y="341244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2"/>
              </a:solidFill>
            </a:endParaRPr>
          </a:p>
        </p:txBody>
      </p:sp>
      <p:sp>
        <p:nvSpPr>
          <p:cNvPr id="87" name="TextBox 86">
            <a:extLst>
              <a:ext uri="{FF2B5EF4-FFF2-40B4-BE49-F238E27FC236}">
                <a16:creationId xmlns:a16="http://schemas.microsoft.com/office/drawing/2014/main" id="{EF8613BD-1D70-442E-8642-FEDCCCC994E6}"/>
              </a:ext>
            </a:extLst>
          </p:cNvPr>
          <p:cNvSpPr txBox="1"/>
          <p:nvPr/>
        </p:nvSpPr>
        <p:spPr>
          <a:xfrm>
            <a:off x="7010396" y="3424865"/>
            <a:ext cx="4870451" cy="246221"/>
          </a:xfrm>
          <a:prstGeom prst="rect">
            <a:avLst/>
          </a:prstGeom>
          <a:noFill/>
        </p:spPr>
        <p:txBody>
          <a:bodyPr wrap="square" lIns="0" tIns="0" rIns="0" bIns="0" anchor="ctr">
            <a:spAutoFit/>
          </a:bodyPr>
          <a:lstStyle/>
          <a:p>
            <a:r>
              <a:rPr lang="en-US" sz="1600" dirty="0"/>
              <a:t>Get your health questions answered</a:t>
            </a:r>
          </a:p>
        </p:txBody>
      </p:sp>
      <p:sp>
        <p:nvSpPr>
          <p:cNvPr id="30" name="TextBox 29">
            <a:extLst>
              <a:ext uri="{FF2B5EF4-FFF2-40B4-BE49-F238E27FC236}">
                <a16:creationId xmlns:a16="http://schemas.microsoft.com/office/drawing/2014/main" id="{5D1338EE-8F89-4916-9FE7-94D02A851647}"/>
              </a:ext>
            </a:extLst>
          </p:cNvPr>
          <p:cNvSpPr txBox="1"/>
          <p:nvPr/>
        </p:nvSpPr>
        <p:spPr>
          <a:xfrm>
            <a:off x="1066799" y="2733688"/>
            <a:ext cx="4870451" cy="246221"/>
          </a:xfrm>
          <a:prstGeom prst="rect">
            <a:avLst/>
          </a:prstGeom>
          <a:noFill/>
        </p:spPr>
        <p:txBody>
          <a:bodyPr wrap="square" lIns="0" tIns="0" rIns="0" bIns="0" anchor="ctr">
            <a:spAutoFit/>
          </a:bodyPr>
          <a:lstStyle/>
          <a:p>
            <a:r>
              <a:rPr lang="en-US" sz="1600" dirty="0"/>
              <a:t>Quit smoking</a:t>
            </a:r>
          </a:p>
        </p:txBody>
      </p:sp>
      <p:sp>
        <p:nvSpPr>
          <p:cNvPr id="31" name="Freeform: Shape 30">
            <a:extLst>
              <a:ext uri="{FF2B5EF4-FFF2-40B4-BE49-F238E27FC236}">
                <a16:creationId xmlns:a16="http://schemas.microsoft.com/office/drawing/2014/main" id="{F026E85F-E540-4B4E-897D-6DE5EB589106}"/>
              </a:ext>
            </a:extLst>
          </p:cNvPr>
          <p:cNvSpPr/>
          <p:nvPr/>
        </p:nvSpPr>
        <p:spPr>
          <a:xfrm>
            <a:off x="613518" y="2721263"/>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88" name="TextBox 87">
            <a:extLst>
              <a:ext uri="{FF2B5EF4-FFF2-40B4-BE49-F238E27FC236}">
                <a16:creationId xmlns:a16="http://schemas.microsoft.com/office/drawing/2014/main" id="{148C9C26-2FF6-420E-B368-0DC4655A3265}"/>
              </a:ext>
            </a:extLst>
          </p:cNvPr>
          <p:cNvSpPr txBox="1"/>
          <p:nvPr/>
        </p:nvSpPr>
        <p:spPr>
          <a:xfrm>
            <a:off x="7010396" y="2733688"/>
            <a:ext cx="4870451" cy="246221"/>
          </a:xfrm>
          <a:prstGeom prst="rect">
            <a:avLst/>
          </a:prstGeom>
          <a:noFill/>
        </p:spPr>
        <p:txBody>
          <a:bodyPr wrap="square" lIns="0" tIns="0" rIns="0" bIns="0" anchor="ctr">
            <a:spAutoFit/>
          </a:bodyPr>
          <a:lstStyle/>
          <a:p>
            <a:r>
              <a:rPr lang="en-US" sz="1600" dirty="0"/>
              <a:t>Improve your resilience</a:t>
            </a:r>
          </a:p>
        </p:txBody>
      </p:sp>
      <p:sp>
        <p:nvSpPr>
          <p:cNvPr id="84" name="Freeform: Shape 83">
            <a:extLst>
              <a:ext uri="{FF2B5EF4-FFF2-40B4-BE49-F238E27FC236}">
                <a16:creationId xmlns:a16="http://schemas.microsoft.com/office/drawing/2014/main" id="{279BB6FA-74BF-4215-96FC-2A20898D7C16}"/>
              </a:ext>
            </a:extLst>
          </p:cNvPr>
          <p:cNvSpPr/>
          <p:nvPr/>
        </p:nvSpPr>
        <p:spPr>
          <a:xfrm>
            <a:off x="6557115" y="2721263"/>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2"/>
              </a:solidFill>
            </a:endParaRPr>
          </a:p>
        </p:txBody>
      </p:sp>
      <p:grpSp>
        <p:nvGrpSpPr>
          <p:cNvPr id="67" name="Burger">
            <a:extLst>
              <a:ext uri="{FF2B5EF4-FFF2-40B4-BE49-F238E27FC236}">
                <a16:creationId xmlns:a16="http://schemas.microsoft.com/office/drawing/2014/main" id="{F34696F7-0D5C-4CFF-B511-D80F7B52891D}"/>
              </a:ext>
            </a:extLst>
          </p:cNvPr>
          <p:cNvGrpSpPr/>
          <p:nvPr/>
        </p:nvGrpSpPr>
        <p:grpSpPr>
          <a:xfrm>
            <a:off x="-1" y="-1"/>
            <a:ext cx="304797" cy="304797"/>
            <a:chOff x="-1" y="-1"/>
            <a:chExt cx="304797" cy="304797"/>
          </a:xfrm>
        </p:grpSpPr>
        <p:sp>
          <p:nvSpPr>
            <p:cNvPr id="68" name="Rectangle 67">
              <a:extLst>
                <a:ext uri="{FF2B5EF4-FFF2-40B4-BE49-F238E27FC236}">
                  <a16:creationId xmlns:a16="http://schemas.microsoft.com/office/drawing/2014/main" id="{6C8C4881-5B6A-4CFB-BF6A-11E942E62A95}"/>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DF833533-2D93-456B-890A-14C7AD8EA120}"/>
                </a:ext>
              </a:extLst>
            </p:cNvPr>
            <p:cNvGrpSpPr/>
            <p:nvPr userDrawn="1"/>
          </p:nvGrpSpPr>
          <p:grpSpPr>
            <a:xfrm>
              <a:off x="88317" y="103148"/>
              <a:ext cx="128160" cy="98498"/>
              <a:chOff x="88317" y="99577"/>
              <a:chExt cx="128160" cy="98498"/>
            </a:xfrm>
          </p:grpSpPr>
          <p:cxnSp>
            <p:nvCxnSpPr>
              <p:cNvPr id="70" name="Straight Connector 69">
                <a:extLst>
                  <a:ext uri="{FF2B5EF4-FFF2-40B4-BE49-F238E27FC236}">
                    <a16:creationId xmlns:a16="http://schemas.microsoft.com/office/drawing/2014/main" id="{1F3D973B-5836-4ACF-99DF-E4F921FBCCE6}"/>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AD2917-7012-4A61-8CC5-156EDE479E84}"/>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2E50963-E52D-48BF-B191-8D47169111BD}"/>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9" name="Group 88">
            <a:extLst>
              <a:ext uri="{FF2B5EF4-FFF2-40B4-BE49-F238E27FC236}">
                <a16:creationId xmlns:a16="http://schemas.microsoft.com/office/drawing/2014/main" id="{0239B6B5-6CFA-4B83-A37F-187C53B65231}"/>
              </a:ext>
            </a:extLst>
          </p:cNvPr>
          <p:cNvGrpSpPr/>
          <p:nvPr/>
        </p:nvGrpSpPr>
        <p:grpSpPr>
          <a:xfrm>
            <a:off x="-4750182" y="304794"/>
            <a:ext cx="4248150" cy="6553205"/>
            <a:chOff x="-4750182" y="304794"/>
            <a:chExt cx="4248150" cy="6553205"/>
          </a:xfrm>
        </p:grpSpPr>
        <p:grpSp>
          <p:nvGrpSpPr>
            <p:cNvPr id="90" name="Group 89">
              <a:extLst>
                <a:ext uri="{FF2B5EF4-FFF2-40B4-BE49-F238E27FC236}">
                  <a16:creationId xmlns:a16="http://schemas.microsoft.com/office/drawing/2014/main" id="{3B385FDF-40A5-4824-BCA5-B47F49EBF1B0}"/>
                </a:ext>
              </a:extLst>
            </p:cNvPr>
            <p:cNvGrpSpPr/>
            <p:nvPr/>
          </p:nvGrpSpPr>
          <p:grpSpPr>
            <a:xfrm>
              <a:off x="-4750182" y="304794"/>
              <a:ext cx="4248150" cy="6553205"/>
              <a:chOff x="0" y="304794"/>
              <a:chExt cx="4248150" cy="6553205"/>
            </a:xfrm>
          </p:grpSpPr>
          <p:sp>
            <p:nvSpPr>
              <p:cNvPr id="111" name="Rectangle: Single Corner Rounded 110">
                <a:extLst>
                  <a:ext uri="{FF2B5EF4-FFF2-40B4-BE49-F238E27FC236}">
                    <a16:creationId xmlns:a16="http://schemas.microsoft.com/office/drawing/2014/main" id="{DA3186B0-6768-4349-9E7A-D7C2904FD314}"/>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B5C4CE31-814F-485B-95C0-8D2D9A4F9B43}"/>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2" name="Straight Connector 91">
              <a:extLst>
                <a:ext uri="{FF2B5EF4-FFF2-40B4-BE49-F238E27FC236}">
                  <a16:creationId xmlns:a16="http://schemas.microsoft.com/office/drawing/2014/main" id="{98162C17-CC5E-48BC-9E4F-69E03260FE9A}"/>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22A5F1CF-69BB-4C80-8DF8-CB96007769F2}"/>
                </a:ext>
              </a:extLst>
            </p:cNvPr>
            <p:cNvGrpSpPr/>
            <p:nvPr/>
          </p:nvGrpSpPr>
          <p:grpSpPr>
            <a:xfrm>
              <a:off x="-4431269" y="746687"/>
              <a:ext cx="2152889" cy="289561"/>
              <a:chOff x="-4431269" y="644179"/>
              <a:chExt cx="2152889" cy="289561"/>
            </a:xfrm>
          </p:grpSpPr>
          <p:sp>
            <p:nvSpPr>
              <p:cNvPr id="94" name="TextBox 93">
                <a:hlinkClick r:id="rId6" action="ppaction://hlinksldjump"/>
                <a:extLst>
                  <a:ext uri="{FF2B5EF4-FFF2-40B4-BE49-F238E27FC236}">
                    <a16:creationId xmlns:a16="http://schemas.microsoft.com/office/drawing/2014/main" id="{1D27600A-AB58-4C7E-957B-3EF4095B0504}"/>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95" name="Group 94">
                <a:extLst>
                  <a:ext uri="{FF2B5EF4-FFF2-40B4-BE49-F238E27FC236}">
                    <a16:creationId xmlns:a16="http://schemas.microsoft.com/office/drawing/2014/main" id="{7395C445-231F-45C6-9818-B9044C05363D}"/>
                  </a:ext>
                </a:extLst>
              </p:cNvPr>
              <p:cNvGrpSpPr/>
              <p:nvPr/>
            </p:nvGrpSpPr>
            <p:grpSpPr>
              <a:xfrm>
                <a:off x="-4431269" y="644179"/>
                <a:ext cx="289560" cy="289560"/>
                <a:chOff x="-4431269" y="644179"/>
                <a:chExt cx="289560" cy="289560"/>
              </a:xfrm>
            </p:grpSpPr>
            <p:sp>
              <p:nvSpPr>
                <p:cNvPr id="96" name="Oval 95">
                  <a:hlinkClick r:id="rId6" action="ppaction://hlinksldjump"/>
                  <a:extLst>
                    <a:ext uri="{FF2B5EF4-FFF2-40B4-BE49-F238E27FC236}">
                      <a16:creationId xmlns:a16="http://schemas.microsoft.com/office/drawing/2014/main" id="{69FDA04F-A53B-4CE8-ABE3-F7308F4FF05B}"/>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97" name="Graphic 96">
                  <a:extLst>
                    <a:ext uri="{FF2B5EF4-FFF2-40B4-BE49-F238E27FC236}">
                      <a16:creationId xmlns:a16="http://schemas.microsoft.com/office/drawing/2014/main" id="{8FFDCFAE-A2E1-4882-BA4E-DE9F38E3A5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74" name="Table 73">
            <a:extLst>
              <a:ext uri="{FF2B5EF4-FFF2-40B4-BE49-F238E27FC236}">
                <a16:creationId xmlns:a16="http://schemas.microsoft.com/office/drawing/2014/main" id="{B0C2ECBC-573B-460D-802C-BBFF8AD8C8A5}"/>
              </a:ext>
            </a:extLst>
          </p:cNvPr>
          <p:cNvGraphicFramePr>
            <a:graphicFrameLocks noGrp="1"/>
          </p:cNvGraphicFramePr>
          <p:nvPr>
            <p:extLst>
              <p:ext uri="{D42A27DB-BD31-4B8C-83A1-F6EECF244321}">
                <p14:modId xmlns:p14="http://schemas.microsoft.com/office/powerpoint/2010/main" val="1890561744"/>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9"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0"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1"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2"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3"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4"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5"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6"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7"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8"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19"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0" name="Rectangle 7, chunk 2">
            <a:extLst>
              <a:ext uri="{FF2B5EF4-FFF2-40B4-BE49-F238E27FC236}">
                <a16:creationId xmlns:a16="http://schemas.microsoft.com/office/drawing/2014/main" id="{5B0A3738-E27D-9F53-A20E-237ED215D923}"/>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0"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56265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89"/>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74"/>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50"/>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89"/>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74"/>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50"/>
                                        </p:tgtEl>
                                        <p:attrNameLst>
                                          <p:attrName>ppt_x</p:attrName>
                                          <p:attrName>ppt_y</p:attrName>
                                        </p:attrNameLst>
                                      </p:cBhvr>
                                      <p:rCtr x="-19987" y="0"/>
                                    </p:animMotion>
                                  </p:childTnLst>
                                </p:cTn>
                              </p:par>
                            </p:childTnLst>
                          </p:cTn>
                        </p:par>
                      </p:childTnLst>
                    </p:cTn>
                  </p:par>
                </p:childTnLst>
              </p:cTn>
              <p:nextCondLst>
                <p:cond evt="onClick" delay="0">
                  <p:tgtEl>
                    <p:spTgt spid="67"/>
                  </p:tgtEl>
                </p:cond>
              </p:nextCondLst>
            </p:seq>
          </p:childTnLst>
        </p:cTn>
      </p:par>
    </p:tnLst>
    <p:bldLst>
      <p:bldP spid="50" grpId="0"/>
      <p:bldP spid="5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803B561B-ADD0-4282-A41F-0813F1298B63}"/>
              </a:ext>
            </a:extLst>
          </p:cNvPr>
          <p:cNvPicPr>
            <a:picLocks noChangeAspect="1"/>
          </p:cNvPicPr>
          <p:nvPr/>
        </p:nvPicPr>
        <p:blipFill rotWithShape="1">
          <a:blip r:embed="rId3">
            <a:extLst>
              <a:ext uri="{28A0092B-C50C-407E-A947-70E740481C1C}">
                <a14:useLocalDpi xmlns:a14="http://schemas.microsoft.com/office/drawing/2010/main" val="0"/>
              </a:ext>
            </a:extLst>
          </a:blip>
          <a:srcRect l="28007" t="-2" r="24692" b="-34"/>
          <a:stretch/>
        </p:blipFill>
        <p:spPr>
          <a:xfrm>
            <a:off x="7250019" y="-78377"/>
            <a:ext cx="4941980" cy="6975566"/>
          </a:xfrm>
          <a:custGeom>
            <a:avLst/>
            <a:gdLst>
              <a:gd name="connsiteX0" fmla="*/ 2751230 w 4941980"/>
              <a:gd name="connsiteY0" fmla="*/ 0 h 6846884"/>
              <a:gd name="connsiteX1" fmla="*/ 4941980 w 4941980"/>
              <a:gd name="connsiteY1" fmla="*/ 0 h 6846884"/>
              <a:gd name="connsiteX2" fmla="*/ 4941980 w 4941980"/>
              <a:gd name="connsiteY2" fmla="*/ 6846884 h 6846884"/>
              <a:gd name="connsiteX3" fmla="*/ 1687048 w 4941980"/>
              <a:gd name="connsiteY3" fmla="*/ 6846884 h 6846884"/>
              <a:gd name="connsiteX4" fmla="*/ 1500026 w 4941980"/>
              <a:gd name="connsiteY4" fmla="*/ 6694992 h 6846884"/>
              <a:gd name="connsiteX5" fmla="*/ 0 w 4941980"/>
              <a:gd name="connsiteY5" fmla="*/ 3429001 h 6846884"/>
              <a:gd name="connsiteX6" fmla="*/ 1688122 w 4941980"/>
              <a:gd name="connsiteY6" fmla="*/ 10247 h 6846884"/>
              <a:gd name="connsiteX7" fmla="*/ 1702809 w 4941980"/>
              <a:gd name="connsiteY7" fmla="*/ 1 h 6846884"/>
              <a:gd name="connsiteX8" fmla="*/ 2751230 w 4941980"/>
              <a:gd name="connsiteY8" fmla="*/ 1 h 68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1980" h="6846884">
                <a:moveTo>
                  <a:pt x="2751230" y="0"/>
                </a:moveTo>
                <a:lnTo>
                  <a:pt x="4941980" y="0"/>
                </a:lnTo>
                <a:lnTo>
                  <a:pt x="4941980" y="6846884"/>
                </a:lnTo>
                <a:lnTo>
                  <a:pt x="1687048" y="6846884"/>
                </a:lnTo>
                <a:lnTo>
                  <a:pt x="1500026" y="6694992"/>
                </a:lnTo>
                <a:cubicBezTo>
                  <a:pt x="581635" y="5905429"/>
                  <a:pt x="0" y="4735140"/>
                  <a:pt x="0" y="3429001"/>
                </a:cubicBezTo>
                <a:cubicBezTo>
                  <a:pt x="0" y="2035788"/>
                  <a:pt x="661771" y="797140"/>
                  <a:pt x="1688122" y="10247"/>
                </a:cubicBezTo>
                <a:lnTo>
                  <a:pt x="1702809" y="1"/>
                </a:lnTo>
                <a:lnTo>
                  <a:pt x="2751230" y="1"/>
                </a:lnTo>
                <a:close/>
              </a:path>
            </a:pathLst>
          </a:custGeom>
        </p:spPr>
      </p:pic>
      <p:sp>
        <p:nvSpPr>
          <p:cNvPr id="2" name="Title 1">
            <a:extLst>
              <a:ext uri="{FF2B5EF4-FFF2-40B4-BE49-F238E27FC236}">
                <a16:creationId xmlns:a16="http://schemas.microsoft.com/office/drawing/2014/main" id="{9B6A1F9D-07AE-40A2-A43D-C88677A5CE04}"/>
              </a:ext>
            </a:extLst>
          </p:cNvPr>
          <p:cNvSpPr>
            <a:spLocks noGrp="1"/>
          </p:cNvSpPr>
          <p:nvPr>
            <p:ph type="ctrTitle"/>
          </p:nvPr>
        </p:nvSpPr>
        <p:spPr/>
        <p:txBody>
          <a:bodyPr/>
          <a:lstStyle/>
          <a:p>
            <a:r>
              <a:rPr lang="en-PH" dirty="0"/>
              <a:t>Learn more about…</a:t>
            </a:r>
          </a:p>
        </p:txBody>
      </p:sp>
      <p:sp>
        <p:nvSpPr>
          <p:cNvPr id="39" name="TextBox 38">
            <a:extLst>
              <a:ext uri="{FF2B5EF4-FFF2-40B4-BE49-F238E27FC236}">
                <a16:creationId xmlns:a16="http://schemas.microsoft.com/office/drawing/2014/main" id="{8A462140-3570-409D-99BC-BA22A0CACE6B}"/>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3</a:t>
            </a:fld>
            <a:endParaRPr lang="en-US" sz="1350" b="1" dirty="0">
              <a:solidFill>
                <a:schemeClr val="bg1"/>
              </a:solidFill>
            </a:endParaRPr>
          </a:p>
        </p:txBody>
      </p:sp>
      <p:sp>
        <p:nvSpPr>
          <p:cNvPr id="40" name="TextBox 39">
            <a:extLst>
              <a:ext uri="{FF2B5EF4-FFF2-40B4-BE49-F238E27FC236}">
                <a16:creationId xmlns:a16="http://schemas.microsoft.com/office/drawing/2014/main" id="{9E54FD57-50C2-4CEB-86F0-F76E7FD8690A}"/>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41" name="Straight Connector 40">
            <a:extLst>
              <a:ext uri="{FF2B5EF4-FFF2-40B4-BE49-F238E27FC236}">
                <a16:creationId xmlns:a16="http://schemas.microsoft.com/office/drawing/2014/main" id="{2820698F-2C88-43CE-A4AD-4604C09573EC}"/>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2098E76-1407-4C55-AFE8-50633B807AE0}"/>
              </a:ext>
            </a:extLst>
          </p:cNvPr>
          <p:cNvGraphicFramePr>
            <a:graphicFrameLocks noGrp="1"/>
          </p:cNvGraphicFramePr>
          <p:nvPr>
            <p:extLst>
              <p:ext uri="{D42A27DB-BD31-4B8C-83A1-F6EECF244321}">
                <p14:modId xmlns:p14="http://schemas.microsoft.com/office/powerpoint/2010/main" val="3760746826"/>
              </p:ext>
            </p:extLst>
          </p:nvPr>
        </p:nvGraphicFramePr>
        <p:xfrm>
          <a:off x="457200" y="1271101"/>
          <a:ext cx="5480868" cy="494199"/>
        </p:xfrm>
        <a:graphic>
          <a:graphicData uri="http://schemas.openxmlformats.org/drawingml/2006/table">
            <a:tbl>
              <a:tblPr bandRow="1">
                <a:tableStyleId>{5C22544A-7EE6-4342-B048-85BDC9FD1C3A}</a:tableStyleId>
              </a:tblPr>
              <a:tblGrid>
                <a:gridCol w="5480868">
                  <a:extLst>
                    <a:ext uri="{9D8B030D-6E8A-4147-A177-3AD203B41FA5}">
                      <a16:colId xmlns:a16="http://schemas.microsoft.com/office/drawing/2014/main" val="3507662353"/>
                    </a:ext>
                  </a:extLst>
                </a:gridCol>
              </a:tblGrid>
              <a:tr h="494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chemeClr val="tx1"/>
                          </a:solidFill>
                        </a:rPr>
                        <a:t> </a:t>
                      </a:r>
                      <a:r>
                        <a:rPr lang="en-US" sz="1600" b="1" i="0">
                          <a:solidFill>
                            <a:schemeClr val="tx1"/>
                          </a:solidFill>
                          <a:hlinkClick r:id="rId4" action="ppaction://hlinksldjump"/>
                        </a:rPr>
                        <a:t>Who is HealthPartners</a:t>
                      </a:r>
                      <a:r>
                        <a:rPr lang="en-US" sz="1600" b="1" i="0">
                          <a:solidFill>
                            <a:schemeClr val="tx1"/>
                          </a:solidFill>
                          <a:hlinkClick r:id="rId4" action="ppaction://hlinksldjump">
                            <a:extLst>
                              <a:ext uri="{A12FA001-AC4F-418D-AE19-62706E023703}">
                                <ahyp:hlinkClr xmlns:ahyp="http://schemas.microsoft.com/office/drawing/2018/hyperlinkcolor" val="tx"/>
                              </a:ext>
                            </a:extLst>
                          </a:hlinkClick>
                        </a:rPr>
                        <a:t> </a:t>
                      </a:r>
                      <a:endParaRPr lang="en-US" sz="1600" b="1" dirty="0">
                        <a:solidFill>
                          <a:schemeClr val="tx1"/>
                        </a:solidFill>
                      </a:endParaRPr>
                    </a:p>
                  </a:txBody>
                  <a:tcPr marL="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94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chemeClr val="tx1"/>
                          </a:solidFill>
                        </a:rPr>
                        <a:t> </a:t>
                      </a:r>
                      <a:r>
                        <a:rPr lang="en-US" sz="1600" b="1" i="0">
                          <a:solidFill>
                            <a:schemeClr val="tx1"/>
                          </a:solidFill>
                          <a:hlinkClick r:id="rId5" action="ppaction://hlinksldjump"/>
                        </a:rPr>
                        <a:t>Medical plan coverage and benefits</a:t>
                      </a:r>
                      <a:r>
                        <a:rPr lang="en-US" sz="1600" b="1" i="0">
                          <a:solidFill>
                            <a:schemeClr val="tx1"/>
                          </a:solidFill>
                          <a:hlinkClick r:id="rId5" action="ppaction://hlinksldjump">
                            <a:extLst>
                              <a:ext uri="{A12FA001-AC4F-418D-AE19-62706E023703}">
                                <ahyp:hlinkClr xmlns:ahyp="http://schemas.microsoft.com/office/drawing/2018/hyperlinkcolor" val="tx"/>
                              </a:ext>
                            </a:extLst>
                          </a:hlinkClick>
                        </a:rPr>
                        <a:t> </a:t>
                      </a:r>
                      <a:endParaRPr lang="en-US" sz="1600" b="1" dirty="0">
                        <a:solidFill>
                          <a:schemeClr val="tx1"/>
                        </a:solidFill>
                      </a:endParaRPr>
                    </a:p>
                  </a:txBody>
                  <a:tcPr marL="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494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chemeClr val="tx1"/>
                          </a:solidFill>
                        </a:rPr>
                        <a:t> </a:t>
                      </a:r>
                      <a:r>
                        <a:rPr lang="en-US" sz="1600" b="1" i="0">
                          <a:solidFill>
                            <a:schemeClr val="tx1"/>
                          </a:solidFill>
                          <a:hlinkClick r:id="rId6" action="ppaction://hlinksldjump"/>
                        </a:rPr>
                        <a:t>Prescription coverage</a:t>
                      </a:r>
                      <a:r>
                        <a:rPr lang="en-US" sz="1600" b="1" i="0">
                          <a:solidFill>
                            <a:schemeClr val="tx1"/>
                          </a:solidFill>
                          <a:hlinkClick r:id="rId6" action="ppaction://hlinksldjump">
                            <a:extLst>
                              <a:ext uri="{A12FA001-AC4F-418D-AE19-62706E023703}">
                                <ahyp:hlinkClr xmlns:ahyp="http://schemas.microsoft.com/office/drawing/2018/hyperlinkcolor" val="tx"/>
                              </a:ext>
                            </a:extLst>
                          </a:hlinkClick>
                        </a:rPr>
                        <a:t> </a:t>
                      </a:r>
                      <a:endParaRPr lang="en-US" sz="1600" b="1" dirty="0">
                        <a:solidFill>
                          <a:schemeClr val="tx1"/>
                        </a:solidFill>
                      </a:endParaRPr>
                    </a:p>
                  </a:txBody>
                  <a:tcPr marL="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494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chemeClr val="tx1"/>
                          </a:solidFill>
                        </a:rPr>
                        <a:t> </a:t>
                      </a:r>
                      <a:r>
                        <a:rPr lang="en-US" sz="1600" b="1" i="0">
                          <a:solidFill>
                            <a:schemeClr val="tx1"/>
                          </a:solidFill>
                          <a:hlinkClick r:id="rId7" action="ppaction://hlinksldjump"/>
                        </a:rPr>
                        <a:t>Dental plan coverage and benefits</a:t>
                      </a:r>
                      <a:r>
                        <a:rPr lang="en-US" sz="1600" b="1" i="0">
                          <a:solidFill>
                            <a:schemeClr val="tx1"/>
                          </a:solidFill>
                          <a:hlinkClick r:id="rId7" action="ppaction://hlinksldjump">
                            <a:extLst>
                              <a:ext uri="{A12FA001-AC4F-418D-AE19-62706E023703}">
                                <ahyp:hlinkClr xmlns:ahyp="http://schemas.microsoft.com/office/drawing/2018/hyperlinkcolor" val="tx"/>
                              </a:ext>
                            </a:extLst>
                          </a:hlinkClick>
                        </a:rPr>
                        <a:t> </a:t>
                      </a:r>
                      <a:endParaRPr lang="en-US" sz="1600" b="1" dirty="0">
                        <a:solidFill>
                          <a:schemeClr val="tx1"/>
                        </a:solidFill>
                      </a:endParaRPr>
                    </a:p>
                  </a:txBody>
                  <a:tcPr marL="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94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chemeClr val="tx1"/>
                          </a:solidFill>
                        </a:rPr>
                        <a:t> </a:t>
                      </a:r>
                      <a:r>
                        <a:rPr lang="en-US" sz="1600" b="1" i="0">
                          <a:solidFill>
                            <a:schemeClr val="tx1"/>
                          </a:solidFill>
                          <a:hlinkClick r:id="rId8" action="ppaction://hlinksldjump"/>
                        </a:rPr>
                        <a:t>How HealthPartners supports you</a:t>
                      </a:r>
                      <a:r>
                        <a:rPr lang="en-US" sz="1600" b="1" i="0">
                          <a:solidFill>
                            <a:schemeClr val="tx1"/>
                          </a:solidFill>
                          <a:hlinkClick r:id="rId8" action="ppaction://hlinksldjump">
                            <a:extLst>
                              <a:ext uri="{A12FA001-AC4F-418D-AE19-62706E023703}">
                                <ahyp:hlinkClr xmlns:ahyp="http://schemas.microsoft.com/office/drawing/2018/hyperlinkcolor" val="tx"/>
                              </a:ext>
                            </a:extLst>
                          </a:hlinkClick>
                        </a:rPr>
                        <a:t> </a:t>
                      </a:r>
                      <a:endParaRPr lang="en-US" sz="1600" b="1" dirty="0">
                        <a:solidFill>
                          <a:schemeClr val="tx1"/>
                        </a:solidFill>
                      </a:endParaRPr>
                    </a:p>
                  </a:txBody>
                  <a:tcPr marL="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494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chemeClr val="tx1"/>
                          </a:solidFill>
                        </a:rPr>
                        <a:t> </a:t>
                      </a:r>
                      <a:r>
                        <a:rPr lang="en-US" sz="1600" b="1" i="0">
                          <a:solidFill>
                            <a:schemeClr val="tx1"/>
                          </a:solidFill>
                          <a:hlinkClick r:id="rId9" action="ppaction://hlinksldjump"/>
                        </a:rPr>
                        <a:t>What happens next</a:t>
                      </a:r>
                      <a:r>
                        <a:rPr lang="en-US" sz="1600" b="1" i="0">
                          <a:solidFill>
                            <a:schemeClr val="tx1"/>
                          </a:solidFill>
                          <a:hlinkClick r:id="rId9" action="ppaction://hlinksldjump">
                            <a:extLst>
                              <a:ext uri="{A12FA001-AC4F-418D-AE19-62706E023703}">
                                <ahyp:hlinkClr xmlns:ahyp="http://schemas.microsoft.com/office/drawing/2018/hyperlinkcolor" val="tx"/>
                              </a:ext>
                            </a:extLst>
                          </a:hlinkClick>
                        </a:rPr>
                        <a:t> </a:t>
                      </a:r>
                      <a:endParaRPr lang="en-US" sz="1600" b="1" dirty="0">
                        <a:solidFill>
                          <a:schemeClr val="tx1"/>
                        </a:solidFill>
                      </a:endParaRPr>
                    </a:p>
                  </a:txBody>
                  <a:tcPr marL="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bl>
          </a:graphicData>
        </a:graphic>
      </p:graphicFrame>
      <p:sp>
        <p:nvSpPr>
          <p:cNvPr id="9" name="Rectangle 7, chunk 2">
            <a:extLst>
              <a:ext uri="{FF2B5EF4-FFF2-40B4-BE49-F238E27FC236}">
                <a16:creationId xmlns:a16="http://schemas.microsoft.com/office/drawing/2014/main" id="{C071CC88-68AC-4E76-B697-FD08F1D488F5}"/>
              </a:ext>
            </a:extLst>
          </p:cNvPr>
          <p:cNvSpPr txBox="1"/>
          <p:nvPr/>
        </p:nvSpPr>
        <p:spPr>
          <a:xfrm>
            <a:off x="7348310" y="6356782"/>
            <a:ext cx="929781" cy="184294"/>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000" dirty="0">
                <a:solidFill>
                  <a:schemeClr val="accent3"/>
                </a:solidFill>
                <a:hlinkClick r:id="rId10"/>
              </a:rPr>
              <a:t>Legal notices</a:t>
            </a:r>
            <a:endParaRPr lang="en-US" sz="1000" dirty="0">
              <a:solidFill>
                <a:schemeClr val="accent3"/>
              </a:solidFill>
            </a:endParaRPr>
          </a:p>
        </p:txBody>
      </p:sp>
      <p:sp>
        <p:nvSpPr>
          <p:cNvPr id="10" name="Rectangle 7, chunk 2">
            <a:hlinkClick r:id="rId11" action="ppaction://hlinksldjump"/>
            <a:extLst>
              <a:ext uri="{FF2B5EF4-FFF2-40B4-BE49-F238E27FC236}">
                <a16:creationId xmlns:a16="http://schemas.microsoft.com/office/drawing/2014/main" id="{7DAC931F-482E-76B8-0067-26398C02BB2F}"/>
              </a:ext>
            </a:extLst>
          </p:cNvPr>
          <p:cNvSpPr txBox="1"/>
          <p:nvPr/>
        </p:nvSpPr>
        <p:spPr>
          <a:xfrm>
            <a:off x="457200" y="5734797"/>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800" b="1" dirty="0">
                <a:solidFill>
                  <a:schemeClr val="bg1"/>
                </a:solidFill>
                <a:hlinkClick r:id="rId11" action="ppaction://hlinksldjump"/>
              </a:rPr>
              <a:t>Contact us</a:t>
            </a:r>
            <a:endParaRPr lang="en-US" sz="1800" b="1" dirty="0">
              <a:solidFill>
                <a:schemeClr val="bg1"/>
              </a:solidFill>
            </a:endParaRPr>
          </a:p>
        </p:txBody>
      </p:sp>
    </p:spTree>
    <p:extLst>
      <p:ext uri="{BB962C8B-B14F-4D97-AF65-F5344CB8AC3E}">
        <p14:creationId xmlns:p14="http://schemas.microsoft.com/office/powerpoint/2010/main" val="177922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16="http://schemas.microsoft.com/office/drawing/2014/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B85AA23B-6277-4F3D-B421-8506ABFFC98C}"/>
              </a:ext>
            </a:extLst>
          </p:cNvPr>
          <p:cNvPicPr>
            <a:picLocks noChangeAspect="1"/>
          </p:cNvPicPr>
          <p:nvPr/>
        </p:nvPicPr>
        <p:blipFill>
          <a:blip r:embed="rId3"/>
          <a:srcRect l="13969" r="13969"/>
          <a:stretch/>
        </p:blipFill>
        <p:spPr>
          <a:xfrm>
            <a:off x="7250019" y="0"/>
            <a:ext cx="4941980" cy="6858000"/>
          </a:xfrm>
          <a:custGeom>
            <a:avLst/>
            <a:gdLst>
              <a:gd name="connsiteX0" fmla="*/ 2751230 w 4941980"/>
              <a:gd name="connsiteY0" fmla="*/ 0 h 6858000"/>
              <a:gd name="connsiteX1" fmla="*/ 4941980 w 4941980"/>
              <a:gd name="connsiteY1" fmla="*/ 0 h 6858000"/>
              <a:gd name="connsiteX2" fmla="*/ 4941980 w 4941980"/>
              <a:gd name="connsiteY2" fmla="*/ 6858000 h 6858000"/>
              <a:gd name="connsiteX3" fmla="*/ 2751230 w 4941980"/>
              <a:gd name="connsiteY3" fmla="*/ 6858000 h 6858000"/>
              <a:gd name="connsiteX4" fmla="*/ 2751230 w 4941980"/>
              <a:gd name="connsiteY4" fmla="*/ 6857999 h 6858000"/>
              <a:gd name="connsiteX5" fmla="*/ 1702806 w 4941980"/>
              <a:gd name="connsiteY5" fmla="*/ 6857999 h 6858000"/>
              <a:gd name="connsiteX6" fmla="*/ 1688122 w 4941980"/>
              <a:gd name="connsiteY6" fmla="*/ 6847756 h 6858000"/>
              <a:gd name="connsiteX7" fmla="*/ 0 w 4941980"/>
              <a:gd name="connsiteY7" fmla="*/ 3429001 h 6858000"/>
              <a:gd name="connsiteX8" fmla="*/ 1688122 w 4941980"/>
              <a:gd name="connsiteY8" fmla="*/ 10247 h 6858000"/>
              <a:gd name="connsiteX9" fmla="*/ 1702809 w 4941980"/>
              <a:gd name="connsiteY9" fmla="*/ 1 h 6858000"/>
              <a:gd name="connsiteX10" fmla="*/ 2751230 w 494198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58000">
                <a:moveTo>
                  <a:pt x="2751230" y="0"/>
                </a:moveTo>
                <a:lnTo>
                  <a:pt x="4941980" y="0"/>
                </a:lnTo>
                <a:lnTo>
                  <a:pt x="4941980" y="6858000"/>
                </a:lnTo>
                <a:lnTo>
                  <a:pt x="2751230" y="6858000"/>
                </a:lnTo>
                <a:lnTo>
                  <a:pt x="2751230" y="6857999"/>
                </a:lnTo>
                <a:lnTo>
                  <a:pt x="1702806" y="6857999"/>
                </a:lnTo>
                <a:lnTo>
                  <a:pt x="1688122" y="6847756"/>
                </a:lnTo>
                <a:cubicBezTo>
                  <a:pt x="661771" y="6060863"/>
                  <a:pt x="0" y="4822216"/>
                  <a:pt x="0" y="3429001"/>
                </a:cubicBezTo>
                <a:cubicBezTo>
                  <a:pt x="0" y="2035788"/>
                  <a:pt x="661771" y="797140"/>
                  <a:pt x="1688122" y="10247"/>
                </a:cubicBezTo>
                <a:lnTo>
                  <a:pt x="1702809" y="1"/>
                </a:lnTo>
                <a:lnTo>
                  <a:pt x="2751230" y="1"/>
                </a:lnTo>
                <a:close/>
              </a:path>
            </a:pathLst>
          </a:custGeom>
        </p:spPr>
      </p:pic>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3517" y="273059"/>
            <a:ext cx="10440246" cy="792843"/>
          </a:xfrm>
        </p:spPr>
        <p:txBody>
          <a:bodyPr/>
          <a:lstStyle/>
          <a:p>
            <a:r>
              <a:rPr lang="en-US" dirty="0"/>
              <a:t>Get help from a health coach </a:t>
            </a:r>
          </a:p>
        </p:txBody>
      </p:sp>
      <p:sp>
        <p:nvSpPr>
          <p:cNvPr id="23" name="TextBox 22">
            <a:extLst>
              <a:ext uri="{FF2B5EF4-FFF2-40B4-BE49-F238E27FC236}">
                <a16:creationId xmlns:a16="http://schemas.microsoft.com/office/drawing/2014/main" id="{E264DCCF-E0C7-4D0B-9CF7-9451D1CDE04F}"/>
              </a:ext>
            </a:extLst>
          </p:cNvPr>
          <p:cNvSpPr txBox="1"/>
          <p:nvPr/>
        </p:nvSpPr>
        <p:spPr>
          <a:xfrm>
            <a:off x="613517" y="1173041"/>
            <a:ext cx="5478364" cy="1210588"/>
          </a:xfrm>
          <a:prstGeom prst="rect">
            <a:avLst/>
          </a:prstGeom>
          <a:noFill/>
        </p:spPr>
        <p:txBody>
          <a:bodyPr wrap="square" lIns="0" tIns="0" rIns="0" bIns="0" anchor="t">
            <a:spAutoFit/>
          </a:bodyPr>
          <a:lstStyle/>
          <a:p>
            <a:pPr>
              <a:spcAft>
                <a:spcPts val="800"/>
              </a:spcAft>
            </a:pPr>
            <a:r>
              <a:rPr lang="en-US" sz="2000" b="1" dirty="0"/>
              <a:t>Work with a health coach to set goals around tobacco use and vaping that fit your lifestyle. </a:t>
            </a:r>
          </a:p>
          <a:p>
            <a:pPr>
              <a:spcAft>
                <a:spcPts val="800"/>
              </a:spcAft>
            </a:pPr>
            <a:r>
              <a:rPr lang="en-US" sz="1600" dirty="0"/>
              <a:t>You’ll get support and encouragement to reach your goals and live nicotine free. </a:t>
            </a:r>
          </a:p>
        </p:txBody>
      </p:sp>
      <p:cxnSp>
        <p:nvCxnSpPr>
          <p:cNvPr id="37" name="Straight Connector 36">
            <a:extLst>
              <a:ext uri="{FF2B5EF4-FFF2-40B4-BE49-F238E27FC236}">
                <a16:creationId xmlns:a16="http://schemas.microsoft.com/office/drawing/2014/main" id="{1E221467-27DE-49DA-A956-D592B85D9A8C}"/>
              </a:ext>
            </a:extLst>
          </p:cNvPr>
          <p:cNvCxnSpPr>
            <a:cxnSpLocks/>
          </p:cNvCxnSpPr>
          <p:nvPr/>
        </p:nvCxnSpPr>
        <p:spPr>
          <a:xfrm>
            <a:off x="651987" y="3462377"/>
            <a:ext cx="54824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85558" y="5103699"/>
            <a:ext cx="6492421" cy="822960"/>
            <a:chOff x="613518" y="5311140"/>
            <a:chExt cx="6492421" cy="822960"/>
          </a:xfrm>
        </p:grpSpPr>
        <p:sp>
          <p:nvSpPr>
            <p:cNvPr id="25" name="Rectangle: Diagonal Corners Rounded 24">
              <a:extLst>
                <a:ext uri="{FF2B5EF4-FFF2-40B4-BE49-F238E27FC236}">
                  <a16:creationId xmlns:a16="http://schemas.microsoft.com/office/drawing/2014/main" id="{86E4CB57-A667-4A28-8A2B-E276310F4483}"/>
                </a:ext>
              </a:extLst>
            </p:cNvPr>
            <p:cNvSpPr/>
            <p:nvPr/>
          </p:nvSpPr>
          <p:spPr>
            <a:xfrm flipH="1">
              <a:off x="613518" y="5311140"/>
              <a:ext cx="6492421"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27" name="Freeform: Shape 26">
              <a:extLst>
                <a:ext uri="{FF2B5EF4-FFF2-40B4-BE49-F238E27FC236}">
                  <a16:creationId xmlns:a16="http://schemas.microsoft.com/office/drawing/2014/main" id="{8ADA07CD-E029-48FF-8060-B3D02EBC8001}"/>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28" name="Graphic 27">
              <a:extLst>
                <a:ext uri="{FF2B5EF4-FFF2-40B4-BE49-F238E27FC236}">
                  <a16:creationId xmlns:a16="http://schemas.microsoft.com/office/drawing/2014/main" id="{D1A9611C-7DBE-473A-B375-627E48905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sp>
          <p:nvSpPr>
            <p:cNvPr id="18" name="TextBox 17">
              <a:extLst>
                <a:ext uri="{FF2B5EF4-FFF2-40B4-BE49-F238E27FC236}">
                  <a16:creationId xmlns:a16="http://schemas.microsoft.com/office/drawing/2014/main" id="{9A004236-ECC6-4378-8EA3-801E35C97BD8}"/>
                </a:ext>
              </a:extLst>
            </p:cNvPr>
            <p:cNvSpPr txBox="1"/>
            <p:nvPr/>
          </p:nvSpPr>
          <p:spPr>
            <a:xfrm>
              <a:off x="1623279" y="5430233"/>
              <a:ext cx="5233039" cy="584775"/>
            </a:xfrm>
            <a:prstGeom prst="rect">
              <a:avLst/>
            </a:prstGeom>
            <a:noFill/>
          </p:spPr>
          <p:txBody>
            <a:bodyPr wrap="square" lIns="0" rIns="0" anchor="ctr">
              <a:spAutoFit/>
            </a:bodyPr>
            <a:lstStyle/>
            <a:p>
              <a:pPr lvl="0" defTabSz="914400">
                <a:defRPr/>
              </a:pPr>
              <a:r>
                <a:rPr lang="en-US" sz="1600" dirty="0">
                  <a:cs typeface="Arial" panose="020B0604020202020204" pitchFamily="34" charset="0"/>
                </a:rPr>
                <a:t>Visit </a:t>
              </a:r>
              <a:r>
                <a:rPr lang="en-US" sz="1600" b="1" dirty="0">
                  <a:cs typeface="Arial" panose="020B0604020202020204" pitchFamily="34" charset="0"/>
                  <a:hlinkClick r:id="rId6">
                    <a:extLst>
                      <a:ext uri="{A12FA001-AC4F-418D-AE19-62706E023703}">
                        <ahyp:hlinkClr xmlns:ahyp="http://schemas.microsoft.com/office/drawing/2018/hyperlinkcolor" val="tx"/>
                      </a:ext>
                    </a:extLst>
                  </a:hlinkClick>
                </a:rPr>
                <a:t>healthpartners.com/formulary</a:t>
              </a:r>
              <a:r>
                <a:rPr lang="en-US" sz="1600" dirty="0">
                  <a:cs typeface="Arial" panose="020B0604020202020204" pitchFamily="34" charset="0"/>
                </a:rPr>
                <a:t> to view your options and go to </a:t>
              </a:r>
              <a:r>
                <a:rPr lang="en-US" sz="1600" b="1" dirty="0">
                  <a:cs typeface="Arial" panose="020B0604020202020204" pitchFamily="34" charset="0"/>
                  <a:hlinkClick r:id="rId7">
                    <a:extLst>
                      <a:ext uri="{A12FA001-AC4F-418D-AE19-62706E023703}">
                        <ahyp:hlinkClr xmlns:ahyp="http://schemas.microsoft.com/office/drawing/2018/hyperlinkcolor" val="tx"/>
                      </a:ext>
                    </a:extLst>
                  </a:hlinkClick>
                </a:rPr>
                <a:t>pivot.co/HealthPartners </a:t>
              </a:r>
              <a:r>
                <a:rPr lang="en-US" sz="1600" dirty="0">
                  <a:cs typeface="Arial" panose="020B0604020202020204" pitchFamily="34" charset="0"/>
                </a:rPr>
                <a:t>to get started</a:t>
              </a:r>
            </a:p>
          </p:txBody>
        </p:sp>
      </p:grpSp>
      <p:sp>
        <p:nvSpPr>
          <p:cNvPr id="29" name="TextBox 28">
            <a:extLst>
              <a:ext uri="{FF2B5EF4-FFF2-40B4-BE49-F238E27FC236}">
                <a16:creationId xmlns:a16="http://schemas.microsoft.com/office/drawing/2014/main" id="{7ECA9F07-0C60-40F1-BE00-F651BAFA32A9}"/>
              </a:ext>
            </a:extLst>
          </p:cNvPr>
          <p:cNvSpPr txBox="1"/>
          <p:nvPr/>
        </p:nvSpPr>
        <p:spPr>
          <a:xfrm>
            <a:off x="1126829" y="3755407"/>
            <a:ext cx="3840072" cy="492443"/>
          </a:xfrm>
          <a:prstGeom prst="rect">
            <a:avLst/>
          </a:prstGeom>
          <a:noFill/>
        </p:spPr>
        <p:txBody>
          <a:bodyPr wrap="square" lIns="0" tIns="0" rIns="0" bIns="0" anchor="ctr">
            <a:spAutoFit/>
          </a:bodyPr>
          <a:lstStyle/>
          <a:p>
            <a:r>
              <a:rPr lang="en-US" sz="1600" dirty="0"/>
              <a:t>Online support – Use Pivot, an app-based coaching and tobacco cessation resource </a:t>
            </a:r>
          </a:p>
        </p:txBody>
      </p:sp>
      <p:sp>
        <p:nvSpPr>
          <p:cNvPr id="30" name="Freeform: Shape 29">
            <a:extLst>
              <a:ext uri="{FF2B5EF4-FFF2-40B4-BE49-F238E27FC236}">
                <a16:creationId xmlns:a16="http://schemas.microsoft.com/office/drawing/2014/main" id="{B1F7FED3-A172-4779-AA18-C31510CA4D4E}"/>
              </a:ext>
            </a:extLst>
          </p:cNvPr>
          <p:cNvSpPr/>
          <p:nvPr/>
        </p:nvSpPr>
        <p:spPr>
          <a:xfrm>
            <a:off x="609139" y="382469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35" name="TextBox 34">
            <a:extLst>
              <a:ext uri="{FF2B5EF4-FFF2-40B4-BE49-F238E27FC236}">
                <a16:creationId xmlns:a16="http://schemas.microsoft.com/office/drawing/2014/main" id="{817258C1-B2FB-439F-8E74-F2640830BB36}"/>
              </a:ext>
            </a:extLst>
          </p:cNvPr>
          <p:cNvSpPr txBox="1"/>
          <p:nvPr/>
        </p:nvSpPr>
        <p:spPr>
          <a:xfrm>
            <a:off x="1126829" y="2730331"/>
            <a:ext cx="4467855" cy="492443"/>
          </a:xfrm>
          <a:prstGeom prst="rect">
            <a:avLst/>
          </a:prstGeom>
          <a:noFill/>
        </p:spPr>
        <p:txBody>
          <a:bodyPr wrap="square" lIns="0" tIns="0" rIns="0" bIns="0" anchor="ctr">
            <a:spAutoFit/>
          </a:bodyPr>
          <a:lstStyle/>
          <a:p>
            <a:r>
              <a:rPr lang="en-US" sz="1600" dirty="0"/>
              <a:t>Medicine to support quitting – Your health plan might pay for medicines to help you quit </a:t>
            </a:r>
          </a:p>
        </p:txBody>
      </p:sp>
      <p:sp>
        <p:nvSpPr>
          <p:cNvPr id="36" name="Freeform: Shape 35">
            <a:extLst>
              <a:ext uri="{FF2B5EF4-FFF2-40B4-BE49-F238E27FC236}">
                <a16:creationId xmlns:a16="http://schemas.microsoft.com/office/drawing/2014/main" id="{8C70E0D7-963F-4FE3-8325-A9E41269B86F}"/>
              </a:ext>
            </a:extLst>
          </p:cNvPr>
          <p:cNvSpPr/>
          <p:nvPr/>
        </p:nvSpPr>
        <p:spPr>
          <a:xfrm>
            <a:off x="609139" y="2828986"/>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76" name="TextBox 75">
            <a:extLst>
              <a:ext uri="{FF2B5EF4-FFF2-40B4-BE49-F238E27FC236}">
                <a16:creationId xmlns:a16="http://schemas.microsoft.com/office/drawing/2014/main" id="{694C0115-1393-4BE9-9D06-FFADFAE3C042}"/>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30</a:t>
            </a:fld>
            <a:endParaRPr lang="en-US" sz="1350" b="1" dirty="0">
              <a:solidFill>
                <a:schemeClr val="bg1"/>
              </a:solidFill>
            </a:endParaRPr>
          </a:p>
        </p:txBody>
      </p:sp>
      <p:sp>
        <p:nvSpPr>
          <p:cNvPr id="77" name="TextBox 76">
            <a:extLst>
              <a:ext uri="{FF2B5EF4-FFF2-40B4-BE49-F238E27FC236}">
                <a16:creationId xmlns:a16="http://schemas.microsoft.com/office/drawing/2014/main" id="{EC445FF0-95E5-4A71-89C5-3BE143E25396}"/>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78" name="Straight Connector 77">
            <a:extLst>
              <a:ext uri="{FF2B5EF4-FFF2-40B4-BE49-F238E27FC236}">
                <a16:creationId xmlns:a16="http://schemas.microsoft.com/office/drawing/2014/main" id="{4234D518-EC23-4C5C-8144-8BCB0B6BBB2E}"/>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4" name="Burger">
            <a:extLst>
              <a:ext uri="{FF2B5EF4-FFF2-40B4-BE49-F238E27FC236}">
                <a16:creationId xmlns:a16="http://schemas.microsoft.com/office/drawing/2014/main" id="{843D58D8-5FB5-4A40-8394-7B25CB04D4BA}"/>
              </a:ext>
            </a:extLst>
          </p:cNvPr>
          <p:cNvGrpSpPr/>
          <p:nvPr/>
        </p:nvGrpSpPr>
        <p:grpSpPr>
          <a:xfrm>
            <a:off x="-1" y="-1"/>
            <a:ext cx="304797" cy="304797"/>
            <a:chOff x="-1" y="-1"/>
            <a:chExt cx="304797" cy="304797"/>
          </a:xfrm>
        </p:grpSpPr>
        <p:sp>
          <p:nvSpPr>
            <p:cNvPr id="79" name="Rectangle 78">
              <a:extLst>
                <a:ext uri="{FF2B5EF4-FFF2-40B4-BE49-F238E27FC236}">
                  <a16:creationId xmlns:a16="http://schemas.microsoft.com/office/drawing/2014/main" id="{8894A15B-5530-48BF-B53D-196FB136794A}"/>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D92A252-F26A-478E-903B-FB570E7DEC97}"/>
                </a:ext>
              </a:extLst>
            </p:cNvPr>
            <p:cNvGrpSpPr/>
            <p:nvPr userDrawn="1"/>
          </p:nvGrpSpPr>
          <p:grpSpPr>
            <a:xfrm>
              <a:off x="88317" y="103148"/>
              <a:ext cx="128160" cy="98498"/>
              <a:chOff x="88317" y="99577"/>
              <a:chExt cx="128160" cy="98498"/>
            </a:xfrm>
          </p:grpSpPr>
          <p:cxnSp>
            <p:nvCxnSpPr>
              <p:cNvPr id="81" name="Straight Connector 80">
                <a:extLst>
                  <a:ext uri="{FF2B5EF4-FFF2-40B4-BE49-F238E27FC236}">
                    <a16:creationId xmlns:a16="http://schemas.microsoft.com/office/drawing/2014/main" id="{09562FF5-0E0D-43C4-A7B6-975A700B08DB}"/>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FAB157E-44AC-4BAC-8597-18E7EED5525B}"/>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C014260-4D2C-4B3B-BA79-EE299485FAE4}"/>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A06AAFC6-F015-4F5D-AD7B-3D98A384CB4C}"/>
              </a:ext>
            </a:extLst>
          </p:cNvPr>
          <p:cNvGrpSpPr/>
          <p:nvPr/>
        </p:nvGrpSpPr>
        <p:grpSpPr>
          <a:xfrm>
            <a:off x="-4750182" y="304794"/>
            <a:ext cx="4248150" cy="6553205"/>
            <a:chOff x="-4750182" y="304794"/>
            <a:chExt cx="4248150" cy="6553205"/>
          </a:xfrm>
        </p:grpSpPr>
        <p:grpSp>
          <p:nvGrpSpPr>
            <p:cNvPr id="56" name="Group 55">
              <a:extLst>
                <a:ext uri="{FF2B5EF4-FFF2-40B4-BE49-F238E27FC236}">
                  <a16:creationId xmlns:a16="http://schemas.microsoft.com/office/drawing/2014/main" id="{8D511F2C-4B25-4661-BB8A-17E4467910C5}"/>
                </a:ext>
              </a:extLst>
            </p:cNvPr>
            <p:cNvGrpSpPr/>
            <p:nvPr/>
          </p:nvGrpSpPr>
          <p:grpSpPr>
            <a:xfrm>
              <a:off x="-4750182" y="304794"/>
              <a:ext cx="4248150" cy="6553205"/>
              <a:chOff x="0" y="304794"/>
              <a:chExt cx="4248150" cy="6553205"/>
            </a:xfrm>
          </p:grpSpPr>
          <p:sp>
            <p:nvSpPr>
              <p:cNvPr id="109" name="Rectangle: Single Corner Rounded 108">
                <a:extLst>
                  <a:ext uri="{FF2B5EF4-FFF2-40B4-BE49-F238E27FC236}">
                    <a16:creationId xmlns:a16="http://schemas.microsoft.com/office/drawing/2014/main" id="{D58A30F7-DA43-404D-BF40-B0F54ADC739A}"/>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107113FF-F799-49ED-9CA6-6A5CCB4537A2}"/>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a:extLst>
                <a:ext uri="{FF2B5EF4-FFF2-40B4-BE49-F238E27FC236}">
                  <a16:creationId xmlns:a16="http://schemas.microsoft.com/office/drawing/2014/main" id="{FC90714D-25C6-473B-95C0-8CAA5F716734}"/>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EC466A3C-068A-4583-B398-51C68884CACA}"/>
                </a:ext>
              </a:extLst>
            </p:cNvPr>
            <p:cNvGrpSpPr/>
            <p:nvPr/>
          </p:nvGrpSpPr>
          <p:grpSpPr>
            <a:xfrm>
              <a:off x="-4431269" y="746687"/>
              <a:ext cx="2152889" cy="289561"/>
              <a:chOff x="-4431269" y="644179"/>
              <a:chExt cx="2152889" cy="289561"/>
            </a:xfrm>
          </p:grpSpPr>
          <p:sp>
            <p:nvSpPr>
              <p:cNvPr id="60" name="TextBox 59">
                <a:hlinkClick r:id="rId8" action="ppaction://hlinksldjump"/>
                <a:extLst>
                  <a:ext uri="{FF2B5EF4-FFF2-40B4-BE49-F238E27FC236}">
                    <a16:creationId xmlns:a16="http://schemas.microsoft.com/office/drawing/2014/main" id="{D33733B5-D21F-4589-B40C-809BE2FBDEBF}"/>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61" name="Group 60">
                <a:extLst>
                  <a:ext uri="{FF2B5EF4-FFF2-40B4-BE49-F238E27FC236}">
                    <a16:creationId xmlns:a16="http://schemas.microsoft.com/office/drawing/2014/main" id="{09480371-B6DC-41C8-AA09-3D8CDD344420}"/>
                  </a:ext>
                </a:extLst>
              </p:cNvPr>
              <p:cNvGrpSpPr/>
              <p:nvPr/>
            </p:nvGrpSpPr>
            <p:grpSpPr>
              <a:xfrm>
                <a:off x="-4431269" y="644179"/>
                <a:ext cx="289560" cy="289560"/>
                <a:chOff x="-4431269" y="644179"/>
                <a:chExt cx="289560" cy="289560"/>
              </a:xfrm>
            </p:grpSpPr>
            <p:sp>
              <p:nvSpPr>
                <p:cNvPr id="62" name="Oval 61">
                  <a:hlinkClick r:id="rId8" action="ppaction://hlinksldjump"/>
                  <a:extLst>
                    <a:ext uri="{FF2B5EF4-FFF2-40B4-BE49-F238E27FC236}">
                      <a16:creationId xmlns:a16="http://schemas.microsoft.com/office/drawing/2014/main" id="{A5B2B9CF-F3FB-4C70-9F41-565418ACD270}"/>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63" name="Graphic 62">
                  <a:extLst>
                    <a:ext uri="{FF2B5EF4-FFF2-40B4-BE49-F238E27FC236}">
                      <a16:creationId xmlns:a16="http://schemas.microsoft.com/office/drawing/2014/main" id="{1601B6FF-897D-4FB2-9005-AE4595A275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66291" y="703434"/>
                  <a:ext cx="156762" cy="156762"/>
                </a:xfrm>
                <a:prstGeom prst="rect">
                  <a:avLst/>
                </a:prstGeom>
              </p:spPr>
            </p:pic>
          </p:grpSp>
        </p:grpSp>
      </p:grpSp>
      <p:graphicFrame>
        <p:nvGraphicFramePr>
          <p:cNvPr id="42" name="Table 41">
            <a:extLst>
              <a:ext uri="{FF2B5EF4-FFF2-40B4-BE49-F238E27FC236}">
                <a16:creationId xmlns:a16="http://schemas.microsoft.com/office/drawing/2014/main" id="{54A9DD4A-DCBE-41CF-832C-84CA961B5BFD}"/>
              </a:ext>
            </a:extLst>
          </p:cNvPr>
          <p:cNvGraphicFramePr>
            <a:graphicFrameLocks noGrp="1"/>
          </p:cNvGraphicFramePr>
          <p:nvPr>
            <p:extLst>
              <p:ext uri="{D42A27DB-BD31-4B8C-83A1-F6EECF244321}">
                <p14:modId xmlns:p14="http://schemas.microsoft.com/office/powerpoint/2010/main" val="3074641316"/>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11"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2"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3"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4"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5"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6"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7"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8"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9"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20"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21"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43" name="Rectangle 7, chunk 2">
            <a:extLst>
              <a:ext uri="{FF2B5EF4-FFF2-40B4-BE49-F238E27FC236}">
                <a16:creationId xmlns:a16="http://schemas.microsoft.com/office/drawing/2014/main" id="{B84154DA-7246-B6FC-7C16-4A6FB617E4F5}"/>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2"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11566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5"/>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42"/>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43"/>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5"/>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42"/>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43"/>
                                        </p:tgtEl>
                                        <p:attrNameLst>
                                          <p:attrName>ppt_x</p:attrName>
                                          <p:attrName>ppt_y</p:attrName>
                                        </p:attrNameLst>
                                      </p:cBhvr>
                                      <p:rCtr x="-19987" y="0"/>
                                    </p:animMotion>
                                  </p:childTnLst>
                                </p:cTn>
                              </p:par>
                            </p:childTnLst>
                          </p:cTn>
                        </p:par>
                      </p:childTnLst>
                    </p:cTn>
                  </p:par>
                </p:childTnLst>
              </p:cTn>
              <p:nextCondLst>
                <p:cond evt="onClick" delay="0">
                  <p:tgtEl>
                    <p:spTgt spid="64"/>
                  </p:tgtEl>
                </p:cond>
              </p:nextCondLst>
            </p:seq>
          </p:childTnLst>
        </p:cTn>
      </p:par>
    </p:tnLst>
    <p:bldLst>
      <p:bldP spid="43" grpId="0"/>
      <p:bldP spid="4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3518" y="3259042"/>
            <a:ext cx="5482482" cy="738664"/>
            <a:chOff x="613518" y="3259042"/>
            <a:chExt cx="5482482" cy="738664"/>
          </a:xfrm>
        </p:grpSpPr>
        <p:sp>
          <p:nvSpPr>
            <p:cNvPr id="82" name="TextBox 81">
              <a:extLst>
                <a:ext uri="{FF2B5EF4-FFF2-40B4-BE49-F238E27FC236}">
                  <a16:creationId xmlns:a16="http://schemas.microsoft.com/office/drawing/2014/main" id="{B477EF71-6F1A-48F1-A401-C53ADEBD7280}"/>
                </a:ext>
              </a:extLst>
            </p:cNvPr>
            <p:cNvSpPr txBox="1"/>
            <p:nvPr/>
          </p:nvSpPr>
          <p:spPr>
            <a:xfrm>
              <a:off x="1066799" y="3259042"/>
              <a:ext cx="5029201" cy="738664"/>
            </a:xfrm>
            <a:prstGeom prst="rect">
              <a:avLst/>
            </a:prstGeom>
            <a:noFill/>
          </p:spPr>
          <p:txBody>
            <a:bodyPr wrap="square" lIns="0" tIns="0" rIns="0" bIns="0" anchor="t" anchorCtr="0">
              <a:spAutoFit/>
            </a:bodyPr>
            <a:lstStyle/>
            <a:p>
              <a:r>
                <a:rPr lang="en-US" sz="1600" dirty="0"/>
                <a:t>Enjoy classes like yoga, strength training, running, meditation, nutrition and recipes, cycling, dance, stretching and more. New classes are added regularly!</a:t>
              </a:r>
            </a:p>
          </p:txBody>
        </p:sp>
        <p:sp>
          <p:nvSpPr>
            <p:cNvPr id="83" name="Freeform: Shape 82">
              <a:extLst>
                <a:ext uri="{FF2B5EF4-FFF2-40B4-BE49-F238E27FC236}">
                  <a16:creationId xmlns:a16="http://schemas.microsoft.com/office/drawing/2014/main" id="{BFD8F748-3D5B-4EAC-BA2C-0D53FEC16E74}"/>
                </a:ext>
              </a:extLst>
            </p:cNvPr>
            <p:cNvSpPr/>
            <p:nvPr/>
          </p:nvSpPr>
          <p:spPr>
            <a:xfrm>
              <a:off x="613518" y="349283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US"/>
            </a:p>
          </p:txBody>
        </p:sp>
      </p:grpSp>
      <p:sp>
        <p:nvSpPr>
          <p:cNvPr id="86" name="Rectangle 85">
            <a:extLst>
              <a:ext uri="{FF2B5EF4-FFF2-40B4-BE49-F238E27FC236}">
                <a16:creationId xmlns:a16="http://schemas.microsoft.com/office/drawing/2014/main" id="{E529A735-D69D-411E-8E45-BD91405681C3}"/>
              </a:ext>
            </a:extLst>
          </p:cNvPr>
          <p:cNvSpPr/>
          <p:nvPr/>
        </p:nvSpPr>
        <p:spPr>
          <a:xfrm>
            <a:off x="304800" y="1223523"/>
            <a:ext cx="11887200" cy="1712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3518" y="292910"/>
            <a:ext cx="10440246" cy="792843"/>
          </a:xfrm>
        </p:spPr>
        <p:txBody>
          <a:bodyPr/>
          <a:lstStyle/>
          <a:p>
            <a:r>
              <a:rPr lang="en-US" dirty="0"/>
              <a:t>Move more with </a:t>
            </a:r>
            <a:r>
              <a:rPr lang="en-US" dirty="0" err="1"/>
              <a:t>Wellbeats</a:t>
            </a:r>
            <a:endParaRPr lang="en-US" dirty="0"/>
          </a:p>
        </p:txBody>
      </p:sp>
      <p:sp>
        <p:nvSpPr>
          <p:cNvPr id="36" name="TextBox 35">
            <a:extLst>
              <a:ext uri="{FF2B5EF4-FFF2-40B4-BE49-F238E27FC236}">
                <a16:creationId xmlns:a16="http://schemas.microsoft.com/office/drawing/2014/main" id="{7B0FA269-02B1-4529-BA83-ED53032E5BD1}"/>
              </a:ext>
            </a:extLst>
          </p:cNvPr>
          <p:cNvSpPr txBox="1"/>
          <p:nvPr/>
        </p:nvSpPr>
        <p:spPr>
          <a:xfrm>
            <a:off x="613518" y="1464238"/>
            <a:ext cx="5482482" cy="1138773"/>
          </a:xfrm>
          <a:prstGeom prst="rect">
            <a:avLst/>
          </a:prstGeom>
          <a:noFill/>
        </p:spPr>
        <p:txBody>
          <a:bodyPr wrap="square" lIns="0" tIns="0" rIns="0" bIns="0">
            <a:spAutoFit/>
          </a:bodyPr>
          <a:lstStyle/>
          <a:p>
            <a:r>
              <a:rPr lang="en-US" sz="2000" b="1" dirty="0">
                <a:solidFill>
                  <a:schemeClr val="bg1"/>
                </a:solidFill>
              </a:rPr>
              <a:t>Wellbeats offers on-demand fitness, nutrition and mindfulness classes to help you live a healthier life.</a:t>
            </a:r>
          </a:p>
          <a:p>
            <a:r>
              <a:rPr lang="en-US" sz="1400" dirty="0">
                <a:solidFill>
                  <a:schemeClr val="bg1"/>
                </a:solidFill>
              </a:rPr>
              <a:t>Find opportunities for all ages, interests and ability level. </a:t>
            </a:r>
          </a:p>
        </p:txBody>
      </p:sp>
      <p:grpSp>
        <p:nvGrpSpPr>
          <p:cNvPr id="4" name="Group 3"/>
          <p:cNvGrpSpPr/>
          <p:nvPr/>
        </p:nvGrpSpPr>
        <p:grpSpPr>
          <a:xfrm>
            <a:off x="613518" y="4446584"/>
            <a:ext cx="5323732" cy="492443"/>
            <a:chOff x="613518" y="4446584"/>
            <a:chExt cx="5323732" cy="492443"/>
          </a:xfrm>
        </p:grpSpPr>
        <p:sp>
          <p:nvSpPr>
            <p:cNvPr id="80" name="Freeform: Shape 79">
              <a:extLst>
                <a:ext uri="{FF2B5EF4-FFF2-40B4-BE49-F238E27FC236}">
                  <a16:creationId xmlns:a16="http://schemas.microsoft.com/office/drawing/2014/main" id="{F0535386-3AA1-4B07-9F5E-F024EE415010}"/>
                </a:ext>
              </a:extLst>
            </p:cNvPr>
            <p:cNvSpPr/>
            <p:nvPr/>
          </p:nvSpPr>
          <p:spPr>
            <a:xfrm>
              <a:off x="613518" y="455727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US"/>
            </a:p>
          </p:txBody>
        </p:sp>
        <p:sp>
          <p:nvSpPr>
            <p:cNvPr id="81" name="TextBox 80">
              <a:extLst>
                <a:ext uri="{FF2B5EF4-FFF2-40B4-BE49-F238E27FC236}">
                  <a16:creationId xmlns:a16="http://schemas.microsoft.com/office/drawing/2014/main" id="{05EF53E0-69AC-4320-BFFD-3F59EC6832B3}"/>
                </a:ext>
              </a:extLst>
            </p:cNvPr>
            <p:cNvSpPr txBox="1"/>
            <p:nvPr/>
          </p:nvSpPr>
          <p:spPr>
            <a:xfrm>
              <a:off x="1066799" y="4446584"/>
              <a:ext cx="4870451" cy="492443"/>
            </a:xfrm>
            <a:prstGeom prst="rect">
              <a:avLst/>
            </a:prstGeom>
            <a:noFill/>
          </p:spPr>
          <p:txBody>
            <a:bodyPr wrap="square" lIns="0" tIns="0" rIns="0" bIns="0" anchor="t" anchorCtr="0">
              <a:spAutoFit/>
            </a:bodyPr>
            <a:lstStyle/>
            <a:p>
              <a:r>
                <a:rPr lang="en-US" sz="1600" dirty="0"/>
                <a:t>Get personalized recommendations based on your well-being preferences and goals.</a:t>
              </a:r>
            </a:p>
          </p:txBody>
        </p:sp>
      </p:grpSp>
      <p:cxnSp>
        <p:nvCxnSpPr>
          <p:cNvPr id="84" name="Straight Connector 83">
            <a:extLst>
              <a:ext uri="{FF2B5EF4-FFF2-40B4-BE49-F238E27FC236}">
                <a16:creationId xmlns:a16="http://schemas.microsoft.com/office/drawing/2014/main" id="{388B5D87-02AE-490C-87A7-2BC315E4A8D3}"/>
              </a:ext>
            </a:extLst>
          </p:cNvPr>
          <p:cNvCxnSpPr>
            <a:cxnSpLocks/>
          </p:cNvCxnSpPr>
          <p:nvPr/>
        </p:nvCxnSpPr>
        <p:spPr>
          <a:xfrm>
            <a:off x="613518" y="4222145"/>
            <a:ext cx="5669280"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F56DC2F-57E0-4FEF-B476-0FC4C3A06BF1}"/>
              </a:ext>
            </a:extLst>
          </p:cNvPr>
          <p:cNvGrpSpPr/>
          <p:nvPr/>
        </p:nvGrpSpPr>
        <p:grpSpPr>
          <a:xfrm>
            <a:off x="613519" y="5311140"/>
            <a:ext cx="11273680" cy="822960"/>
            <a:chOff x="613519" y="5311140"/>
            <a:chExt cx="11273680" cy="822960"/>
          </a:xfrm>
        </p:grpSpPr>
        <p:sp>
          <p:nvSpPr>
            <p:cNvPr id="70" name="Rectangle: Diagonal Corners Rounded 69">
              <a:extLst>
                <a:ext uri="{FF2B5EF4-FFF2-40B4-BE49-F238E27FC236}">
                  <a16:creationId xmlns:a16="http://schemas.microsoft.com/office/drawing/2014/main" id="{E53E12EA-382A-46F3-B1CE-EECA4D0C6016}"/>
                </a:ext>
              </a:extLst>
            </p:cNvPr>
            <p:cNvSpPr/>
            <p:nvPr/>
          </p:nvSpPr>
          <p:spPr>
            <a:xfrm flipH="1">
              <a:off x="613519"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71" name="TextBox 70">
              <a:extLst>
                <a:ext uri="{FF2B5EF4-FFF2-40B4-BE49-F238E27FC236}">
                  <a16:creationId xmlns:a16="http://schemas.microsoft.com/office/drawing/2014/main" id="{02EA7970-8572-4D52-B265-F5A9B06C91F3}"/>
                </a:ext>
              </a:extLst>
            </p:cNvPr>
            <p:cNvSpPr txBox="1"/>
            <p:nvPr/>
          </p:nvSpPr>
          <p:spPr>
            <a:xfrm>
              <a:off x="1623280" y="5553343"/>
              <a:ext cx="6887674" cy="338554"/>
            </a:xfrm>
            <a:prstGeom prst="rect">
              <a:avLst/>
            </a:prstGeom>
            <a:noFill/>
          </p:spPr>
          <p:txBody>
            <a:bodyPr wrap="square" lIns="0" rIns="0" anchor="ctr">
              <a:spAutoFit/>
            </a:bodyPr>
            <a:lstStyle/>
            <a:p>
              <a:pPr lvl="0" defTabSz="914400">
                <a:defRPr/>
              </a:pPr>
              <a:r>
                <a:rPr lang="en-US" sz="1600" dirty="0">
                  <a:cs typeface="Arial" panose="020B0604020202020204" pitchFamily="34" charset="0"/>
                </a:rPr>
                <a:t>Sign in to your well-being program at </a:t>
              </a:r>
              <a:r>
                <a:rPr lang="en-US" sz="1600" b="1" dirty="0">
                  <a:cs typeface="Arial" panose="020B0604020202020204" pitchFamily="34" charset="0"/>
                  <a:hlinkClick r:id="rId3">
                    <a:extLst>
                      <a:ext uri="{A12FA001-AC4F-418D-AE19-62706E023703}">
                        <ahyp:hlinkClr xmlns:ahyp="http://schemas.microsoft.com/office/drawing/2018/hyperlinkcolor" val="tx"/>
                      </a:ext>
                    </a:extLst>
                  </a:hlinkClick>
                </a:rPr>
                <a:t>healthpartners.com/</a:t>
              </a:r>
              <a:r>
                <a:rPr lang="en-US" sz="1600" b="1" dirty="0" err="1">
                  <a:cs typeface="Arial" panose="020B0604020202020204" pitchFamily="34" charset="0"/>
                  <a:hlinkClick r:id="rId3">
                    <a:extLst>
                      <a:ext uri="{A12FA001-AC4F-418D-AE19-62706E023703}">
                        <ahyp:hlinkClr xmlns:ahyp="http://schemas.microsoft.com/office/drawing/2018/hyperlinkcolor" val="tx"/>
                      </a:ext>
                    </a:extLst>
                  </a:hlinkClick>
                </a:rPr>
                <a:t>livingwell</a:t>
              </a:r>
              <a:endParaRPr lang="en-US" sz="1600" b="1" dirty="0">
                <a:cs typeface="Arial" panose="020B0604020202020204" pitchFamily="34" charset="0"/>
              </a:endParaRPr>
            </a:p>
          </p:txBody>
        </p:sp>
        <p:sp>
          <p:nvSpPr>
            <p:cNvPr id="76" name="Freeform: Shape 75">
              <a:extLst>
                <a:ext uri="{FF2B5EF4-FFF2-40B4-BE49-F238E27FC236}">
                  <a16:creationId xmlns:a16="http://schemas.microsoft.com/office/drawing/2014/main" id="{DEFA42DD-4C00-44EB-8C4B-47CFC4F92FBD}"/>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77" name="Graphic 76">
              <a:extLst>
                <a:ext uri="{FF2B5EF4-FFF2-40B4-BE49-F238E27FC236}">
                  <a16:creationId xmlns:a16="http://schemas.microsoft.com/office/drawing/2014/main" id="{37170DB6-3516-4AC5-94FD-CE1801BA2D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grpSp>
      <p:grpSp>
        <p:nvGrpSpPr>
          <p:cNvPr id="50" name="Burger">
            <a:extLst>
              <a:ext uri="{FF2B5EF4-FFF2-40B4-BE49-F238E27FC236}">
                <a16:creationId xmlns:a16="http://schemas.microsoft.com/office/drawing/2014/main" id="{DA26C63C-8D55-46EB-BC33-BC165358F938}"/>
              </a:ext>
            </a:extLst>
          </p:cNvPr>
          <p:cNvGrpSpPr/>
          <p:nvPr/>
        </p:nvGrpSpPr>
        <p:grpSpPr>
          <a:xfrm>
            <a:off x="-1" y="-1"/>
            <a:ext cx="304797" cy="304797"/>
            <a:chOff x="-1" y="-1"/>
            <a:chExt cx="304797" cy="304797"/>
          </a:xfrm>
        </p:grpSpPr>
        <p:sp>
          <p:nvSpPr>
            <p:cNvPr id="51" name="Rectangle 50">
              <a:extLst>
                <a:ext uri="{FF2B5EF4-FFF2-40B4-BE49-F238E27FC236}">
                  <a16:creationId xmlns:a16="http://schemas.microsoft.com/office/drawing/2014/main" id="{654CEB19-2728-4953-B2EF-6EB67ADB415D}"/>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A59675C-3258-4081-8968-D4EC7A83E93C}"/>
                </a:ext>
              </a:extLst>
            </p:cNvPr>
            <p:cNvGrpSpPr/>
            <p:nvPr userDrawn="1"/>
          </p:nvGrpSpPr>
          <p:grpSpPr>
            <a:xfrm>
              <a:off x="88317" y="103148"/>
              <a:ext cx="128160" cy="98498"/>
              <a:chOff x="88317" y="99577"/>
              <a:chExt cx="128160" cy="98498"/>
            </a:xfrm>
          </p:grpSpPr>
          <p:cxnSp>
            <p:nvCxnSpPr>
              <p:cNvPr id="53" name="Straight Connector 52">
                <a:extLst>
                  <a:ext uri="{FF2B5EF4-FFF2-40B4-BE49-F238E27FC236}">
                    <a16:creationId xmlns:a16="http://schemas.microsoft.com/office/drawing/2014/main" id="{858529B9-84BA-468B-83A7-07262F26EBEF}"/>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6963E91-5579-4EE4-AA2B-58DC7EE1EF0C}"/>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EA3874-BFD9-4638-BDEB-55F1DD5F725B}"/>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Graphical user interface, application&#10;&#10;Description automatically generated">
            <a:extLst>
              <a:ext uri="{FF2B5EF4-FFF2-40B4-BE49-F238E27FC236}">
                <a16:creationId xmlns:a16="http://schemas.microsoft.com/office/drawing/2014/main" id="{4A18FFCB-D389-436E-8FF2-323B101A3F03}"/>
              </a:ext>
            </a:extLst>
          </p:cNvPr>
          <p:cNvPicPr>
            <a:picLocks noChangeAspect="1"/>
          </p:cNvPicPr>
          <p:nvPr/>
        </p:nvPicPr>
        <p:blipFill>
          <a:blip r:embed="rId6"/>
          <a:stretch>
            <a:fillRect/>
          </a:stretch>
        </p:blipFill>
        <p:spPr>
          <a:xfrm>
            <a:off x="6295202" y="805942"/>
            <a:ext cx="5896798" cy="3934374"/>
          </a:xfrm>
          <a:prstGeom prst="rect">
            <a:avLst/>
          </a:prstGeom>
        </p:spPr>
      </p:pic>
      <p:grpSp>
        <p:nvGrpSpPr>
          <p:cNvPr id="89" name="Group 88">
            <a:extLst>
              <a:ext uri="{FF2B5EF4-FFF2-40B4-BE49-F238E27FC236}">
                <a16:creationId xmlns:a16="http://schemas.microsoft.com/office/drawing/2014/main" id="{428F3F4A-4F69-44D2-8ABA-599A9A7E98BC}"/>
              </a:ext>
            </a:extLst>
          </p:cNvPr>
          <p:cNvGrpSpPr/>
          <p:nvPr/>
        </p:nvGrpSpPr>
        <p:grpSpPr>
          <a:xfrm>
            <a:off x="-4750182" y="304794"/>
            <a:ext cx="4248150" cy="6553205"/>
            <a:chOff x="-4750182" y="304794"/>
            <a:chExt cx="4248150" cy="6553205"/>
          </a:xfrm>
        </p:grpSpPr>
        <p:grpSp>
          <p:nvGrpSpPr>
            <p:cNvPr id="90" name="Group 89">
              <a:extLst>
                <a:ext uri="{FF2B5EF4-FFF2-40B4-BE49-F238E27FC236}">
                  <a16:creationId xmlns:a16="http://schemas.microsoft.com/office/drawing/2014/main" id="{64EE404F-C937-4430-92C8-BFE994248B13}"/>
                </a:ext>
              </a:extLst>
            </p:cNvPr>
            <p:cNvGrpSpPr/>
            <p:nvPr/>
          </p:nvGrpSpPr>
          <p:grpSpPr>
            <a:xfrm>
              <a:off x="-4750182" y="304794"/>
              <a:ext cx="4248150" cy="6553205"/>
              <a:chOff x="0" y="304794"/>
              <a:chExt cx="4248150" cy="6553205"/>
            </a:xfrm>
          </p:grpSpPr>
          <p:sp>
            <p:nvSpPr>
              <p:cNvPr id="111" name="Rectangle: Single Corner Rounded 110">
                <a:extLst>
                  <a:ext uri="{FF2B5EF4-FFF2-40B4-BE49-F238E27FC236}">
                    <a16:creationId xmlns:a16="http://schemas.microsoft.com/office/drawing/2014/main" id="{4739ACB5-D00D-4947-AEB9-46E28CAB6550}"/>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2DE859E9-151F-4CB1-8B69-587AB62754B1}"/>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2" name="Straight Connector 91">
              <a:extLst>
                <a:ext uri="{FF2B5EF4-FFF2-40B4-BE49-F238E27FC236}">
                  <a16:creationId xmlns:a16="http://schemas.microsoft.com/office/drawing/2014/main" id="{54082839-F89E-4C6E-8003-8F3B2F2D7B83}"/>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32D75013-315E-4D2A-9F8E-F5E09FF63FC1}"/>
                </a:ext>
              </a:extLst>
            </p:cNvPr>
            <p:cNvGrpSpPr/>
            <p:nvPr/>
          </p:nvGrpSpPr>
          <p:grpSpPr>
            <a:xfrm>
              <a:off x="-4431269" y="746687"/>
              <a:ext cx="2152889" cy="289561"/>
              <a:chOff x="-4431269" y="644179"/>
              <a:chExt cx="2152889" cy="289561"/>
            </a:xfrm>
          </p:grpSpPr>
          <p:sp>
            <p:nvSpPr>
              <p:cNvPr id="94" name="TextBox 93">
                <a:hlinkClick r:id="rId7" action="ppaction://hlinksldjump"/>
                <a:extLst>
                  <a:ext uri="{FF2B5EF4-FFF2-40B4-BE49-F238E27FC236}">
                    <a16:creationId xmlns:a16="http://schemas.microsoft.com/office/drawing/2014/main" id="{329382BA-FA46-4CE9-A20E-F1FB6865535F}"/>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95" name="Group 94">
                <a:extLst>
                  <a:ext uri="{FF2B5EF4-FFF2-40B4-BE49-F238E27FC236}">
                    <a16:creationId xmlns:a16="http://schemas.microsoft.com/office/drawing/2014/main" id="{7F1DC8C6-53DB-4679-B8AA-C3B6DC37646B}"/>
                  </a:ext>
                </a:extLst>
              </p:cNvPr>
              <p:cNvGrpSpPr/>
              <p:nvPr/>
            </p:nvGrpSpPr>
            <p:grpSpPr>
              <a:xfrm>
                <a:off x="-4431269" y="644179"/>
                <a:ext cx="289560" cy="289560"/>
                <a:chOff x="-4431269" y="644179"/>
                <a:chExt cx="289560" cy="289560"/>
              </a:xfrm>
            </p:grpSpPr>
            <p:sp>
              <p:nvSpPr>
                <p:cNvPr id="96" name="Oval 95">
                  <a:hlinkClick r:id="rId7" action="ppaction://hlinksldjump"/>
                  <a:extLst>
                    <a:ext uri="{FF2B5EF4-FFF2-40B4-BE49-F238E27FC236}">
                      <a16:creationId xmlns:a16="http://schemas.microsoft.com/office/drawing/2014/main" id="{9BB6454D-DB9B-4AF1-AB0C-1FEC47DEB318}"/>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97" name="Graphic 96">
                  <a:extLst>
                    <a:ext uri="{FF2B5EF4-FFF2-40B4-BE49-F238E27FC236}">
                      <a16:creationId xmlns:a16="http://schemas.microsoft.com/office/drawing/2014/main" id="{913F05C0-9D2D-492A-B0AC-ED21DC3D95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38" name="Table 37">
            <a:extLst>
              <a:ext uri="{FF2B5EF4-FFF2-40B4-BE49-F238E27FC236}">
                <a16:creationId xmlns:a16="http://schemas.microsoft.com/office/drawing/2014/main" id="{84CBFF0A-2848-41CB-AEA3-6D3B807C8001}"/>
              </a:ext>
            </a:extLst>
          </p:cNvPr>
          <p:cNvGraphicFramePr>
            <a:graphicFrameLocks noGrp="1"/>
          </p:cNvGraphicFramePr>
          <p:nvPr>
            <p:extLst>
              <p:ext uri="{D42A27DB-BD31-4B8C-83A1-F6EECF244321}">
                <p14:modId xmlns:p14="http://schemas.microsoft.com/office/powerpoint/2010/main" val="2956460134"/>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10"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1"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2"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3"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4"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5"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6"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7"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8"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9"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20"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7" name="Rectangle 7, chunk 2">
            <a:extLst>
              <a:ext uri="{FF2B5EF4-FFF2-40B4-BE49-F238E27FC236}">
                <a16:creationId xmlns:a16="http://schemas.microsoft.com/office/drawing/2014/main" id="{7A4A17DD-58C4-29CB-F278-3666A3353E16}"/>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1"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333398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89"/>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38"/>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37"/>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89"/>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38"/>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37"/>
                                        </p:tgtEl>
                                        <p:attrNameLst>
                                          <p:attrName>ppt_x</p:attrName>
                                          <p:attrName>ppt_y</p:attrName>
                                        </p:attrNameLst>
                                      </p:cBhvr>
                                      <p:rCtr x="-19987" y="0"/>
                                    </p:animMotion>
                                  </p:childTnLst>
                                </p:cTn>
                              </p:par>
                            </p:childTnLst>
                          </p:cTn>
                        </p:par>
                      </p:childTnLst>
                    </p:cTn>
                  </p:par>
                </p:childTnLst>
              </p:cTn>
              <p:nextCondLst>
                <p:cond evt="onClick" delay="0">
                  <p:tgtEl>
                    <p:spTgt spid="50"/>
                  </p:tgtEl>
                </p:cond>
              </p:nextCondLst>
            </p:seq>
          </p:childTnLst>
        </p:cTn>
      </p:par>
    </p:tnLst>
    <p:bldLst>
      <p:bldP spid="37" grpId="0"/>
      <p:bldP spid="3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09600" y="265675"/>
            <a:ext cx="10440246" cy="792843"/>
          </a:xfrm>
        </p:spPr>
        <p:txBody>
          <a:bodyPr/>
          <a:lstStyle/>
          <a:p>
            <a:r>
              <a:rPr lang="en-US" dirty="0"/>
              <a:t>Living healthier just got a little less expensive</a:t>
            </a:r>
          </a:p>
        </p:txBody>
      </p:sp>
      <p:grpSp>
        <p:nvGrpSpPr>
          <p:cNvPr id="69" name="Group 68">
            <a:extLst>
              <a:ext uri="{FF2B5EF4-FFF2-40B4-BE49-F238E27FC236}">
                <a16:creationId xmlns:a16="http://schemas.microsoft.com/office/drawing/2014/main" id="{3F56DC2F-57E0-4FEF-B476-0FC4C3A06BF1}"/>
              </a:ext>
            </a:extLst>
          </p:cNvPr>
          <p:cNvGrpSpPr/>
          <p:nvPr/>
        </p:nvGrpSpPr>
        <p:grpSpPr>
          <a:xfrm>
            <a:off x="613519" y="5311140"/>
            <a:ext cx="11273680" cy="822960"/>
            <a:chOff x="613519" y="5311140"/>
            <a:chExt cx="11273680" cy="822960"/>
          </a:xfrm>
        </p:grpSpPr>
        <p:sp>
          <p:nvSpPr>
            <p:cNvPr id="70" name="Rectangle: Diagonal Corners Rounded 69">
              <a:extLst>
                <a:ext uri="{FF2B5EF4-FFF2-40B4-BE49-F238E27FC236}">
                  <a16:creationId xmlns:a16="http://schemas.microsoft.com/office/drawing/2014/main" id="{E53E12EA-382A-46F3-B1CE-EECA4D0C6016}"/>
                </a:ext>
              </a:extLst>
            </p:cNvPr>
            <p:cNvSpPr/>
            <p:nvPr/>
          </p:nvSpPr>
          <p:spPr>
            <a:xfrm flipH="1">
              <a:off x="613519"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71" name="TextBox 70">
              <a:extLst>
                <a:ext uri="{FF2B5EF4-FFF2-40B4-BE49-F238E27FC236}">
                  <a16:creationId xmlns:a16="http://schemas.microsoft.com/office/drawing/2014/main" id="{02EA7970-8572-4D52-B265-F5A9B06C91F3}"/>
                </a:ext>
              </a:extLst>
            </p:cNvPr>
            <p:cNvSpPr txBox="1"/>
            <p:nvPr/>
          </p:nvSpPr>
          <p:spPr>
            <a:xfrm>
              <a:off x="1623280" y="5553343"/>
              <a:ext cx="9044720" cy="338554"/>
            </a:xfrm>
            <a:prstGeom prst="rect">
              <a:avLst/>
            </a:prstGeom>
            <a:noFill/>
          </p:spPr>
          <p:txBody>
            <a:bodyPr wrap="square" lIns="0" rIns="0" anchor="ctr">
              <a:spAutoFit/>
            </a:bodyPr>
            <a:lstStyle/>
            <a:p>
              <a:pPr lvl="0" defTabSz="914400">
                <a:defRPr/>
              </a:pPr>
              <a:r>
                <a:rPr kumimoji="0" lang="en-US" sz="1600" i="0" u="none" strike="noStrike" kern="1200" cap="none" spc="0" normalizeH="0" baseline="0" noProof="0" dirty="0">
                  <a:ln>
                    <a:noFill/>
                  </a:ln>
                  <a:effectLst/>
                  <a:uLnTx/>
                  <a:uFillTx/>
                  <a:ea typeface="+mn-ea"/>
                  <a:cs typeface="Arial" panose="020B0604020202020204" pitchFamily="34" charset="0"/>
                </a:rPr>
                <a:t>Visit </a:t>
              </a:r>
              <a:r>
                <a:rPr kumimoji="0" lang="en-US" sz="1600" b="1" i="0" u="none" strike="noStrike" kern="1200" cap="none" spc="0" normalizeH="0" baseline="0" noProof="0" dirty="0">
                  <a:ln>
                    <a:noFill/>
                  </a:ln>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healthpartners.com/discounts</a:t>
              </a:r>
              <a:r>
                <a:rPr lang="en-US" sz="1600" b="1" dirty="0">
                  <a:cs typeface="Arial" panose="020B0604020202020204" pitchFamily="34" charset="0"/>
                </a:rPr>
                <a:t> </a:t>
              </a:r>
              <a:r>
                <a:rPr lang="en-US" sz="1600" dirty="0">
                  <a:cs typeface="Arial" panose="020B0604020202020204" pitchFamily="34" charset="0"/>
                </a:rPr>
                <a:t>for a list of participating retailers and discounts</a:t>
              </a:r>
            </a:p>
          </p:txBody>
        </p:sp>
        <p:sp>
          <p:nvSpPr>
            <p:cNvPr id="76" name="Freeform: Shape 75">
              <a:extLst>
                <a:ext uri="{FF2B5EF4-FFF2-40B4-BE49-F238E27FC236}">
                  <a16:creationId xmlns:a16="http://schemas.microsoft.com/office/drawing/2014/main" id="{DEFA42DD-4C00-44EB-8C4B-47CFC4F92FBD}"/>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77" name="Graphic 76">
              <a:extLst>
                <a:ext uri="{FF2B5EF4-FFF2-40B4-BE49-F238E27FC236}">
                  <a16:creationId xmlns:a16="http://schemas.microsoft.com/office/drawing/2014/main" id="{37170DB6-3516-4AC5-94FD-CE1801BA2D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grpSp>
      <p:sp>
        <p:nvSpPr>
          <p:cNvPr id="34" name="Rectangle: Diagonal Corners Rounded 33">
            <a:extLst>
              <a:ext uri="{FF2B5EF4-FFF2-40B4-BE49-F238E27FC236}">
                <a16:creationId xmlns:a16="http://schemas.microsoft.com/office/drawing/2014/main" id="{F7595A8D-A31D-482A-85F1-A87C77029451}"/>
              </a:ext>
            </a:extLst>
          </p:cNvPr>
          <p:cNvSpPr/>
          <p:nvPr/>
        </p:nvSpPr>
        <p:spPr>
          <a:xfrm flipH="1">
            <a:off x="613503" y="1219200"/>
            <a:ext cx="6523893" cy="840954"/>
          </a:xfrm>
          <a:prstGeom prst="round2DiagRect">
            <a:avLst>
              <a:gd name="adj1" fmla="val 1663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Get special savings from handpicked retailers –</a:t>
            </a:r>
          </a:p>
          <a:p>
            <a:pPr algn="ctr"/>
            <a:r>
              <a:rPr lang="en-US" sz="2000" b="1" dirty="0"/>
              <a:t>all designed to help you live healthy every day.</a:t>
            </a:r>
          </a:p>
        </p:txBody>
      </p:sp>
      <p:grpSp>
        <p:nvGrpSpPr>
          <p:cNvPr id="107" name="Text 3">
            <a:extLst>
              <a:ext uri="{FF2B5EF4-FFF2-40B4-BE49-F238E27FC236}">
                <a16:creationId xmlns:a16="http://schemas.microsoft.com/office/drawing/2014/main" id="{FB20F7D7-AD98-4972-8044-ED1424F2F7BA}"/>
              </a:ext>
            </a:extLst>
          </p:cNvPr>
          <p:cNvGrpSpPr/>
          <p:nvPr/>
        </p:nvGrpSpPr>
        <p:grpSpPr>
          <a:xfrm>
            <a:off x="7641769" y="1219199"/>
            <a:ext cx="4550230" cy="3896497"/>
            <a:chOff x="12464138" y="2715689"/>
            <a:chExt cx="4550230" cy="2425282"/>
          </a:xfrm>
        </p:grpSpPr>
        <p:sp>
          <p:nvSpPr>
            <p:cNvPr id="108" name="Rectangle 107">
              <a:extLst>
                <a:ext uri="{FF2B5EF4-FFF2-40B4-BE49-F238E27FC236}">
                  <a16:creationId xmlns:a16="http://schemas.microsoft.com/office/drawing/2014/main" id="{C1D579C6-EDFF-4ACB-B681-6DF6927B5A8F}"/>
                </a:ext>
              </a:extLst>
            </p:cNvPr>
            <p:cNvSpPr/>
            <p:nvPr/>
          </p:nvSpPr>
          <p:spPr>
            <a:xfrm flipH="1">
              <a:off x="12537287" y="2715689"/>
              <a:ext cx="4477081" cy="2425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a:extLst>
                <a:ext uri="{FF2B5EF4-FFF2-40B4-BE49-F238E27FC236}">
                  <a16:creationId xmlns:a16="http://schemas.microsoft.com/office/drawing/2014/main" id="{090A201C-6179-47FC-A6A4-F2581F55B037}"/>
                </a:ext>
              </a:extLst>
            </p:cNvPr>
            <p:cNvSpPr/>
            <p:nvPr/>
          </p:nvSpPr>
          <p:spPr>
            <a:xfrm flipH="1">
              <a:off x="12464138" y="2715689"/>
              <a:ext cx="73152" cy="2425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TextBox 109">
              <a:extLst>
                <a:ext uri="{FF2B5EF4-FFF2-40B4-BE49-F238E27FC236}">
                  <a16:creationId xmlns:a16="http://schemas.microsoft.com/office/drawing/2014/main" id="{92BEEDDA-174E-4DC7-A5B3-1B93A18A3EA0}"/>
                </a:ext>
              </a:extLst>
            </p:cNvPr>
            <p:cNvSpPr txBox="1"/>
            <p:nvPr/>
          </p:nvSpPr>
          <p:spPr>
            <a:xfrm>
              <a:off x="12948765" y="3186356"/>
              <a:ext cx="3540945" cy="1317032"/>
            </a:xfrm>
            <a:prstGeom prst="rect">
              <a:avLst/>
            </a:prstGeom>
            <a:noFill/>
          </p:spPr>
          <p:txBody>
            <a:bodyPr wrap="square" lIns="0" tIns="0" rIns="0" bIns="0" anchor="ctr">
              <a:spAutoFit/>
            </a:bodyPr>
            <a:lstStyle/>
            <a:p>
              <a:pPr>
                <a:spcAft>
                  <a:spcPts val="1400"/>
                </a:spcAft>
              </a:pPr>
              <a:r>
                <a:rPr kumimoji="0" lang="en-US" sz="2000" b="1" i="0" u="none" strike="noStrike" kern="1200" cap="none" spc="0" normalizeH="0" baseline="0" noProof="0" dirty="0">
                  <a:ln>
                    <a:noFill/>
                  </a:ln>
                  <a:effectLst/>
                  <a:uLnTx/>
                  <a:uFillTx/>
                  <a:latin typeface="Arial Bold"/>
                  <a:cs typeface="Arial" panose="020B0604020202020204" pitchFamily="34" charset="0"/>
                </a:rPr>
                <a:t>Discounts on gym memberships</a:t>
              </a:r>
              <a:endParaRPr lang="en-US" sz="1600" dirty="0"/>
            </a:p>
            <a:p>
              <a:pPr marL="0" marR="0" lvl="0" indent="0" algn="l" defTabSz="914400" rtl="0" eaLnBrk="1" fontAlgn="auto" latinLnBrk="0" hangingPunct="1">
                <a:spcBef>
                  <a:spcPts val="0"/>
                </a:spcBef>
                <a:spcAft>
                  <a:spcPts val="700"/>
                </a:spcAft>
                <a:buClr>
                  <a:srgbClr val="B25EA4"/>
                </a:buClr>
                <a:buSzTx/>
                <a:buFontTx/>
                <a:buNone/>
                <a:tabLst/>
                <a:defRPr/>
              </a:pPr>
              <a:r>
                <a:rPr kumimoji="0" lang="en-US" sz="1600" i="0" u="none" strike="noStrike" kern="1200" cap="none" spc="0" normalizeH="0" baseline="0" noProof="0" dirty="0">
                  <a:ln>
                    <a:noFill/>
                  </a:ln>
                  <a:effectLst/>
                  <a:uLnTx/>
                  <a:uFillTx/>
                  <a:latin typeface="Arial" panose="020B0604020202020204"/>
                  <a:ea typeface="+mn-ea"/>
                  <a:cs typeface="+mn-cs"/>
                </a:rPr>
                <a:t>The </a:t>
              </a:r>
              <a:r>
                <a:rPr kumimoji="0" lang="en-US" sz="1600" i="0" u="none" strike="noStrike" kern="1200" cap="none" spc="0" normalizeH="0" baseline="0" noProof="0" dirty="0" err="1">
                  <a:ln>
                    <a:noFill/>
                  </a:ln>
                  <a:effectLst/>
                  <a:uLnTx/>
                  <a:uFillTx/>
                  <a:latin typeface="Arial" panose="020B0604020202020204"/>
                  <a:ea typeface="+mn-ea"/>
                  <a:cs typeface="+mn-cs"/>
                </a:rPr>
                <a:t>Active&amp;Fit</a:t>
              </a:r>
              <a:r>
                <a:rPr kumimoji="0" lang="en-US" sz="1600" i="0" u="none" strike="noStrike" kern="1200" cap="none" spc="0" normalizeH="0" baseline="0" noProof="0" dirty="0">
                  <a:ln>
                    <a:noFill/>
                  </a:ln>
                  <a:effectLst/>
                  <a:uLnTx/>
                  <a:uFillTx/>
                  <a:latin typeface="Arial" panose="020B0604020202020204"/>
                  <a:ea typeface="+mn-ea"/>
                  <a:cs typeface="+mn-cs"/>
                </a:rPr>
                <a:t> Direct</a:t>
              </a:r>
              <a:r>
                <a:rPr kumimoji="0" lang="en-US" sz="1600" i="0" u="none" strike="noStrike" kern="1200" cap="none" spc="0" normalizeH="0" baseline="30000" noProof="0" dirty="0">
                  <a:ln>
                    <a:noFill/>
                  </a:ln>
                  <a:effectLst/>
                  <a:uLnTx/>
                  <a:uFillTx/>
                  <a:latin typeface="Arial" panose="020B0604020202020204"/>
                  <a:ea typeface="+mn-ea"/>
                  <a:cs typeface="+mn-cs"/>
                </a:rPr>
                <a:t>™</a:t>
              </a:r>
              <a:r>
                <a:rPr kumimoji="0" lang="en-US" sz="1600" i="0" u="none" strike="noStrike" kern="1200" cap="none" spc="0" normalizeH="0" baseline="0" noProof="0" dirty="0">
                  <a:ln>
                    <a:noFill/>
                  </a:ln>
                  <a:effectLst/>
                  <a:uLnTx/>
                  <a:uFillTx/>
                  <a:latin typeface="Arial" panose="020B0604020202020204"/>
                  <a:ea typeface="+mn-ea"/>
                  <a:cs typeface="+mn-cs"/>
                </a:rPr>
                <a:t> program:</a:t>
              </a:r>
            </a:p>
            <a:p>
              <a:pPr defTabSz="914400">
                <a:spcAft>
                  <a:spcPts val="1600"/>
                </a:spcAft>
                <a:buClr>
                  <a:schemeClr val="accent2"/>
                </a:buClr>
                <a:defRPr/>
              </a:pPr>
              <a:r>
                <a:rPr lang="en-US" sz="1600" dirty="0"/>
                <a:t>Offers access to more than 12,000 fitness centers nationwide and over 9,000 on-demand fitness videos for a flat monthly fee </a:t>
              </a:r>
            </a:p>
          </p:txBody>
        </p:sp>
      </p:grpSp>
      <p:sp>
        <p:nvSpPr>
          <p:cNvPr id="90" name="TextBox 89">
            <a:extLst>
              <a:ext uri="{FF2B5EF4-FFF2-40B4-BE49-F238E27FC236}">
                <a16:creationId xmlns:a16="http://schemas.microsoft.com/office/drawing/2014/main" id="{350F18AB-56FA-4640-B81D-400268BEB2F4}"/>
              </a:ext>
            </a:extLst>
          </p:cNvPr>
          <p:cNvSpPr txBox="1"/>
          <p:nvPr/>
        </p:nvSpPr>
        <p:spPr>
          <a:xfrm>
            <a:off x="988540" y="2550096"/>
            <a:ext cx="2700809" cy="307777"/>
          </a:xfrm>
          <a:prstGeom prst="rect">
            <a:avLst/>
          </a:prstGeom>
          <a:noFill/>
        </p:spPr>
        <p:txBody>
          <a:bodyPr wrap="square" lIns="0" rIns="0" anchor="ctr" anchorCtr="0">
            <a:spAutoFit/>
          </a:bodyPr>
          <a:lstStyle/>
          <a:p>
            <a:pPr>
              <a:spcBef>
                <a:spcPts val="1800"/>
              </a:spcBef>
            </a:pPr>
            <a:r>
              <a:rPr lang="en-GB" sz="1400" dirty="0"/>
              <a:t>Eyewear</a:t>
            </a:r>
          </a:p>
        </p:txBody>
      </p:sp>
      <p:sp>
        <p:nvSpPr>
          <p:cNvPr id="91" name="Freeform: Shape 90">
            <a:extLst>
              <a:ext uri="{FF2B5EF4-FFF2-40B4-BE49-F238E27FC236}">
                <a16:creationId xmlns:a16="http://schemas.microsoft.com/office/drawing/2014/main" id="{A1F3CD08-12EF-455E-825D-6EA46DC07EF0}"/>
              </a:ext>
            </a:extLst>
          </p:cNvPr>
          <p:cNvSpPr/>
          <p:nvPr/>
        </p:nvSpPr>
        <p:spPr>
          <a:xfrm>
            <a:off x="609600" y="2596251"/>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15" name="TextBox 114">
            <a:extLst>
              <a:ext uri="{FF2B5EF4-FFF2-40B4-BE49-F238E27FC236}">
                <a16:creationId xmlns:a16="http://schemas.microsoft.com/office/drawing/2014/main" id="{45627595-E8A1-41CC-ADA4-0AA8ECF39C62}"/>
              </a:ext>
            </a:extLst>
          </p:cNvPr>
          <p:cNvSpPr txBox="1"/>
          <p:nvPr/>
        </p:nvSpPr>
        <p:spPr>
          <a:xfrm>
            <a:off x="4436590" y="2550096"/>
            <a:ext cx="2700809" cy="307777"/>
          </a:xfrm>
          <a:prstGeom prst="rect">
            <a:avLst/>
          </a:prstGeom>
          <a:noFill/>
        </p:spPr>
        <p:txBody>
          <a:bodyPr wrap="square" lIns="0" rIns="0" anchor="ctr" anchorCtr="0">
            <a:spAutoFit/>
          </a:bodyPr>
          <a:lstStyle/>
          <a:p>
            <a:pPr>
              <a:spcBef>
                <a:spcPts val="1800"/>
              </a:spcBef>
            </a:pPr>
            <a:r>
              <a:rPr lang="en-GB" sz="1400" dirty="0"/>
              <a:t>Healthy mom and baby products</a:t>
            </a:r>
          </a:p>
        </p:txBody>
      </p:sp>
      <p:sp>
        <p:nvSpPr>
          <p:cNvPr id="116" name="Freeform: Shape 115">
            <a:extLst>
              <a:ext uri="{FF2B5EF4-FFF2-40B4-BE49-F238E27FC236}">
                <a16:creationId xmlns:a16="http://schemas.microsoft.com/office/drawing/2014/main" id="{A978C0AB-7A65-4978-AD3F-B6AFD6EFAD9A}"/>
              </a:ext>
            </a:extLst>
          </p:cNvPr>
          <p:cNvSpPr/>
          <p:nvPr/>
        </p:nvSpPr>
        <p:spPr>
          <a:xfrm>
            <a:off x="4057650" y="2596251"/>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grpSp>
        <p:nvGrpSpPr>
          <p:cNvPr id="18" name="Group 17">
            <a:extLst>
              <a:ext uri="{FF2B5EF4-FFF2-40B4-BE49-F238E27FC236}">
                <a16:creationId xmlns:a16="http://schemas.microsoft.com/office/drawing/2014/main" id="{C49FA9A5-9E61-4C66-B14C-D1A5080FEDBB}"/>
              </a:ext>
            </a:extLst>
          </p:cNvPr>
          <p:cNvGrpSpPr/>
          <p:nvPr/>
        </p:nvGrpSpPr>
        <p:grpSpPr>
          <a:xfrm>
            <a:off x="609600" y="2986942"/>
            <a:ext cx="6527799" cy="0"/>
            <a:chOff x="609600" y="2488429"/>
            <a:chExt cx="6527799" cy="0"/>
          </a:xfrm>
        </p:grpSpPr>
        <p:cxnSp>
          <p:nvCxnSpPr>
            <p:cNvPr id="94" name="Straight Connector 93">
              <a:extLst>
                <a:ext uri="{FF2B5EF4-FFF2-40B4-BE49-F238E27FC236}">
                  <a16:creationId xmlns:a16="http://schemas.microsoft.com/office/drawing/2014/main" id="{8BE47CB2-86A4-4C97-B0EA-FE20880CE5DD}"/>
                </a:ext>
              </a:extLst>
            </p:cNvPr>
            <p:cNvCxnSpPr>
              <a:cxnSpLocks/>
            </p:cNvCxnSpPr>
            <p:nvPr/>
          </p:nvCxnSpPr>
          <p:spPr>
            <a:xfrm>
              <a:off x="609600" y="2488429"/>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3545B4-1189-4992-AA19-9EE61B15B484}"/>
                </a:ext>
              </a:extLst>
            </p:cNvPr>
            <p:cNvCxnSpPr>
              <a:cxnSpLocks/>
            </p:cNvCxnSpPr>
            <p:nvPr/>
          </p:nvCxnSpPr>
          <p:spPr>
            <a:xfrm>
              <a:off x="4057650" y="2488429"/>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3" name="TextBox 122">
            <a:extLst>
              <a:ext uri="{FF2B5EF4-FFF2-40B4-BE49-F238E27FC236}">
                <a16:creationId xmlns:a16="http://schemas.microsoft.com/office/drawing/2014/main" id="{3372358C-9E02-478A-9D7F-99B7896AB545}"/>
              </a:ext>
            </a:extLst>
          </p:cNvPr>
          <p:cNvSpPr txBox="1"/>
          <p:nvPr/>
        </p:nvSpPr>
        <p:spPr>
          <a:xfrm>
            <a:off x="988540" y="3112863"/>
            <a:ext cx="2700809" cy="307777"/>
          </a:xfrm>
          <a:prstGeom prst="rect">
            <a:avLst/>
          </a:prstGeom>
          <a:noFill/>
        </p:spPr>
        <p:txBody>
          <a:bodyPr wrap="square" lIns="0" rIns="0" anchor="ctr" anchorCtr="0">
            <a:spAutoFit/>
          </a:bodyPr>
          <a:lstStyle/>
          <a:p>
            <a:pPr>
              <a:spcBef>
                <a:spcPts val="1800"/>
              </a:spcBef>
            </a:pPr>
            <a:r>
              <a:rPr lang="en-GB" sz="1400" dirty="0"/>
              <a:t>Exercise equipment</a:t>
            </a:r>
          </a:p>
        </p:txBody>
      </p:sp>
      <p:sp>
        <p:nvSpPr>
          <p:cNvPr id="124" name="Freeform: Shape 123">
            <a:extLst>
              <a:ext uri="{FF2B5EF4-FFF2-40B4-BE49-F238E27FC236}">
                <a16:creationId xmlns:a16="http://schemas.microsoft.com/office/drawing/2014/main" id="{3047279E-E2CA-4AF2-B406-F9EABD94D6ED}"/>
              </a:ext>
            </a:extLst>
          </p:cNvPr>
          <p:cNvSpPr/>
          <p:nvPr/>
        </p:nvSpPr>
        <p:spPr>
          <a:xfrm>
            <a:off x="609600" y="3159018"/>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21" name="TextBox 120">
            <a:extLst>
              <a:ext uri="{FF2B5EF4-FFF2-40B4-BE49-F238E27FC236}">
                <a16:creationId xmlns:a16="http://schemas.microsoft.com/office/drawing/2014/main" id="{9F1F4701-6FB7-49C5-A550-81606903AB11}"/>
              </a:ext>
            </a:extLst>
          </p:cNvPr>
          <p:cNvSpPr txBox="1"/>
          <p:nvPr/>
        </p:nvSpPr>
        <p:spPr>
          <a:xfrm>
            <a:off x="4436590" y="3112863"/>
            <a:ext cx="2700809" cy="307777"/>
          </a:xfrm>
          <a:prstGeom prst="rect">
            <a:avLst/>
          </a:prstGeom>
          <a:noFill/>
        </p:spPr>
        <p:txBody>
          <a:bodyPr wrap="square" lIns="0" rIns="0" anchor="ctr" anchorCtr="0">
            <a:spAutoFit/>
          </a:bodyPr>
          <a:lstStyle/>
          <a:p>
            <a:pPr>
              <a:spcBef>
                <a:spcPts val="1800"/>
              </a:spcBef>
            </a:pPr>
            <a:r>
              <a:rPr lang="en-GB" sz="1400" dirty="0"/>
              <a:t>Hearing aids</a:t>
            </a:r>
          </a:p>
        </p:txBody>
      </p:sp>
      <p:sp>
        <p:nvSpPr>
          <p:cNvPr id="122" name="Freeform: Shape 121">
            <a:extLst>
              <a:ext uri="{FF2B5EF4-FFF2-40B4-BE49-F238E27FC236}">
                <a16:creationId xmlns:a16="http://schemas.microsoft.com/office/drawing/2014/main" id="{CA57D59F-D122-47F5-89E5-BAC97D7C12B8}"/>
              </a:ext>
            </a:extLst>
          </p:cNvPr>
          <p:cNvSpPr/>
          <p:nvPr/>
        </p:nvSpPr>
        <p:spPr>
          <a:xfrm>
            <a:off x="4057650" y="3159018"/>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grpSp>
        <p:nvGrpSpPr>
          <p:cNvPr id="17" name="Group 16">
            <a:extLst>
              <a:ext uri="{FF2B5EF4-FFF2-40B4-BE49-F238E27FC236}">
                <a16:creationId xmlns:a16="http://schemas.microsoft.com/office/drawing/2014/main" id="{1770C188-8FE8-4752-8490-069C924E3682}"/>
              </a:ext>
            </a:extLst>
          </p:cNvPr>
          <p:cNvGrpSpPr/>
          <p:nvPr/>
        </p:nvGrpSpPr>
        <p:grpSpPr>
          <a:xfrm>
            <a:off x="609600" y="3546561"/>
            <a:ext cx="6527799" cy="0"/>
            <a:chOff x="609600" y="3136970"/>
            <a:chExt cx="6527799" cy="0"/>
          </a:xfrm>
        </p:grpSpPr>
        <p:cxnSp>
          <p:nvCxnSpPr>
            <p:cNvPr id="126" name="Straight Connector 125">
              <a:extLst>
                <a:ext uri="{FF2B5EF4-FFF2-40B4-BE49-F238E27FC236}">
                  <a16:creationId xmlns:a16="http://schemas.microsoft.com/office/drawing/2014/main" id="{F467B4C8-E24B-46FF-A78F-55AB81914522}"/>
                </a:ext>
              </a:extLst>
            </p:cNvPr>
            <p:cNvCxnSpPr>
              <a:cxnSpLocks/>
            </p:cNvCxnSpPr>
            <p:nvPr/>
          </p:nvCxnSpPr>
          <p:spPr>
            <a:xfrm>
              <a:off x="609600" y="313697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8E81BAF-D902-4C78-9400-0EB7364716A5}"/>
                </a:ext>
              </a:extLst>
            </p:cNvPr>
            <p:cNvCxnSpPr>
              <a:cxnSpLocks/>
            </p:cNvCxnSpPr>
            <p:nvPr/>
          </p:nvCxnSpPr>
          <p:spPr>
            <a:xfrm>
              <a:off x="4057650" y="313697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B7184B02-1131-4546-B644-3D7610676C97}"/>
              </a:ext>
            </a:extLst>
          </p:cNvPr>
          <p:cNvSpPr txBox="1"/>
          <p:nvPr/>
        </p:nvSpPr>
        <p:spPr>
          <a:xfrm>
            <a:off x="988540" y="3672482"/>
            <a:ext cx="2700809" cy="307777"/>
          </a:xfrm>
          <a:prstGeom prst="rect">
            <a:avLst/>
          </a:prstGeom>
          <a:noFill/>
        </p:spPr>
        <p:txBody>
          <a:bodyPr wrap="square" lIns="0" rIns="0" anchor="ctr" anchorCtr="0">
            <a:spAutoFit/>
          </a:bodyPr>
          <a:lstStyle/>
          <a:p>
            <a:pPr>
              <a:spcBef>
                <a:spcPts val="1800"/>
              </a:spcBef>
            </a:pPr>
            <a:r>
              <a:rPr lang="en-GB" sz="1400" dirty="0"/>
              <a:t>Fitness classes</a:t>
            </a:r>
          </a:p>
        </p:txBody>
      </p:sp>
      <p:sp>
        <p:nvSpPr>
          <p:cNvPr id="134" name="Freeform: Shape 133">
            <a:extLst>
              <a:ext uri="{FF2B5EF4-FFF2-40B4-BE49-F238E27FC236}">
                <a16:creationId xmlns:a16="http://schemas.microsoft.com/office/drawing/2014/main" id="{4885F61A-04AE-4D1D-BB30-4A9CA7494495}"/>
              </a:ext>
            </a:extLst>
          </p:cNvPr>
          <p:cNvSpPr/>
          <p:nvPr/>
        </p:nvSpPr>
        <p:spPr>
          <a:xfrm>
            <a:off x="609600" y="3718637"/>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31" name="TextBox 130">
            <a:extLst>
              <a:ext uri="{FF2B5EF4-FFF2-40B4-BE49-F238E27FC236}">
                <a16:creationId xmlns:a16="http://schemas.microsoft.com/office/drawing/2014/main" id="{6FF7CE68-8BF1-4676-8506-1F2ABCDAD28E}"/>
              </a:ext>
            </a:extLst>
          </p:cNvPr>
          <p:cNvSpPr txBox="1"/>
          <p:nvPr/>
        </p:nvSpPr>
        <p:spPr>
          <a:xfrm>
            <a:off x="4436590" y="3672482"/>
            <a:ext cx="2700809" cy="307777"/>
          </a:xfrm>
          <a:prstGeom prst="rect">
            <a:avLst/>
          </a:prstGeom>
          <a:noFill/>
        </p:spPr>
        <p:txBody>
          <a:bodyPr wrap="square" lIns="0" rIns="0" anchor="ctr" anchorCtr="0">
            <a:spAutoFit/>
          </a:bodyPr>
          <a:lstStyle/>
          <a:p>
            <a:pPr>
              <a:spcBef>
                <a:spcPts val="1800"/>
              </a:spcBef>
            </a:pPr>
            <a:r>
              <a:rPr lang="en-GB" sz="1400" dirty="0"/>
              <a:t>Pet insurance</a:t>
            </a:r>
          </a:p>
        </p:txBody>
      </p:sp>
      <p:sp>
        <p:nvSpPr>
          <p:cNvPr id="132" name="Freeform: Shape 131">
            <a:extLst>
              <a:ext uri="{FF2B5EF4-FFF2-40B4-BE49-F238E27FC236}">
                <a16:creationId xmlns:a16="http://schemas.microsoft.com/office/drawing/2014/main" id="{371C584E-C697-4FC7-8A0C-49242BCCA60D}"/>
              </a:ext>
            </a:extLst>
          </p:cNvPr>
          <p:cNvSpPr/>
          <p:nvPr/>
        </p:nvSpPr>
        <p:spPr>
          <a:xfrm>
            <a:off x="4057650" y="3718637"/>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grpSp>
        <p:nvGrpSpPr>
          <p:cNvPr id="16" name="Group 15">
            <a:extLst>
              <a:ext uri="{FF2B5EF4-FFF2-40B4-BE49-F238E27FC236}">
                <a16:creationId xmlns:a16="http://schemas.microsoft.com/office/drawing/2014/main" id="{ED6991D7-6C94-4D9E-9D6D-A9768E8B2AEB}"/>
              </a:ext>
            </a:extLst>
          </p:cNvPr>
          <p:cNvGrpSpPr/>
          <p:nvPr/>
        </p:nvGrpSpPr>
        <p:grpSpPr>
          <a:xfrm>
            <a:off x="609600" y="4106180"/>
            <a:ext cx="6527799" cy="0"/>
            <a:chOff x="609600" y="3785511"/>
            <a:chExt cx="6527799" cy="0"/>
          </a:xfrm>
        </p:grpSpPr>
        <p:cxnSp>
          <p:nvCxnSpPr>
            <p:cNvPr id="136" name="Straight Connector 135">
              <a:extLst>
                <a:ext uri="{FF2B5EF4-FFF2-40B4-BE49-F238E27FC236}">
                  <a16:creationId xmlns:a16="http://schemas.microsoft.com/office/drawing/2014/main" id="{BE6D78D0-CF3D-4353-9825-1F70CC9FC730}"/>
                </a:ext>
              </a:extLst>
            </p:cNvPr>
            <p:cNvCxnSpPr>
              <a:cxnSpLocks/>
            </p:cNvCxnSpPr>
            <p:nvPr/>
          </p:nvCxnSpPr>
          <p:spPr>
            <a:xfrm>
              <a:off x="609600" y="3785511"/>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234901E-B2CB-4837-A5B2-9336DA397890}"/>
                </a:ext>
              </a:extLst>
            </p:cNvPr>
            <p:cNvCxnSpPr>
              <a:cxnSpLocks/>
            </p:cNvCxnSpPr>
            <p:nvPr/>
          </p:nvCxnSpPr>
          <p:spPr>
            <a:xfrm>
              <a:off x="4057650" y="3785511"/>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3" name="TextBox 142">
            <a:extLst>
              <a:ext uri="{FF2B5EF4-FFF2-40B4-BE49-F238E27FC236}">
                <a16:creationId xmlns:a16="http://schemas.microsoft.com/office/drawing/2014/main" id="{C1A74E39-785D-4CC1-A569-6138A2C3D0AF}"/>
              </a:ext>
            </a:extLst>
          </p:cNvPr>
          <p:cNvSpPr txBox="1"/>
          <p:nvPr/>
        </p:nvSpPr>
        <p:spPr>
          <a:xfrm>
            <a:off x="988540" y="4232101"/>
            <a:ext cx="2796060" cy="307777"/>
          </a:xfrm>
          <a:prstGeom prst="rect">
            <a:avLst/>
          </a:prstGeom>
          <a:noFill/>
        </p:spPr>
        <p:txBody>
          <a:bodyPr wrap="square" lIns="0" rIns="0" anchor="ctr" anchorCtr="0">
            <a:spAutoFit/>
          </a:bodyPr>
          <a:lstStyle/>
          <a:p>
            <a:pPr>
              <a:spcBef>
                <a:spcPts val="1800"/>
              </a:spcBef>
            </a:pPr>
            <a:r>
              <a:rPr lang="en-GB" sz="1400" dirty="0"/>
              <a:t>Well-being classes</a:t>
            </a:r>
          </a:p>
        </p:txBody>
      </p:sp>
      <p:sp>
        <p:nvSpPr>
          <p:cNvPr id="144" name="Freeform: Shape 143">
            <a:extLst>
              <a:ext uri="{FF2B5EF4-FFF2-40B4-BE49-F238E27FC236}">
                <a16:creationId xmlns:a16="http://schemas.microsoft.com/office/drawing/2014/main" id="{D27681B4-3CB2-422F-89B6-1D3D8E4162F2}"/>
              </a:ext>
            </a:extLst>
          </p:cNvPr>
          <p:cNvSpPr/>
          <p:nvPr/>
        </p:nvSpPr>
        <p:spPr>
          <a:xfrm>
            <a:off x="609600" y="4278256"/>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41" name="TextBox 140">
            <a:extLst>
              <a:ext uri="{FF2B5EF4-FFF2-40B4-BE49-F238E27FC236}">
                <a16:creationId xmlns:a16="http://schemas.microsoft.com/office/drawing/2014/main" id="{573EE21C-F59F-4AFA-81A5-69B6C7D28A0D}"/>
              </a:ext>
            </a:extLst>
          </p:cNvPr>
          <p:cNvSpPr txBox="1"/>
          <p:nvPr/>
        </p:nvSpPr>
        <p:spPr>
          <a:xfrm>
            <a:off x="4436590" y="4232101"/>
            <a:ext cx="2700809" cy="307777"/>
          </a:xfrm>
          <a:prstGeom prst="rect">
            <a:avLst/>
          </a:prstGeom>
          <a:noFill/>
        </p:spPr>
        <p:txBody>
          <a:bodyPr wrap="square" lIns="0" rIns="0" anchor="ctr" anchorCtr="0">
            <a:spAutoFit/>
          </a:bodyPr>
          <a:lstStyle/>
          <a:p>
            <a:pPr>
              <a:spcBef>
                <a:spcPts val="1800"/>
              </a:spcBef>
            </a:pPr>
            <a:r>
              <a:rPr lang="en-GB" sz="1400" dirty="0"/>
              <a:t>And more!</a:t>
            </a:r>
          </a:p>
        </p:txBody>
      </p:sp>
      <p:sp>
        <p:nvSpPr>
          <p:cNvPr id="142" name="Freeform: Shape 141">
            <a:extLst>
              <a:ext uri="{FF2B5EF4-FFF2-40B4-BE49-F238E27FC236}">
                <a16:creationId xmlns:a16="http://schemas.microsoft.com/office/drawing/2014/main" id="{66526243-8B9E-46A8-A71E-AC4D58242299}"/>
              </a:ext>
            </a:extLst>
          </p:cNvPr>
          <p:cNvSpPr/>
          <p:nvPr/>
        </p:nvSpPr>
        <p:spPr>
          <a:xfrm>
            <a:off x="4057650" y="4278256"/>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grpSp>
        <p:nvGrpSpPr>
          <p:cNvPr id="15" name="Group 14">
            <a:extLst>
              <a:ext uri="{FF2B5EF4-FFF2-40B4-BE49-F238E27FC236}">
                <a16:creationId xmlns:a16="http://schemas.microsoft.com/office/drawing/2014/main" id="{5C5F7C7E-BD47-48AB-896E-0B2123A492DB}"/>
              </a:ext>
            </a:extLst>
          </p:cNvPr>
          <p:cNvGrpSpPr/>
          <p:nvPr/>
        </p:nvGrpSpPr>
        <p:grpSpPr>
          <a:xfrm>
            <a:off x="609600" y="4665799"/>
            <a:ext cx="6527799" cy="0"/>
            <a:chOff x="609600" y="4434052"/>
            <a:chExt cx="6527799" cy="0"/>
          </a:xfrm>
        </p:grpSpPr>
        <p:cxnSp>
          <p:nvCxnSpPr>
            <p:cNvPr id="146" name="Straight Connector 145">
              <a:extLst>
                <a:ext uri="{FF2B5EF4-FFF2-40B4-BE49-F238E27FC236}">
                  <a16:creationId xmlns:a16="http://schemas.microsoft.com/office/drawing/2014/main" id="{E8A197EE-6005-4746-9F01-C27DF6D12CE1}"/>
                </a:ext>
              </a:extLst>
            </p:cNvPr>
            <p:cNvCxnSpPr>
              <a:cxnSpLocks/>
            </p:cNvCxnSpPr>
            <p:nvPr/>
          </p:nvCxnSpPr>
          <p:spPr>
            <a:xfrm>
              <a:off x="609600" y="4434052"/>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8B4AA4D-8992-41BA-97FD-F70F41BDADAA}"/>
                </a:ext>
              </a:extLst>
            </p:cNvPr>
            <p:cNvCxnSpPr>
              <a:cxnSpLocks/>
            </p:cNvCxnSpPr>
            <p:nvPr/>
          </p:nvCxnSpPr>
          <p:spPr>
            <a:xfrm>
              <a:off x="4057650" y="4434052"/>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D524BDD6-BF67-4A54-B371-A0F6DAEFEC48}"/>
              </a:ext>
            </a:extLst>
          </p:cNvPr>
          <p:cNvSpPr txBox="1"/>
          <p:nvPr/>
        </p:nvSpPr>
        <p:spPr>
          <a:xfrm>
            <a:off x="988540" y="4791721"/>
            <a:ext cx="2700809" cy="307777"/>
          </a:xfrm>
          <a:prstGeom prst="rect">
            <a:avLst/>
          </a:prstGeom>
          <a:noFill/>
        </p:spPr>
        <p:txBody>
          <a:bodyPr wrap="square" lIns="0" rIns="0" anchor="ctr" anchorCtr="0">
            <a:spAutoFit/>
          </a:bodyPr>
          <a:lstStyle/>
          <a:p>
            <a:pPr>
              <a:spcBef>
                <a:spcPts val="1800"/>
              </a:spcBef>
            </a:pPr>
            <a:r>
              <a:rPr lang="en-US" sz="1400" dirty="0"/>
              <a:t>Eating well</a:t>
            </a:r>
          </a:p>
        </p:txBody>
      </p:sp>
      <p:sp>
        <p:nvSpPr>
          <p:cNvPr id="154" name="Freeform: Shape 153">
            <a:extLst>
              <a:ext uri="{FF2B5EF4-FFF2-40B4-BE49-F238E27FC236}">
                <a16:creationId xmlns:a16="http://schemas.microsoft.com/office/drawing/2014/main" id="{229DFB38-BBC2-4678-BE83-AD45904660BB}"/>
              </a:ext>
            </a:extLst>
          </p:cNvPr>
          <p:cNvSpPr/>
          <p:nvPr/>
        </p:nvSpPr>
        <p:spPr>
          <a:xfrm>
            <a:off x="609600" y="4837875"/>
            <a:ext cx="215468" cy="21546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04" name="TextBox 103">
            <a:extLst>
              <a:ext uri="{FF2B5EF4-FFF2-40B4-BE49-F238E27FC236}">
                <a16:creationId xmlns:a16="http://schemas.microsoft.com/office/drawing/2014/main" id="{7DCF794B-64A5-4338-BB74-9E847B7072FB}"/>
              </a:ext>
            </a:extLst>
          </p:cNvPr>
          <p:cNvSpPr txBox="1"/>
          <p:nvPr/>
        </p:nvSpPr>
        <p:spPr>
          <a:xfrm>
            <a:off x="613517" y="2145683"/>
            <a:ext cx="6523882" cy="276999"/>
          </a:xfrm>
          <a:prstGeom prst="rect">
            <a:avLst/>
          </a:prstGeom>
          <a:noFill/>
        </p:spPr>
        <p:txBody>
          <a:bodyPr wrap="square" lIns="0" tIns="0" rIns="0" bIns="0" anchor="t">
            <a:spAutoFit/>
          </a:bodyPr>
          <a:lstStyle/>
          <a:p>
            <a:pPr>
              <a:spcBef>
                <a:spcPts val="300"/>
              </a:spcBef>
            </a:pPr>
            <a:r>
              <a:rPr lang="en-US" b="1" dirty="0"/>
              <a:t>Show your member ID card to save money on:</a:t>
            </a:r>
          </a:p>
        </p:txBody>
      </p:sp>
      <p:grpSp>
        <p:nvGrpSpPr>
          <p:cNvPr id="79" name="Burger">
            <a:extLst>
              <a:ext uri="{FF2B5EF4-FFF2-40B4-BE49-F238E27FC236}">
                <a16:creationId xmlns:a16="http://schemas.microsoft.com/office/drawing/2014/main" id="{211165F8-37E8-447E-8008-2A6CE5B14261}"/>
              </a:ext>
            </a:extLst>
          </p:cNvPr>
          <p:cNvGrpSpPr/>
          <p:nvPr/>
        </p:nvGrpSpPr>
        <p:grpSpPr>
          <a:xfrm>
            <a:off x="-1" y="-1"/>
            <a:ext cx="304797" cy="304797"/>
            <a:chOff x="-1" y="-1"/>
            <a:chExt cx="304797" cy="304797"/>
          </a:xfrm>
        </p:grpSpPr>
        <p:sp>
          <p:nvSpPr>
            <p:cNvPr id="80" name="Rectangle 79">
              <a:extLst>
                <a:ext uri="{FF2B5EF4-FFF2-40B4-BE49-F238E27FC236}">
                  <a16:creationId xmlns:a16="http://schemas.microsoft.com/office/drawing/2014/main" id="{FD32D16D-365F-4D24-87F1-AD421F22DA09}"/>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2303CAE4-2B25-4ACB-BCDB-6239E7DE45DF}"/>
                </a:ext>
              </a:extLst>
            </p:cNvPr>
            <p:cNvGrpSpPr/>
            <p:nvPr userDrawn="1"/>
          </p:nvGrpSpPr>
          <p:grpSpPr>
            <a:xfrm>
              <a:off x="88317" y="103148"/>
              <a:ext cx="128160" cy="98498"/>
              <a:chOff x="88317" y="99577"/>
              <a:chExt cx="128160" cy="98498"/>
            </a:xfrm>
          </p:grpSpPr>
          <p:cxnSp>
            <p:nvCxnSpPr>
              <p:cNvPr id="82" name="Straight Connector 81">
                <a:extLst>
                  <a:ext uri="{FF2B5EF4-FFF2-40B4-BE49-F238E27FC236}">
                    <a16:creationId xmlns:a16="http://schemas.microsoft.com/office/drawing/2014/main" id="{DE33E96E-147C-49DC-8D28-7BA7007A316E}"/>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868EDB1-5366-4163-87E2-D5FC6FE00C30}"/>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CF0AAF3-F7FE-4ABD-A070-843E601E5CF7}"/>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5" name="Group 104">
            <a:extLst>
              <a:ext uri="{FF2B5EF4-FFF2-40B4-BE49-F238E27FC236}">
                <a16:creationId xmlns:a16="http://schemas.microsoft.com/office/drawing/2014/main" id="{933CB2E9-5424-459B-924A-77EF1DFA9D1C}"/>
              </a:ext>
            </a:extLst>
          </p:cNvPr>
          <p:cNvGrpSpPr/>
          <p:nvPr/>
        </p:nvGrpSpPr>
        <p:grpSpPr>
          <a:xfrm>
            <a:off x="-4750182" y="304794"/>
            <a:ext cx="4248150" cy="6553205"/>
            <a:chOff x="-4750182" y="304794"/>
            <a:chExt cx="4248150" cy="6553205"/>
          </a:xfrm>
        </p:grpSpPr>
        <p:grpSp>
          <p:nvGrpSpPr>
            <p:cNvPr id="106" name="Group 105">
              <a:extLst>
                <a:ext uri="{FF2B5EF4-FFF2-40B4-BE49-F238E27FC236}">
                  <a16:creationId xmlns:a16="http://schemas.microsoft.com/office/drawing/2014/main" id="{352F78B0-1C1C-4F48-9371-597E0065BA58}"/>
                </a:ext>
              </a:extLst>
            </p:cNvPr>
            <p:cNvGrpSpPr/>
            <p:nvPr/>
          </p:nvGrpSpPr>
          <p:grpSpPr>
            <a:xfrm>
              <a:off x="-4750182" y="304794"/>
              <a:ext cx="4248150" cy="6553205"/>
              <a:chOff x="0" y="304794"/>
              <a:chExt cx="4248150" cy="6553205"/>
            </a:xfrm>
          </p:grpSpPr>
          <p:sp>
            <p:nvSpPr>
              <p:cNvPr id="156" name="Rectangle: Single Corner Rounded 155">
                <a:extLst>
                  <a:ext uri="{FF2B5EF4-FFF2-40B4-BE49-F238E27FC236}">
                    <a16:creationId xmlns:a16="http://schemas.microsoft.com/office/drawing/2014/main" id="{CC2714D3-41C8-4718-8BA2-84B7E6613517}"/>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F5926621-35BF-47C8-8749-5B404A3D6D20}"/>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2" name="Straight Connector 111">
              <a:extLst>
                <a:ext uri="{FF2B5EF4-FFF2-40B4-BE49-F238E27FC236}">
                  <a16:creationId xmlns:a16="http://schemas.microsoft.com/office/drawing/2014/main" id="{BC1B48AA-0D30-4FFE-97B5-23448E6D351B}"/>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7A2F9F9-EC87-46A2-A244-19ADC1CBC48C}"/>
                </a:ext>
              </a:extLst>
            </p:cNvPr>
            <p:cNvGrpSpPr/>
            <p:nvPr/>
          </p:nvGrpSpPr>
          <p:grpSpPr>
            <a:xfrm>
              <a:off x="-4431269" y="746687"/>
              <a:ext cx="2152889" cy="289561"/>
              <a:chOff x="-4431269" y="644179"/>
              <a:chExt cx="2152889" cy="289561"/>
            </a:xfrm>
          </p:grpSpPr>
          <p:sp>
            <p:nvSpPr>
              <p:cNvPr id="114" name="TextBox 113">
                <a:hlinkClick r:id="rId6" action="ppaction://hlinksldjump"/>
                <a:extLst>
                  <a:ext uri="{FF2B5EF4-FFF2-40B4-BE49-F238E27FC236}">
                    <a16:creationId xmlns:a16="http://schemas.microsoft.com/office/drawing/2014/main" id="{E4E7268E-49EE-4C9A-8EFE-4A6D90FD7126}"/>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118" name="Group 117">
                <a:extLst>
                  <a:ext uri="{FF2B5EF4-FFF2-40B4-BE49-F238E27FC236}">
                    <a16:creationId xmlns:a16="http://schemas.microsoft.com/office/drawing/2014/main" id="{7A28C7A0-6426-4FDA-A55E-CFF91D87BFD8}"/>
                  </a:ext>
                </a:extLst>
              </p:cNvPr>
              <p:cNvGrpSpPr/>
              <p:nvPr/>
            </p:nvGrpSpPr>
            <p:grpSpPr>
              <a:xfrm>
                <a:off x="-4431269" y="644179"/>
                <a:ext cx="289560" cy="289560"/>
                <a:chOff x="-4431269" y="644179"/>
                <a:chExt cx="289560" cy="289560"/>
              </a:xfrm>
            </p:grpSpPr>
            <p:sp>
              <p:nvSpPr>
                <p:cNvPr id="119" name="Oval 118">
                  <a:hlinkClick r:id="rId6" action="ppaction://hlinksldjump"/>
                  <a:extLst>
                    <a:ext uri="{FF2B5EF4-FFF2-40B4-BE49-F238E27FC236}">
                      <a16:creationId xmlns:a16="http://schemas.microsoft.com/office/drawing/2014/main" id="{386770F2-FFDE-4778-ABB7-BFEAA5754EC3}"/>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120" name="Graphic 119">
                  <a:extLst>
                    <a:ext uri="{FF2B5EF4-FFF2-40B4-BE49-F238E27FC236}">
                      <a16:creationId xmlns:a16="http://schemas.microsoft.com/office/drawing/2014/main" id="{435F5017-D71F-47A9-AC2F-274A9EA61A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64" name="Table 63">
            <a:extLst>
              <a:ext uri="{FF2B5EF4-FFF2-40B4-BE49-F238E27FC236}">
                <a16:creationId xmlns:a16="http://schemas.microsoft.com/office/drawing/2014/main" id="{69F701D4-DB47-445B-B8D1-3C77C3B8FDA9}"/>
              </a:ext>
            </a:extLst>
          </p:cNvPr>
          <p:cNvGraphicFramePr>
            <a:graphicFrameLocks noGrp="1"/>
          </p:cNvGraphicFramePr>
          <p:nvPr>
            <p:extLst>
              <p:ext uri="{D42A27DB-BD31-4B8C-83A1-F6EECF244321}">
                <p14:modId xmlns:p14="http://schemas.microsoft.com/office/powerpoint/2010/main" val="3920676164"/>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9"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0"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1"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2"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3"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4"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5"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6"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7"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8"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19"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2" name="Rectangle 7, chunk 2">
            <a:extLst>
              <a:ext uri="{FF2B5EF4-FFF2-40B4-BE49-F238E27FC236}">
                <a16:creationId xmlns:a16="http://schemas.microsoft.com/office/drawing/2014/main" id="{8E1C1D5F-829F-0DB2-BF42-23859C4F35A6}"/>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0"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88128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9"/>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105"/>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64"/>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62"/>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105"/>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64"/>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62"/>
                                        </p:tgtEl>
                                        <p:attrNameLst>
                                          <p:attrName>ppt_x</p:attrName>
                                          <p:attrName>ppt_y</p:attrName>
                                        </p:attrNameLst>
                                      </p:cBhvr>
                                      <p:rCtr x="-19987" y="0"/>
                                    </p:animMotion>
                                  </p:childTnLst>
                                </p:cTn>
                              </p:par>
                            </p:childTnLst>
                          </p:cTn>
                        </p:par>
                      </p:childTnLst>
                    </p:cTn>
                  </p:par>
                </p:childTnLst>
              </p:cTn>
              <p:nextCondLst>
                <p:cond evt="onClick" delay="0">
                  <p:tgtEl>
                    <p:spTgt spid="79"/>
                  </p:tgtEl>
                </p:cond>
              </p:nextCondLst>
            </p:seq>
          </p:childTnLst>
        </p:cTn>
      </p:par>
    </p:tnLst>
    <p:bldLst>
      <p:bldP spid="62" grpId="0"/>
      <p:bldP spid="6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85194" y="265752"/>
            <a:ext cx="10440246" cy="792843"/>
          </a:xfrm>
        </p:spPr>
        <p:txBody>
          <a:bodyPr/>
          <a:lstStyle/>
          <a:p>
            <a:r>
              <a:rPr lang="en-US" dirty="0"/>
              <a:t>Get paid to work out</a:t>
            </a:r>
          </a:p>
        </p:txBody>
      </p:sp>
      <p:grpSp>
        <p:nvGrpSpPr>
          <p:cNvPr id="69" name="Group 68">
            <a:extLst>
              <a:ext uri="{FF2B5EF4-FFF2-40B4-BE49-F238E27FC236}">
                <a16:creationId xmlns:a16="http://schemas.microsoft.com/office/drawing/2014/main" id="{3F56DC2F-57E0-4FEF-B476-0FC4C3A06BF1}"/>
              </a:ext>
            </a:extLst>
          </p:cNvPr>
          <p:cNvGrpSpPr/>
          <p:nvPr/>
        </p:nvGrpSpPr>
        <p:grpSpPr>
          <a:xfrm>
            <a:off x="613519" y="5311140"/>
            <a:ext cx="11273680" cy="822960"/>
            <a:chOff x="613519" y="5311140"/>
            <a:chExt cx="11273680" cy="822960"/>
          </a:xfrm>
        </p:grpSpPr>
        <p:sp>
          <p:nvSpPr>
            <p:cNvPr id="70" name="Rectangle: Diagonal Corners Rounded 69">
              <a:extLst>
                <a:ext uri="{FF2B5EF4-FFF2-40B4-BE49-F238E27FC236}">
                  <a16:creationId xmlns:a16="http://schemas.microsoft.com/office/drawing/2014/main" id="{E53E12EA-382A-46F3-B1CE-EECA4D0C6016}"/>
                </a:ext>
              </a:extLst>
            </p:cNvPr>
            <p:cNvSpPr/>
            <p:nvPr/>
          </p:nvSpPr>
          <p:spPr>
            <a:xfrm flipH="1">
              <a:off x="613519"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71" name="TextBox 70">
              <a:extLst>
                <a:ext uri="{FF2B5EF4-FFF2-40B4-BE49-F238E27FC236}">
                  <a16:creationId xmlns:a16="http://schemas.microsoft.com/office/drawing/2014/main" id="{02EA7970-8572-4D52-B265-F5A9B06C91F3}"/>
                </a:ext>
              </a:extLst>
            </p:cNvPr>
            <p:cNvSpPr txBox="1"/>
            <p:nvPr/>
          </p:nvSpPr>
          <p:spPr>
            <a:xfrm>
              <a:off x="1623280" y="5553342"/>
              <a:ext cx="8564074" cy="338554"/>
            </a:xfrm>
            <a:prstGeom prst="rect">
              <a:avLst/>
            </a:prstGeom>
            <a:noFill/>
          </p:spPr>
          <p:txBody>
            <a:bodyPr wrap="square" lIns="0" rIns="0" anchor="ctr">
              <a:spAutoFit/>
            </a:bodyPr>
            <a:lstStyle/>
            <a:p>
              <a:r>
                <a:rPr lang="en-US" sz="1600" dirty="0"/>
                <a:t>Visit</a:t>
              </a:r>
              <a:r>
                <a:rPr kumimoji="0" lang="en-US" sz="1600" b="1" i="0" u="none" strike="noStrike" kern="1200" cap="none" spc="0" normalizeH="0" baseline="0" noProof="0" dirty="0">
                  <a:ln>
                    <a:noFill/>
                  </a:ln>
                  <a:effectLst/>
                  <a:uLnTx/>
                  <a:uFillTx/>
                  <a:ea typeface="+mn-ea"/>
                  <a:cs typeface="Arial" panose="020B0604020202020204" pitchFamily="34" charset="0"/>
                </a:rPr>
                <a:t> </a:t>
              </a:r>
              <a:r>
                <a:rPr kumimoji="0" lang="en-US" sz="1600" b="1" i="0" u="none" strike="noStrike" kern="1200" cap="none" spc="0" normalizeH="0" baseline="0" noProof="0" dirty="0">
                  <a:ln>
                    <a:noFill/>
                  </a:ln>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healthpartners.com/</a:t>
              </a:r>
              <a:r>
                <a:rPr kumimoji="0" lang="en-US" sz="1600" b="1" i="0" u="none" strike="noStrike" kern="1200" cap="none" spc="0" normalizeH="0" baseline="0" noProof="0" dirty="0" err="1">
                  <a:ln>
                    <a:noFill/>
                  </a:ln>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frequentfitness</a:t>
              </a:r>
              <a:r>
                <a:rPr lang="en-US" sz="1600" b="1" dirty="0">
                  <a:cs typeface="Arial" panose="020B0604020202020204" pitchFamily="34" charset="0"/>
                </a:rPr>
                <a:t> </a:t>
              </a:r>
              <a:r>
                <a:rPr lang="en-US" sz="1600" dirty="0"/>
                <a:t>to find a gym near you</a:t>
              </a: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76" name="Freeform: Shape 75">
              <a:extLst>
                <a:ext uri="{FF2B5EF4-FFF2-40B4-BE49-F238E27FC236}">
                  <a16:creationId xmlns:a16="http://schemas.microsoft.com/office/drawing/2014/main" id="{DEFA42DD-4C00-44EB-8C4B-47CFC4F92FBD}"/>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77" name="Graphic 76">
              <a:extLst>
                <a:ext uri="{FF2B5EF4-FFF2-40B4-BE49-F238E27FC236}">
                  <a16:creationId xmlns:a16="http://schemas.microsoft.com/office/drawing/2014/main" id="{37170DB6-3516-4AC5-94FD-CE1801BA2D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grpSp>
      <p:sp>
        <p:nvSpPr>
          <p:cNvPr id="103" name="Rectangle 102">
            <a:extLst>
              <a:ext uri="{FF2B5EF4-FFF2-40B4-BE49-F238E27FC236}">
                <a16:creationId xmlns:a16="http://schemas.microsoft.com/office/drawing/2014/main" id="{A1690C0A-D2C4-4A71-A401-91D12B500EE4}"/>
              </a:ext>
            </a:extLst>
          </p:cNvPr>
          <p:cNvSpPr/>
          <p:nvPr/>
        </p:nvSpPr>
        <p:spPr>
          <a:xfrm flipH="1">
            <a:off x="7714918" y="1219199"/>
            <a:ext cx="4477081" cy="3896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03CF406-03B6-41E8-AB04-6CA3DBA4154F}"/>
              </a:ext>
            </a:extLst>
          </p:cNvPr>
          <p:cNvSpPr/>
          <p:nvPr/>
        </p:nvSpPr>
        <p:spPr>
          <a:xfrm flipH="1">
            <a:off x="7641769" y="1219199"/>
            <a:ext cx="73152" cy="3896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1B8790D3-1B8F-4B9D-9621-63D1D107CA52}"/>
              </a:ext>
            </a:extLst>
          </p:cNvPr>
          <p:cNvSpPr txBox="1"/>
          <p:nvPr/>
        </p:nvSpPr>
        <p:spPr>
          <a:xfrm>
            <a:off x="8077201" y="1452907"/>
            <a:ext cx="3505630" cy="307777"/>
          </a:xfrm>
          <a:prstGeom prst="rect">
            <a:avLst/>
          </a:prstGeom>
          <a:noFill/>
        </p:spPr>
        <p:txBody>
          <a:bodyPr wrap="square" lIns="0" tIns="0" rIns="0" bIns="0" anchor="ctr">
            <a:spAutoFit/>
          </a:bodyPr>
          <a:lstStyle/>
          <a:p>
            <a:pPr>
              <a:spcAft>
                <a:spcPts val="1400"/>
              </a:spcAft>
            </a:pPr>
            <a:r>
              <a:rPr kumimoji="0" lang="en-US" sz="2000" b="1" i="0" u="none" strike="noStrike" kern="1200" cap="none" spc="0" normalizeH="0" baseline="0" noProof="0" dirty="0">
                <a:ln>
                  <a:noFill/>
                </a:ln>
                <a:effectLst/>
                <a:uLnTx/>
                <a:uFillTx/>
                <a:latin typeface="Arial Bold"/>
                <a:ea typeface="+mn-ea"/>
                <a:cs typeface="Arial" panose="020B0604020202020204" pitchFamily="34" charset="0"/>
              </a:rPr>
              <a:t>Participating gyms* include:</a:t>
            </a:r>
          </a:p>
        </p:txBody>
      </p:sp>
      <p:sp>
        <p:nvSpPr>
          <p:cNvPr id="106" name="TextBox 105">
            <a:extLst>
              <a:ext uri="{FF2B5EF4-FFF2-40B4-BE49-F238E27FC236}">
                <a16:creationId xmlns:a16="http://schemas.microsoft.com/office/drawing/2014/main" id="{1D9C01EA-CA76-4876-A7B5-289E5D3047B5}"/>
              </a:ext>
            </a:extLst>
          </p:cNvPr>
          <p:cNvSpPr txBox="1"/>
          <p:nvPr/>
        </p:nvSpPr>
        <p:spPr>
          <a:xfrm>
            <a:off x="8431291" y="2007864"/>
            <a:ext cx="2780342" cy="307777"/>
          </a:xfrm>
          <a:prstGeom prst="rect">
            <a:avLst/>
          </a:prstGeom>
          <a:noFill/>
        </p:spPr>
        <p:txBody>
          <a:bodyPr wrap="square" lIns="0" rIns="0" anchor="ctr" anchorCtr="0">
            <a:spAutoFit/>
          </a:bodyPr>
          <a:lstStyle/>
          <a:p>
            <a:pPr>
              <a:spcBef>
                <a:spcPts val="1800"/>
              </a:spcBef>
            </a:pPr>
            <a:r>
              <a:rPr lang="en-GB" sz="1400" dirty="0"/>
              <a:t>Anytime Fitness</a:t>
            </a:r>
          </a:p>
        </p:txBody>
      </p:sp>
      <p:sp>
        <p:nvSpPr>
          <p:cNvPr id="111" name="Freeform: Shape 110">
            <a:extLst>
              <a:ext uri="{FF2B5EF4-FFF2-40B4-BE49-F238E27FC236}">
                <a16:creationId xmlns:a16="http://schemas.microsoft.com/office/drawing/2014/main" id="{C93CBDD7-4A80-4D59-9490-6BF84D552E59}"/>
              </a:ext>
            </a:extLst>
          </p:cNvPr>
          <p:cNvSpPr/>
          <p:nvPr/>
        </p:nvSpPr>
        <p:spPr>
          <a:xfrm>
            <a:off x="8077201" y="2048383"/>
            <a:ext cx="201338" cy="20133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25" name="TextBox 124">
            <a:extLst>
              <a:ext uri="{FF2B5EF4-FFF2-40B4-BE49-F238E27FC236}">
                <a16:creationId xmlns:a16="http://schemas.microsoft.com/office/drawing/2014/main" id="{3AF84B6E-1C96-4E87-BE41-F47E781C85E7}"/>
              </a:ext>
            </a:extLst>
          </p:cNvPr>
          <p:cNvSpPr txBox="1"/>
          <p:nvPr/>
        </p:nvSpPr>
        <p:spPr>
          <a:xfrm>
            <a:off x="8431291" y="2626703"/>
            <a:ext cx="2780342" cy="307777"/>
          </a:xfrm>
          <a:prstGeom prst="rect">
            <a:avLst/>
          </a:prstGeom>
          <a:noFill/>
        </p:spPr>
        <p:txBody>
          <a:bodyPr wrap="square" lIns="0" rIns="0" anchor="ctr" anchorCtr="0">
            <a:spAutoFit/>
          </a:bodyPr>
          <a:lstStyle/>
          <a:p>
            <a:pPr>
              <a:spcBef>
                <a:spcPts val="1800"/>
              </a:spcBef>
            </a:pPr>
            <a:r>
              <a:rPr lang="en-GB" sz="1400" dirty="0"/>
              <a:t>LA Fitness</a:t>
            </a:r>
          </a:p>
        </p:txBody>
      </p:sp>
      <p:sp>
        <p:nvSpPr>
          <p:cNvPr id="128" name="Freeform: Shape 127">
            <a:extLst>
              <a:ext uri="{FF2B5EF4-FFF2-40B4-BE49-F238E27FC236}">
                <a16:creationId xmlns:a16="http://schemas.microsoft.com/office/drawing/2014/main" id="{A8765768-17F0-4723-A39A-33483565DC60}"/>
              </a:ext>
            </a:extLst>
          </p:cNvPr>
          <p:cNvSpPr/>
          <p:nvPr/>
        </p:nvSpPr>
        <p:spPr>
          <a:xfrm>
            <a:off x="8077201" y="2679922"/>
            <a:ext cx="201338" cy="20133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35" name="TextBox 134">
            <a:extLst>
              <a:ext uri="{FF2B5EF4-FFF2-40B4-BE49-F238E27FC236}">
                <a16:creationId xmlns:a16="http://schemas.microsoft.com/office/drawing/2014/main" id="{E6D25CDD-03D6-4DD8-8CEA-F1C29B16E27A}"/>
              </a:ext>
            </a:extLst>
          </p:cNvPr>
          <p:cNvSpPr txBox="1"/>
          <p:nvPr/>
        </p:nvSpPr>
        <p:spPr>
          <a:xfrm>
            <a:off x="8431291" y="3255634"/>
            <a:ext cx="2780342" cy="307777"/>
          </a:xfrm>
          <a:prstGeom prst="rect">
            <a:avLst/>
          </a:prstGeom>
          <a:noFill/>
        </p:spPr>
        <p:txBody>
          <a:bodyPr wrap="square" lIns="0" rIns="0" anchor="ctr" anchorCtr="0">
            <a:spAutoFit/>
          </a:bodyPr>
          <a:lstStyle/>
          <a:p>
            <a:pPr>
              <a:spcBef>
                <a:spcPts val="1800"/>
              </a:spcBef>
            </a:pPr>
            <a:r>
              <a:rPr lang="en-GB" sz="1400" dirty="0"/>
              <a:t>Life Time Fitness</a:t>
            </a:r>
          </a:p>
        </p:txBody>
      </p:sp>
      <p:sp>
        <p:nvSpPr>
          <p:cNvPr id="138" name="Freeform: Shape 137">
            <a:extLst>
              <a:ext uri="{FF2B5EF4-FFF2-40B4-BE49-F238E27FC236}">
                <a16:creationId xmlns:a16="http://schemas.microsoft.com/office/drawing/2014/main" id="{A19BF0AB-9F3D-46BE-A869-62CFA4B00C4B}"/>
              </a:ext>
            </a:extLst>
          </p:cNvPr>
          <p:cNvSpPr/>
          <p:nvPr/>
        </p:nvSpPr>
        <p:spPr>
          <a:xfrm>
            <a:off x="8077201" y="3308853"/>
            <a:ext cx="201338" cy="20133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45" name="TextBox 144">
            <a:extLst>
              <a:ext uri="{FF2B5EF4-FFF2-40B4-BE49-F238E27FC236}">
                <a16:creationId xmlns:a16="http://schemas.microsoft.com/office/drawing/2014/main" id="{2D0494A1-838B-4E67-8512-E9FAAB8AEE4F}"/>
              </a:ext>
            </a:extLst>
          </p:cNvPr>
          <p:cNvSpPr txBox="1"/>
          <p:nvPr/>
        </p:nvSpPr>
        <p:spPr>
          <a:xfrm>
            <a:off x="8431291" y="3884565"/>
            <a:ext cx="2780342" cy="307777"/>
          </a:xfrm>
          <a:prstGeom prst="rect">
            <a:avLst/>
          </a:prstGeom>
          <a:noFill/>
        </p:spPr>
        <p:txBody>
          <a:bodyPr wrap="square" lIns="0" rIns="0" anchor="ctr" anchorCtr="0">
            <a:spAutoFit/>
          </a:bodyPr>
          <a:lstStyle/>
          <a:p>
            <a:pPr>
              <a:spcBef>
                <a:spcPts val="1800"/>
              </a:spcBef>
            </a:pPr>
            <a:r>
              <a:rPr lang="en-GB" sz="1400" dirty="0"/>
              <a:t>Snap Fitness</a:t>
            </a:r>
          </a:p>
        </p:txBody>
      </p:sp>
      <p:sp>
        <p:nvSpPr>
          <p:cNvPr id="148" name="Freeform: Shape 147">
            <a:extLst>
              <a:ext uri="{FF2B5EF4-FFF2-40B4-BE49-F238E27FC236}">
                <a16:creationId xmlns:a16="http://schemas.microsoft.com/office/drawing/2014/main" id="{E12CB562-CB77-4CD3-9665-19559A7F9F40}"/>
              </a:ext>
            </a:extLst>
          </p:cNvPr>
          <p:cNvSpPr/>
          <p:nvPr/>
        </p:nvSpPr>
        <p:spPr>
          <a:xfrm>
            <a:off x="8077201" y="3937784"/>
            <a:ext cx="201338" cy="20133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sp>
        <p:nvSpPr>
          <p:cNvPr id="155" name="TextBox 154">
            <a:extLst>
              <a:ext uri="{FF2B5EF4-FFF2-40B4-BE49-F238E27FC236}">
                <a16:creationId xmlns:a16="http://schemas.microsoft.com/office/drawing/2014/main" id="{278D4512-F3FC-45B0-A73A-2D85C1689593}"/>
              </a:ext>
            </a:extLst>
          </p:cNvPr>
          <p:cNvSpPr txBox="1"/>
          <p:nvPr/>
        </p:nvSpPr>
        <p:spPr>
          <a:xfrm>
            <a:off x="8431291" y="4513497"/>
            <a:ext cx="2780342" cy="307777"/>
          </a:xfrm>
          <a:prstGeom prst="rect">
            <a:avLst/>
          </a:prstGeom>
          <a:noFill/>
        </p:spPr>
        <p:txBody>
          <a:bodyPr wrap="square" lIns="0" rIns="0" anchor="ctr" anchorCtr="0">
            <a:spAutoFit/>
          </a:bodyPr>
          <a:lstStyle/>
          <a:p>
            <a:pPr>
              <a:spcBef>
                <a:spcPts val="1800"/>
              </a:spcBef>
            </a:pPr>
            <a:r>
              <a:rPr lang="en-GB" sz="1400" dirty="0"/>
              <a:t>And more!</a:t>
            </a:r>
          </a:p>
        </p:txBody>
      </p:sp>
      <p:sp>
        <p:nvSpPr>
          <p:cNvPr id="156" name="Freeform: Shape 155">
            <a:extLst>
              <a:ext uri="{FF2B5EF4-FFF2-40B4-BE49-F238E27FC236}">
                <a16:creationId xmlns:a16="http://schemas.microsoft.com/office/drawing/2014/main" id="{9DD1ACED-FCE2-4D60-BD9D-0313DA95CE19}"/>
              </a:ext>
            </a:extLst>
          </p:cNvPr>
          <p:cNvSpPr/>
          <p:nvPr/>
        </p:nvSpPr>
        <p:spPr>
          <a:xfrm>
            <a:off x="8077201" y="4566716"/>
            <a:ext cx="201338" cy="201338"/>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tx1"/>
              </a:solidFill>
            </a:endParaRPr>
          </a:p>
        </p:txBody>
      </p:sp>
      <p:cxnSp>
        <p:nvCxnSpPr>
          <p:cNvPr id="112" name="Straight Connector 111">
            <a:extLst>
              <a:ext uri="{FF2B5EF4-FFF2-40B4-BE49-F238E27FC236}">
                <a16:creationId xmlns:a16="http://schemas.microsoft.com/office/drawing/2014/main" id="{740C1061-1075-41B0-B399-263C922E0CC2}"/>
              </a:ext>
            </a:extLst>
          </p:cNvPr>
          <p:cNvCxnSpPr>
            <a:cxnSpLocks/>
          </p:cNvCxnSpPr>
          <p:nvPr/>
        </p:nvCxnSpPr>
        <p:spPr>
          <a:xfrm>
            <a:off x="8077201" y="2466126"/>
            <a:ext cx="3794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0649B7F-0526-4DD4-8507-93F57904D079}"/>
              </a:ext>
            </a:extLst>
          </p:cNvPr>
          <p:cNvCxnSpPr>
            <a:cxnSpLocks/>
          </p:cNvCxnSpPr>
          <p:nvPr/>
        </p:nvCxnSpPr>
        <p:spPr>
          <a:xfrm>
            <a:off x="8077201" y="3723988"/>
            <a:ext cx="3794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AEBE9C2-3A97-44B2-BD57-362D22BF4187}"/>
              </a:ext>
            </a:extLst>
          </p:cNvPr>
          <p:cNvCxnSpPr>
            <a:cxnSpLocks/>
          </p:cNvCxnSpPr>
          <p:nvPr/>
        </p:nvCxnSpPr>
        <p:spPr>
          <a:xfrm>
            <a:off x="8077201" y="4352919"/>
            <a:ext cx="3794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7D05AFA-E8CE-40A2-9A4C-D6C1E02EF1C0}"/>
              </a:ext>
            </a:extLst>
          </p:cNvPr>
          <p:cNvCxnSpPr>
            <a:cxnSpLocks/>
          </p:cNvCxnSpPr>
          <p:nvPr/>
        </p:nvCxnSpPr>
        <p:spPr>
          <a:xfrm>
            <a:off x="8077201" y="3095057"/>
            <a:ext cx="3794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96719" y="6203988"/>
            <a:ext cx="8356197" cy="584775"/>
          </a:xfrm>
          <a:prstGeom prst="rect">
            <a:avLst/>
          </a:prstGeom>
        </p:spPr>
        <p:txBody>
          <a:bodyPr wrap="square" lIns="0" rIns="0">
            <a:spAutoFit/>
          </a:bodyPr>
          <a:lstStyle/>
          <a:p>
            <a:r>
              <a:rPr lang="en-US" sz="800" dirty="0">
                <a:solidFill>
                  <a:schemeClr val="tx2"/>
                </a:solidFill>
              </a:rPr>
              <a:t>*Not all club locations apply. Some national clubs are owned by individual franchise owners and may not participate in the program. Frequent Fitness is limited to members, age 18 years or older, of certain HealthPartners medical plans and members of participating employer groups. Some restrictions apply. Termination of club membership may result in forfeiture of any unpaid incentive. See participating club locations for program details. Workout requirements and program eligibility may vary by employer. Please check with your employer or call Member Services to verify eligibility and visits requirements. Program payments will not exceed club dues.</a:t>
            </a:r>
            <a:endParaRPr lang="en-US" dirty="0">
              <a:solidFill>
                <a:schemeClr val="tx2"/>
              </a:solidFill>
            </a:endParaRPr>
          </a:p>
        </p:txBody>
      </p:sp>
      <p:sp>
        <p:nvSpPr>
          <p:cNvPr id="100" name="Oval 99">
            <a:extLst>
              <a:ext uri="{FF2B5EF4-FFF2-40B4-BE49-F238E27FC236}">
                <a16:creationId xmlns:a16="http://schemas.microsoft.com/office/drawing/2014/main" id="{1F0480A7-98D7-4562-945B-40127E87BD5F}"/>
              </a:ext>
            </a:extLst>
          </p:cNvPr>
          <p:cNvSpPr/>
          <p:nvPr/>
        </p:nvSpPr>
        <p:spPr>
          <a:xfrm>
            <a:off x="665568" y="1451860"/>
            <a:ext cx="540234" cy="54023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1</a:t>
            </a:r>
          </a:p>
        </p:txBody>
      </p:sp>
      <p:sp>
        <p:nvSpPr>
          <p:cNvPr id="101" name="Rectangle 100">
            <a:extLst>
              <a:ext uri="{FF2B5EF4-FFF2-40B4-BE49-F238E27FC236}">
                <a16:creationId xmlns:a16="http://schemas.microsoft.com/office/drawing/2014/main" id="{BB47E9CC-10A0-421E-8226-EE4F0FD0AF8E}"/>
              </a:ext>
            </a:extLst>
          </p:cNvPr>
          <p:cNvSpPr/>
          <p:nvPr/>
        </p:nvSpPr>
        <p:spPr>
          <a:xfrm>
            <a:off x="1623279" y="1598866"/>
            <a:ext cx="530211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600" dirty="0">
                <a:solidFill>
                  <a:schemeClr val="tx1"/>
                </a:solidFill>
              </a:rPr>
              <a:t>Find a participating gym near you</a:t>
            </a:r>
          </a:p>
        </p:txBody>
      </p:sp>
      <p:sp>
        <p:nvSpPr>
          <p:cNvPr id="108" name="Oval 107">
            <a:extLst>
              <a:ext uri="{FF2B5EF4-FFF2-40B4-BE49-F238E27FC236}">
                <a16:creationId xmlns:a16="http://schemas.microsoft.com/office/drawing/2014/main" id="{538E9A6B-30F1-4FAD-8F38-17190E30B963}"/>
              </a:ext>
            </a:extLst>
          </p:cNvPr>
          <p:cNvSpPr/>
          <p:nvPr/>
        </p:nvSpPr>
        <p:spPr>
          <a:xfrm>
            <a:off x="665568" y="2415664"/>
            <a:ext cx="540234" cy="54023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2</a:t>
            </a:r>
          </a:p>
        </p:txBody>
      </p:sp>
      <p:sp>
        <p:nvSpPr>
          <p:cNvPr id="109" name="Rectangle 108">
            <a:extLst>
              <a:ext uri="{FF2B5EF4-FFF2-40B4-BE49-F238E27FC236}">
                <a16:creationId xmlns:a16="http://schemas.microsoft.com/office/drawing/2014/main" id="{C79A5E9F-6BEB-4557-BA88-EFCD37112BA8}"/>
              </a:ext>
            </a:extLst>
          </p:cNvPr>
          <p:cNvSpPr/>
          <p:nvPr/>
        </p:nvSpPr>
        <p:spPr>
          <a:xfrm>
            <a:off x="1623279" y="2562670"/>
            <a:ext cx="530211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600" dirty="0">
                <a:solidFill>
                  <a:schemeClr val="tx1"/>
                </a:solidFill>
              </a:rPr>
              <a:t>Sign up – show your member ID card at the front desk</a:t>
            </a:r>
          </a:p>
        </p:txBody>
      </p:sp>
      <p:sp>
        <p:nvSpPr>
          <p:cNvPr id="110" name="Oval 109">
            <a:extLst>
              <a:ext uri="{FF2B5EF4-FFF2-40B4-BE49-F238E27FC236}">
                <a16:creationId xmlns:a16="http://schemas.microsoft.com/office/drawing/2014/main" id="{E4397EB1-E8B8-46CF-B77B-9287D2D3B8C2}"/>
              </a:ext>
            </a:extLst>
          </p:cNvPr>
          <p:cNvSpPr/>
          <p:nvPr/>
        </p:nvSpPr>
        <p:spPr>
          <a:xfrm>
            <a:off x="665568" y="3379468"/>
            <a:ext cx="540234" cy="54023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3</a:t>
            </a:r>
          </a:p>
        </p:txBody>
      </p:sp>
      <p:sp>
        <p:nvSpPr>
          <p:cNvPr id="113" name="Rectangle 112">
            <a:extLst>
              <a:ext uri="{FF2B5EF4-FFF2-40B4-BE49-F238E27FC236}">
                <a16:creationId xmlns:a16="http://schemas.microsoft.com/office/drawing/2014/main" id="{B999089F-978F-4CA1-BA43-57D6CE91ED8C}"/>
              </a:ext>
            </a:extLst>
          </p:cNvPr>
          <p:cNvSpPr/>
          <p:nvPr/>
        </p:nvSpPr>
        <p:spPr>
          <a:xfrm>
            <a:off x="1623279" y="3526475"/>
            <a:ext cx="530211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600" dirty="0">
                <a:solidFill>
                  <a:schemeClr val="tx1"/>
                </a:solidFill>
              </a:rPr>
              <a:t>Work out at least 12 times* each month</a:t>
            </a:r>
          </a:p>
        </p:txBody>
      </p:sp>
      <p:sp>
        <p:nvSpPr>
          <p:cNvPr id="114" name="Oval 113">
            <a:extLst>
              <a:ext uri="{FF2B5EF4-FFF2-40B4-BE49-F238E27FC236}">
                <a16:creationId xmlns:a16="http://schemas.microsoft.com/office/drawing/2014/main" id="{61F69D6B-1728-48FC-A122-8BEA86717912}"/>
              </a:ext>
            </a:extLst>
          </p:cNvPr>
          <p:cNvSpPr/>
          <p:nvPr/>
        </p:nvSpPr>
        <p:spPr>
          <a:xfrm>
            <a:off x="665568" y="4343272"/>
            <a:ext cx="540234" cy="540234"/>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4</a:t>
            </a:r>
          </a:p>
        </p:txBody>
      </p:sp>
      <p:sp>
        <p:nvSpPr>
          <p:cNvPr id="115" name="Rectangle 114">
            <a:extLst>
              <a:ext uri="{FF2B5EF4-FFF2-40B4-BE49-F238E27FC236}">
                <a16:creationId xmlns:a16="http://schemas.microsoft.com/office/drawing/2014/main" id="{C38B3EF7-A0AC-465F-9523-7DBCD89CDE3E}"/>
              </a:ext>
            </a:extLst>
          </p:cNvPr>
          <p:cNvSpPr/>
          <p:nvPr/>
        </p:nvSpPr>
        <p:spPr>
          <a:xfrm>
            <a:off x="1623279" y="4367169"/>
            <a:ext cx="5302119"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600" dirty="0">
                <a:solidFill>
                  <a:schemeClr val="tx1"/>
                </a:solidFill>
              </a:rPr>
              <a:t>Save up to $20 – your gym membership account will be reimbursed six to eight weeks after your monthly workouts</a:t>
            </a:r>
          </a:p>
        </p:txBody>
      </p:sp>
      <p:cxnSp>
        <p:nvCxnSpPr>
          <p:cNvPr id="116" name="Straight Connector 115">
            <a:extLst>
              <a:ext uri="{FF2B5EF4-FFF2-40B4-BE49-F238E27FC236}">
                <a16:creationId xmlns:a16="http://schemas.microsoft.com/office/drawing/2014/main" id="{FF300AC9-C864-431F-B5AB-A4347B2597E4}"/>
              </a:ext>
            </a:extLst>
          </p:cNvPr>
          <p:cNvCxnSpPr>
            <a:cxnSpLocks/>
          </p:cNvCxnSpPr>
          <p:nvPr/>
        </p:nvCxnSpPr>
        <p:spPr>
          <a:xfrm>
            <a:off x="613518" y="2203878"/>
            <a:ext cx="6567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5502254-4087-4424-B29D-AEEE5B1DF9E5}"/>
              </a:ext>
            </a:extLst>
          </p:cNvPr>
          <p:cNvCxnSpPr>
            <a:cxnSpLocks/>
          </p:cNvCxnSpPr>
          <p:nvPr/>
        </p:nvCxnSpPr>
        <p:spPr>
          <a:xfrm>
            <a:off x="613518" y="3167683"/>
            <a:ext cx="6567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01966EE-C76E-4C2E-BF29-2F4BE8CB66B0}"/>
              </a:ext>
            </a:extLst>
          </p:cNvPr>
          <p:cNvCxnSpPr>
            <a:cxnSpLocks/>
          </p:cNvCxnSpPr>
          <p:nvPr/>
        </p:nvCxnSpPr>
        <p:spPr>
          <a:xfrm>
            <a:off x="613518" y="4131487"/>
            <a:ext cx="6567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Burger">
            <a:extLst>
              <a:ext uri="{FF2B5EF4-FFF2-40B4-BE49-F238E27FC236}">
                <a16:creationId xmlns:a16="http://schemas.microsoft.com/office/drawing/2014/main" id="{779B82B4-CE5C-4ABF-A93B-5133FBE07B0A}"/>
              </a:ext>
            </a:extLst>
          </p:cNvPr>
          <p:cNvGrpSpPr/>
          <p:nvPr/>
        </p:nvGrpSpPr>
        <p:grpSpPr>
          <a:xfrm>
            <a:off x="-1" y="-1"/>
            <a:ext cx="304797" cy="304797"/>
            <a:chOff x="-1" y="-1"/>
            <a:chExt cx="304797" cy="304797"/>
          </a:xfrm>
        </p:grpSpPr>
        <p:sp>
          <p:nvSpPr>
            <p:cNvPr id="72" name="Rectangle 71">
              <a:extLst>
                <a:ext uri="{FF2B5EF4-FFF2-40B4-BE49-F238E27FC236}">
                  <a16:creationId xmlns:a16="http://schemas.microsoft.com/office/drawing/2014/main" id="{589189FE-32A3-4FA0-BD07-733E1F67F106}"/>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A47D3AB-AE52-422A-8134-FA1CD7ADE780}"/>
                </a:ext>
              </a:extLst>
            </p:cNvPr>
            <p:cNvGrpSpPr/>
            <p:nvPr userDrawn="1"/>
          </p:nvGrpSpPr>
          <p:grpSpPr>
            <a:xfrm>
              <a:off x="88317" y="103148"/>
              <a:ext cx="128160" cy="98498"/>
              <a:chOff x="88317" y="99577"/>
              <a:chExt cx="128160" cy="98498"/>
            </a:xfrm>
          </p:grpSpPr>
          <p:cxnSp>
            <p:nvCxnSpPr>
              <p:cNvPr id="74" name="Straight Connector 73">
                <a:extLst>
                  <a:ext uri="{FF2B5EF4-FFF2-40B4-BE49-F238E27FC236}">
                    <a16:creationId xmlns:a16="http://schemas.microsoft.com/office/drawing/2014/main" id="{0D7BFE57-5DE0-44B9-8C0D-F1EFCC2BB9BF}"/>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EF9D4F5-091B-4DAC-9637-F2BD98F26C0B}"/>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7A01E7-A81A-44CD-8825-56E72BB22046}"/>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1" name="Group 120">
            <a:extLst>
              <a:ext uri="{FF2B5EF4-FFF2-40B4-BE49-F238E27FC236}">
                <a16:creationId xmlns:a16="http://schemas.microsoft.com/office/drawing/2014/main" id="{4389BEF8-3648-4D5E-B7F5-6F2F64335D20}"/>
              </a:ext>
            </a:extLst>
          </p:cNvPr>
          <p:cNvGrpSpPr/>
          <p:nvPr/>
        </p:nvGrpSpPr>
        <p:grpSpPr>
          <a:xfrm>
            <a:off x="-4750182" y="304794"/>
            <a:ext cx="4248150" cy="6553205"/>
            <a:chOff x="-4750182" y="304794"/>
            <a:chExt cx="4248150" cy="6553205"/>
          </a:xfrm>
        </p:grpSpPr>
        <p:grpSp>
          <p:nvGrpSpPr>
            <p:cNvPr id="122" name="Group 121">
              <a:extLst>
                <a:ext uri="{FF2B5EF4-FFF2-40B4-BE49-F238E27FC236}">
                  <a16:creationId xmlns:a16="http://schemas.microsoft.com/office/drawing/2014/main" id="{58FBE820-E4CF-4749-86DB-F37E16F986C1}"/>
                </a:ext>
              </a:extLst>
            </p:cNvPr>
            <p:cNvGrpSpPr/>
            <p:nvPr/>
          </p:nvGrpSpPr>
          <p:grpSpPr>
            <a:xfrm>
              <a:off x="-4750182" y="304794"/>
              <a:ext cx="4248150" cy="6553205"/>
              <a:chOff x="0" y="304794"/>
              <a:chExt cx="4248150" cy="6553205"/>
            </a:xfrm>
          </p:grpSpPr>
          <p:sp>
            <p:nvSpPr>
              <p:cNvPr id="151" name="Rectangle: Single Corner Rounded 150">
                <a:extLst>
                  <a:ext uri="{FF2B5EF4-FFF2-40B4-BE49-F238E27FC236}">
                    <a16:creationId xmlns:a16="http://schemas.microsoft.com/office/drawing/2014/main" id="{58DB2B50-2A85-47CB-927A-42CD62F86AEA}"/>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EE9CFAEA-93C3-4724-9AA7-B153CED3388B}"/>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a:extLst>
                <a:ext uri="{FF2B5EF4-FFF2-40B4-BE49-F238E27FC236}">
                  <a16:creationId xmlns:a16="http://schemas.microsoft.com/office/drawing/2014/main" id="{3B8896BE-4DD2-429B-8A8C-8874F5B90777}"/>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B22570DA-A15C-4870-9EED-3F14CEAB4D81}"/>
                </a:ext>
              </a:extLst>
            </p:cNvPr>
            <p:cNvGrpSpPr/>
            <p:nvPr/>
          </p:nvGrpSpPr>
          <p:grpSpPr>
            <a:xfrm>
              <a:off x="-4431269" y="746687"/>
              <a:ext cx="2152889" cy="289561"/>
              <a:chOff x="-4431269" y="644179"/>
              <a:chExt cx="2152889" cy="289561"/>
            </a:xfrm>
          </p:grpSpPr>
          <p:sp>
            <p:nvSpPr>
              <p:cNvPr id="127" name="TextBox 126">
                <a:hlinkClick r:id="rId6" action="ppaction://hlinksldjump"/>
                <a:extLst>
                  <a:ext uri="{FF2B5EF4-FFF2-40B4-BE49-F238E27FC236}">
                    <a16:creationId xmlns:a16="http://schemas.microsoft.com/office/drawing/2014/main" id="{D355B8F0-7248-4507-B23C-77C2329F61C8}"/>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129" name="Group 128">
                <a:extLst>
                  <a:ext uri="{FF2B5EF4-FFF2-40B4-BE49-F238E27FC236}">
                    <a16:creationId xmlns:a16="http://schemas.microsoft.com/office/drawing/2014/main" id="{FE78CF5E-848F-47DF-BB69-11A42F86CD04}"/>
                  </a:ext>
                </a:extLst>
              </p:cNvPr>
              <p:cNvGrpSpPr/>
              <p:nvPr/>
            </p:nvGrpSpPr>
            <p:grpSpPr>
              <a:xfrm>
                <a:off x="-4431269" y="644179"/>
                <a:ext cx="289560" cy="289560"/>
                <a:chOff x="-4431269" y="644179"/>
                <a:chExt cx="289560" cy="289560"/>
              </a:xfrm>
            </p:grpSpPr>
            <p:sp>
              <p:nvSpPr>
                <p:cNvPr id="130" name="Oval 129">
                  <a:hlinkClick r:id="rId6" action="ppaction://hlinksldjump"/>
                  <a:extLst>
                    <a:ext uri="{FF2B5EF4-FFF2-40B4-BE49-F238E27FC236}">
                      <a16:creationId xmlns:a16="http://schemas.microsoft.com/office/drawing/2014/main" id="{82C60C5E-42A8-4ADB-A44E-B4F15B7051F8}"/>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131" name="Graphic 130">
                  <a:extLst>
                    <a:ext uri="{FF2B5EF4-FFF2-40B4-BE49-F238E27FC236}">
                      <a16:creationId xmlns:a16="http://schemas.microsoft.com/office/drawing/2014/main" id="{30F78B7F-EDF2-4E8C-BCE9-7AE49D1427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55" name="Table 54">
            <a:extLst>
              <a:ext uri="{FF2B5EF4-FFF2-40B4-BE49-F238E27FC236}">
                <a16:creationId xmlns:a16="http://schemas.microsoft.com/office/drawing/2014/main" id="{E3350D2E-7A13-4417-A648-8D12FD658D0B}"/>
              </a:ext>
            </a:extLst>
          </p:cNvPr>
          <p:cNvGraphicFramePr>
            <a:graphicFrameLocks noGrp="1"/>
          </p:cNvGraphicFramePr>
          <p:nvPr>
            <p:extLst>
              <p:ext uri="{D42A27DB-BD31-4B8C-83A1-F6EECF244321}">
                <p14:modId xmlns:p14="http://schemas.microsoft.com/office/powerpoint/2010/main" val="2030677290"/>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9"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0"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1"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2"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3"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4"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5"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6"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7"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8"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19"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6" name="Rectangle 7, chunk 2">
            <a:extLst>
              <a:ext uri="{FF2B5EF4-FFF2-40B4-BE49-F238E27FC236}">
                <a16:creationId xmlns:a16="http://schemas.microsoft.com/office/drawing/2014/main" id="{B7E849B5-244B-533C-19B2-57088E3A4F22}"/>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0"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3136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12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55"/>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56"/>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12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55"/>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56"/>
                                        </p:tgtEl>
                                        <p:attrNameLst>
                                          <p:attrName>ppt_x</p:attrName>
                                          <p:attrName>ppt_y</p:attrName>
                                        </p:attrNameLst>
                                      </p:cBhvr>
                                      <p:rCtr x="-19987" y="0"/>
                                    </p:animMotion>
                                  </p:childTnLst>
                                </p:cTn>
                              </p:par>
                            </p:childTnLst>
                          </p:cTn>
                        </p:par>
                      </p:childTnLst>
                    </p:cTn>
                  </p:par>
                </p:childTnLst>
              </p:cTn>
              <p:nextCondLst>
                <p:cond evt="onClick" delay="0">
                  <p:tgtEl>
                    <p:spTgt spid="68"/>
                  </p:tgtEl>
                </p:cond>
              </p:nextCondLst>
            </p:seq>
          </p:childTnLst>
        </p:cTn>
      </p:par>
    </p:tnLst>
    <p:bldLst>
      <p:bldP spid="56" grpId="0"/>
      <p:bldP spid="5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7B096C-37A9-6136-0F27-5B08E12A3E63}"/>
              </a:ext>
            </a:extLst>
          </p:cNvPr>
          <p:cNvPicPr>
            <a:picLocks noChangeAspect="1"/>
          </p:cNvPicPr>
          <p:nvPr/>
        </p:nvPicPr>
        <p:blipFill>
          <a:blip r:embed="rId3"/>
          <a:srcRect l="13969" r="13969"/>
          <a:stretch/>
        </p:blipFill>
        <p:spPr>
          <a:xfrm>
            <a:off x="8299948" y="1469098"/>
            <a:ext cx="3892053" cy="5401013"/>
          </a:xfrm>
          <a:custGeom>
            <a:avLst/>
            <a:gdLst>
              <a:gd name="connsiteX0" fmla="*/ 2751230 w 4941980"/>
              <a:gd name="connsiteY0" fmla="*/ 0 h 6858000"/>
              <a:gd name="connsiteX1" fmla="*/ 4941980 w 4941980"/>
              <a:gd name="connsiteY1" fmla="*/ 0 h 6858000"/>
              <a:gd name="connsiteX2" fmla="*/ 4941980 w 4941980"/>
              <a:gd name="connsiteY2" fmla="*/ 6858000 h 6858000"/>
              <a:gd name="connsiteX3" fmla="*/ 2751230 w 4941980"/>
              <a:gd name="connsiteY3" fmla="*/ 6858000 h 6858000"/>
              <a:gd name="connsiteX4" fmla="*/ 2751230 w 4941980"/>
              <a:gd name="connsiteY4" fmla="*/ 6857999 h 6858000"/>
              <a:gd name="connsiteX5" fmla="*/ 1702806 w 4941980"/>
              <a:gd name="connsiteY5" fmla="*/ 6857999 h 6858000"/>
              <a:gd name="connsiteX6" fmla="*/ 1688122 w 4941980"/>
              <a:gd name="connsiteY6" fmla="*/ 6847756 h 6858000"/>
              <a:gd name="connsiteX7" fmla="*/ 0 w 4941980"/>
              <a:gd name="connsiteY7" fmla="*/ 3429001 h 6858000"/>
              <a:gd name="connsiteX8" fmla="*/ 1688122 w 4941980"/>
              <a:gd name="connsiteY8" fmla="*/ 10247 h 6858000"/>
              <a:gd name="connsiteX9" fmla="*/ 1702809 w 4941980"/>
              <a:gd name="connsiteY9" fmla="*/ 1 h 6858000"/>
              <a:gd name="connsiteX10" fmla="*/ 2751230 w 494198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58000">
                <a:moveTo>
                  <a:pt x="2751230" y="0"/>
                </a:moveTo>
                <a:lnTo>
                  <a:pt x="4941980" y="0"/>
                </a:lnTo>
                <a:lnTo>
                  <a:pt x="4941980" y="6858000"/>
                </a:lnTo>
                <a:lnTo>
                  <a:pt x="2751230" y="6858000"/>
                </a:lnTo>
                <a:lnTo>
                  <a:pt x="2751230" y="6857999"/>
                </a:lnTo>
                <a:lnTo>
                  <a:pt x="1702806" y="6857999"/>
                </a:lnTo>
                <a:lnTo>
                  <a:pt x="1688122" y="6847756"/>
                </a:lnTo>
                <a:cubicBezTo>
                  <a:pt x="661771" y="6060863"/>
                  <a:pt x="0" y="4822216"/>
                  <a:pt x="0" y="3429001"/>
                </a:cubicBezTo>
                <a:cubicBezTo>
                  <a:pt x="0" y="2035788"/>
                  <a:pt x="661771" y="797140"/>
                  <a:pt x="1688122" y="10247"/>
                </a:cubicBezTo>
                <a:lnTo>
                  <a:pt x="1702809" y="1"/>
                </a:lnTo>
                <a:lnTo>
                  <a:pt x="2751230" y="1"/>
                </a:lnTo>
                <a:close/>
              </a:path>
            </a:pathLst>
          </a:custGeom>
        </p:spPr>
      </p:pic>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3516" y="259096"/>
            <a:ext cx="7339358" cy="777151"/>
          </a:xfrm>
        </p:spPr>
        <p:txBody>
          <a:bodyPr/>
          <a:lstStyle/>
          <a:p>
            <a:r>
              <a:rPr lang="en-US" dirty="0"/>
              <a:t>Personalized condition management support services</a:t>
            </a:r>
          </a:p>
        </p:txBody>
      </p:sp>
      <p:sp>
        <p:nvSpPr>
          <p:cNvPr id="23" name="TextBox 22">
            <a:extLst>
              <a:ext uri="{FF2B5EF4-FFF2-40B4-BE49-F238E27FC236}">
                <a16:creationId xmlns:a16="http://schemas.microsoft.com/office/drawing/2014/main" id="{E264DCCF-E0C7-4D0B-9CF7-9451D1CDE04F}"/>
              </a:ext>
            </a:extLst>
          </p:cNvPr>
          <p:cNvSpPr txBox="1"/>
          <p:nvPr/>
        </p:nvSpPr>
        <p:spPr>
          <a:xfrm>
            <a:off x="547895" y="2460419"/>
            <a:ext cx="6636503" cy="492443"/>
          </a:xfrm>
          <a:prstGeom prst="rect">
            <a:avLst/>
          </a:prstGeom>
          <a:noFill/>
        </p:spPr>
        <p:txBody>
          <a:bodyPr wrap="square" lIns="0" tIns="0" rIns="0" bIns="0" anchor="t">
            <a:spAutoFit/>
          </a:bodyPr>
          <a:lstStyle/>
          <a:p>
            <a:pPr>
              <a:spcAft>
                <a:spcPts val="800"/>
              </a:spcAft>
            </a:pPr>
            <a:r>
              <a:rPr lang="en-US" sz="1600" dirty="0"/>
              <a:t>All support is confidential. A HealthPartners condition management support specialist can help:</a:t>
            </a:r>
          </a:p>
        </p:txBody>
      </p:sp>
      <p:sp>
        <p:nvSpPr>
          <p:cNvPr id="25" name="Rectangle: Diagonal Corners Rounded 24">
            <a:extLst>
              <a:ext uri="{FF2B5EF4-FFF2-40B4-BE49-F238E27FC236}">
                <a16:creationId xmlns:a16="http://schemas.microsoft.com/office/drawing/2014/main" id="{86E4CB57-A667-4A28-8A2B-E276310F4483}"/>
              </a:ext>
            </a:extLst>
          </p:cNvPr>
          <p:cNvSpPr/>
          <p:nvPr/>
        </p:nvSpPr>
        <p:spPr>
          <a:xfrm flipH="1">
            <a:off x="613519" y="5311140"/>
            <a:ext cx="640080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chemeClr val="tx2"/>
              </a:solidFill>
            </a:endParaRPr>
          </a:p>
        </p:txBody>
      </p:sp>
      <p:sp>
        <p:nvSpPr>
          <p:cNvPr id="27" name="Freeform: Shape 26">
            <a:extLst>
              <a:ext uri="{FF2B5EF4-FFF2-40B4-BE49-F238E27FC236}">
                <a16:creationId xmlns:a16="http://schemas.microsoft.com/office/drawing/2014/main" id="{8ADA07CD-E029-48FF-8060-B3D02EBC8001}"/>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28" name="Graphic 27">
            <a:extLst>
              <a:ext uri="{FF2B5EF4-FFF2-40B4-BE49-F238E27FC236}">
                <a16:creationId xmlns:a16="http://schemas.microsoft.com/office/drawing/2014/main" id="{D1A9611C-7DBE-473A-B375-627E48905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cxnSp>
        <p:nvCxnSpPr>
          <p:cNvPr id="37" name="Straight Connector 36">
            <a:extLst>
              <a:ext uri="{FF2B5EF4-FFF2-40B4-BE49-F238E27FC236}">
                <a16:creationId xmlns:a16="http://schemas.microsoft.com/office/drawing/2014/main" id="{1E221467-27DE-49DA-A956-D592B85D9A8C}"/>
              </a:ext>
            </a:extLst>
          </p:cNvPr>
          <p:cNvCxnSpPr>
            <a:cxnSpLocks/>
          </p:cNvCxnSpPr>
          <p:nvPr/>
        </p:nvCxnSpPr>
        <p:spPr>
          <a:xfrm>
            <a:off x="633569" y="3557144"/>
            <a:ext cx="6028754" cy="148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A004236-ECC6-4378-8EA3-801E35C97BD8}"/>
              </a:ext>
            </a:extLst>
          </p:cNvPr>
          <p:cNvSpPr txBox="1"/>
          <p:nvPr/>
        </p:nvSpPr>
        <p:spPr>
          <a:xfrm>
            <a:off x="1623279" y="5553343"/>
            <a:ext cx="4819911" cy="338554"/>
          </a:xfrm>
          <a:prstGeom prst="rect">
            <a:avLst/>
          </a:prstGeom>
          <a:noFill/>
        </p:spPr>
        <p:txBody>
          <a:bodyPr wrap="square" lIns="0" rIns="0" anchor="ctr">
            <a:spAutoFit/>
          </a:bodyPr>
          <a:lstStyle/>
          <a:p>
            <a:pPr lvl="0" defTabSz="914400">
              <a:defRPr/>
            </a:pPr>
            <a:r>
              <a:rPr lang="en-US" sz="1600" dirty="0">
                <a:cs typeface="Arial" panose="020B0604020202020204" pitchFamily="34" charset="0"/>
              </a:rPr>
              <a:t>Get started at </a:t>
            </a:r>
            <a:r>
              <a:rPr kumimoji="0" lang="en-US" sz="1600" b="1" i="0" u="none" strike="noStrike" kern="1200" cap="none" spc="0" normalizeH="0" baseline="0" noProof="0" dirty="0">
                <a:ln>
                  <a:noFill/>
                </a:ln>
                <a:effectLst/>
                <a:uLnTx/>
                <a:uFillTx/>
                <a:ea typeface="+mn-ea"/>
                <a:cs typeface="Arial" panose="020B0604020202020204" pitchFamily="34" charset="0"/>
                <a:hlinkClick r:id="rId6">
                  <a:extLst>
                    <a:ext uri="{A12FA001-AC4F-418D-AE19-62706E023703}">
                      <ahyp:hlinkClr xmlns:ahyp="http://schemas.microsoft.com/office/drawing/2018/hyperlinkcolor" val="tx"/>
                    </a:ext>
                  </a:extLst>
                </a:hlinkClick>
              </a:rPr>
              <a:t>healthpartners.com/</a:t>
            </a:r>
            <a:r>
              <a:rPr kumimoji="0" lang="en-US" sz="1600" b="1" i="0" u="none" strike="noStrike" kern="1200" cap="none" spc="0" normalizeH="0" baseline="0" noProof="0" dirty="0" err="1">
                <a:ln>
                  <a:noFill/>
                </a:ln>
                <a:effectLst/>
                <a:uLnTx/>
                <a:uFillTx/>
                <a:ea typeface="+mn-ea"/>
                <a:cs typeface="Arial" panose="020B0604020202020204" pitchFamily="34" charset="0"/>
                <a:hlinkClick r:id="rId6">
                  <a:extLst>
                    <a:ext uri="{A12FA001-AC4F-418D-AE19-62706E023703}">
                      <ahyp:hlinkClr xmlns:ahyp="http://schemas.microsoft.com/office/drawing/2018/hyperlinkcolor" val="tx"/>
                    </a:ext>
                  </a:extLst>
                </a:hlinkClick>
              </a:rPr>
              <a:t>nursesupport</a:t>
            </a:r>
            <a:endParaRPr kumimoji="0" lang="en-US" sz="1600" b="1" i="0" u="none" strike="noStrike" kern="1200" cap="none" spc="0" normalizeH="0" baseline="0" noProof="0" dirty="0">
              <a:ln>
                <a:noFill/>
              </a:ln>
              <a:effectLst/>
              <a:uLnTx/>
              <a:uFillTx/>
              <a:ea typeface="+mn-ea"/>
              <a:cs typeface="Arial" panose="020B0604020202020204" pitchFamily="34" charset="0"/>
            </a:endParaRPr>
          </a:p>
        </p:txBody>
      </p:sp>
      <p:sp>
        <p:nvSpPr>
          <p:cNvPr id="29" name="TextBox 28">
            <a:extLst>
              <a:ext uri="{FF2B5EF4-FFF2-40B4-BE49-F238E27FC236}">
                <a16:creationId xmlns:a16="http://schemas.microsoft.com/office/drawing/2014/main" id="{7ECA9F07-0C60-40F1-BE00-F651BAFA32A9}"/>
              </a:ext>
            </a:extLst>
          </p:cNvPr>
          <p:cNvSpPr txBox="1"/>
          <p:nvPr/>
        </p:nvSpPr>
        <p:spPr>
          <a:xfrm>
            <a:off x="1066799" y="3655854"/>
            <a:ext cx="5755106" cy="430887"/>
          </a:xfrm>
          <a:prstGeom prst="rect">
            <a:avLst/>
          </a:prstGeom>
          <a:noFill/>
        </p:spPr>
        <p:txBody>
          <a:bodyPr wrap="square" lIns="0" tIns="0" rIns="0" bIns="0" anchor="ctr">
            <a:spAutoFit/>
          </a:bodyPr>
          <a:lstStyle/>
          <a:p>
            <a:r>
              <a:rPr lang="en-US" sz="1400" dirty="0"/>
              <a:t>Navigate appointments, treatments and medicine refills, and help you understand your insurance coverage and costs </a:t>
            </a:r>
          </a:p>
        </p:txBody>
      </p:sp>
      <p:sp>
        <p:nvSpPr>
          <p:cNvPr id="30" name="Freeform: Shape 29">
            <a:extLst>
              <a:ext uri="{FF2B5EF4-FFF2-40B4-BE49-F238E27FC236}">
                <a16:creationId xmlns:a16="http://schemas.microsoft.com/office/drawing/2014/main" id="{B1F7FED3-A172-4779-AA18-C31510CA4D4E}"/>
              </a:ext>
            </a:extLst>
          </p:cNvPr>
          <p:cNvSpPr/>
          <p:nvPr/>
        </p:nvSpPr>
        <p:spPr>
          <a:xfrm>
            <a:off x="613518" y="3775516"/>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31" name="TextBox 30">
            <a:extLst>
              <a:ext uri="{FF2B5EF4-FFF2-40B4-BE49-F238E27FC236}">
                <a16:creationId xmlns:a16="http://schemas.microsoft.com/office/drawing/2014/main" id="{F86A1EC4-C5D8-4E88-8969-A6A370F08387}"/>
              </a:ext>
            </a:extLst>
          </p:cNvPr>
          <p:cNvSpPr txBox="1"/>
          <p:nvPr/>
        </p:nvSpPr>
        <p:spPr>
          <a:xfrm>
            <a:off x="1066799" y="4923403"/>
            <a:ext cx="5029201" cy="215444"/>
          </a:xfrm>
          <a:prstGeom prst="rect">
            <a:avLst/>
          </a:prstGeom>
          <a:noFill/>
        </p:spPr>
        <p:txBody>
          <a:bodyPr wrap="square" lIns="0" tIns="0" rIns="0" bIns="0" anchor="t">
            <a:spAutoFit/>
          </a:bodyPr>
          <a:lstStyle/>
          <a:p>
            <a:r>
              <a:rPr lang="en-US" sz="1400" dirty="0"/>
              <a:t>And more</a:t>
            </a:r>
          </a:p>
        </p:txBody>
      </p:sp>
      <p:sp>
        <p:nvSpPr>
          <p:cNvPr id="32" name="Freeform: Shape 31">
            <a:extLst>
              <a:ext uri="{FF2B5EF4-FFF2-40B4-BE49-F238E27FC236}">
                <a16:creationId xmlns:a16="http://schemas.microsoft.com/office/drawing/2014/main" id="{100A59AF-69E2-4B47-9444-B69EC423118C}"/>
              </a:ext>
            </a:extLst>
          </p:cNvPr>
          <p:cNvSpPr/>
          <p:nvPr/>
        </p:nvSpPr>
        <p:spPr>
          <a:xfrm>
            <a:off x="613518" y="489559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35" name="TextBox 34">
            <a:extLst>
              <a:ext uri="{FF2B5EF4-FFF2-40B4-BE49-F238E27FC236}">
                <a16:creationId xmlns:a16="http://schemas.microsoft.com/office/drawing/2014/main" id="{817258C1-B2FB-439F-8E74-F2640830BB36}"/>
              </a:ext>
            </a:extLst>
          </p:cNvPr>
          <p:cNvSpPr txBox="1"/>
          <p:nvPr/>
        </p:nvSpPr>
        <p:spPr>
          <a:xfrm>
            <a:off x="1066799" y="3243292"/>
            <a:ext cx="5482483" cy="215444"/>
          </a:xfrm>
          <a:prstGeom prst="rect">
            <a:avLst/>
          </a:prstGeom>
          <a:noFill/>
        </p:spPr>
        <p:txBody>
          <a:bodyPr wrap="square" lIns="0" tIns="0" rIns="0" bIns="0" anchor="ctr">
            <a:spAutoFit/>
          </a:bodyPr>
          <a:lstStyle/>
          <a:p>
            <a:r>
              <a:rPr lang="en-US" sz="1400" dirty="0"/>
              <a:t>Answer questions and provide resources for your condition </a:t>
            </a:r>
          </a:p>
        </p:txBody>
      </p:sp>
      <p:sp>
        <p:nvSpPr>
          <p:cNvPr id="36" name="Freeform: Shape 35">
            <a:extLst>
              <a:ext uri="{FF2B5EF4-FFF2-40B4-BE49-F238E27FC236}">
                <a16:creationId xmlns:a16="http://schemas.microsoft.com/office/drawing/2014/main" id="{8C70E0D7-963F-4FE3-8325-A9E41269B86F}"/>
              </a:ext>
            </a:extLst>
          </p:cNvPr>
          <p:cNvSpPr/>
          <p:nvPr/>
        </p:nvSpPr>
        <p:spPr>
          <a:xfrm>
            <a:off x="613518" y="321547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48" name="TextBox 47">
            <a:extLst>
              <a:ext uri="{FF2B5EF4-FFF2-40B4-BE49-F238E27FC236}">
                <a16:creationId xmlns:a16="http://schemas.microsoft.com/office/drawing/2014/main" id="{D7A43437-0F3A-4B7B-A410-D10B45C00F01}"/>
              </a:ext>
            </a:extLst>
          </p:cNvPr>
          <p:cNvSpPr txBox="1"/>
          <p:nvPr/>
        </p:nvSpPr>
        <p:spPr>
          <a:xfrm>
            <a:off x="1066799" y="4255645"/>
            <a:ext cx="5598696" cy="430887"/>
          </a:xfrm>
          <a:prstGeom prst="rect">
            <a:avLst/>
          </a:prstGeom>
          <a:noFill/>
        </p:spPr>
        <p:txBody>
          <a:bodyPr wrap="square" lIns="0" tIns="0" rIns="0" bIns="0" anchor="ctr">
            <a:spAutoFit/>
          </a:bodyPr>
          <a:lstStyle/>
          <a:p>
            <a:r>
              <a:rPr lang="en-US" sz="1400" dirty="0"/>
              <a:t>Coordinate care, treatment and communication among different doctors and specialists</a:t>
            </a:r>
          </a:p>
        </p:txBody>
      </p:sp>
      <p:sp>
        <p:nvSpPr>
          <p:cNvPr id="49" name="Freeform: Shape 48">
            <a:extLst>
              <a:ext uri="{FF2B5EF4-FFF2-40B4-BE49-F238E27FC236}">
                <a16:creationId xmlns:a16="http://schemas.microsoft.com/office/drawing/2014/main" id="{A5651C1D-9F2F-4CAF-968E-26569BFD0554}"/>
              </a:ext>
            </a:extLst>
          </p:cNvPr>
          <p:cNvSpPr/>
          <p:nvPr/>
        </p:nvSpPr>
        <p:spPr>
          <a:xfrm>
            <a:off x="613518" y="4335553"/>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76" name="TextBox 75">
            <a:extLst>
              <a:ext uri="{FF2B5EF4-FFF2-40B4-BE49-F238E27FC236}">
                <a16:creationId xmlns:a16="http://schemas.microsoft.com/office/drawing/2014/main" id="{694C0115-1393-4BE9-9D06-FFADFAE3C042}"/>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34</a:t>
            </a:fld>
            <a:endParaRPr lang="en-US" sz="1350" b="1" dirty="0">
              <a:solidFill>
                <a:schemeClr val="bg1"/>
              </a:solidFill>
            </a:endParaRPr>
          </a:p>
        </p:txBody>
      </p:sp>
      <p:sp>
        <p:nvSpPr>
          <p:cNvPr id="77" name="TextBox 76">
            <a:extLst>
              <a:ext uri="{FF2B5EF4-FFF2-40B4-BE49-F238E27FC236}">
                <a16:creationId xmlns:a16="http://schemas.microsoft.com/office/drawing/2014/main" id="{EC445FF0-95E5-4A71-89C5-3BE143E25396}"/>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78" name="Straight Connector 77">
            <a:extLst>
              <a:ext uri="{FF2B5EF4-FFF2-40B4-BE49-F238E27FC236}">
                <a16:creationId xmlns:a16="http://schemas.microsoft.com/office/drawing/2014/main" id="{4234D518-EC23-4C5C-8144-8BCB0B6BBB2E}"/>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3" name="Burger">
            <a:extLst>
              <a:ext uri="{FF2B5EF4-FFF2-40B4-BE49-F238E27FC236}">
                <a16:creationId xmlns:a16="http://schemas.microsoft.com/office/drawing/2014/main" id="{FFA2F1AC-8E79-43D5-88A8-72F33E5F1174}"/>
              </a:ext>
            </a:extLst>
          </p:cNvPr>
          <p:cNvGrpSpPr/>
          <p:nvPr/>
        </p:nvGrpSpPr>
        <p:grpSpPr>
          <a:xfrm>
            <a:off x="-1" y="-1"/>
            <a:ext cx="304797" cy="304797"/>
            <a:chOff x="-1" y="-1"/>
            <a:chExt cx="304797" cy="304797"/>
          </a:xfrm>
        </p:grpSpPr>
        <p:sp>
          <p:nvSpPr>
            <p:cNvPr id="79" name="Rectangle 78">
              <a:extLst>
                <a:ext uri="{FF2B5EF4-FFF2-40B4-BE49-F238E27FC236}">
                  <a16:creationId xmlns:a16="http://schemas.microsoft.com/office/drawing/2014/main" id="{872DFED8-19FE-486D-8C01-875664AB6BCB}"/>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7021F189-19EA-4D61-A0BB-CD42A16FB9B6}"/>
                </a:ext>
              </a:extLst>
            </p:cNvPr>
            <p:cNvGrpSpPr/>
            <p:nvPr userDrawn="1"/>
          </p:nvGrpSpPr>
          <p:grpSpPr>
            <a:xfrm>
              <a:off x="88317" y="103148"/>
              <a:ext cx="128160" cy="98498"/>
              <a:chOff x="88317" y="99577"/>
              <a:chExt cx="128160" cy="98498"/>
            </a:xfrm>
          </p:grpSpPr>
          <p:cxnSp>
            <p:nvCxnSpPr>
              <p:cNvPr id="81" name="Straight Connector 80">
                <a:extLst>
                  <a:ext uri="{FF2B5EF4-FFF2-40B4-BE49-F238E27FC236}">
                    <a16:creationId xmlns:a16="http://schemas.microsoft.com/office/drawing/2014/main" id="{E559E2D4-61C8-405A-BDBB-00F19445899E}"/>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C1E331-1058-49BD-9DBD-EE969D93227B}"/>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A72D3F2-3DB5-4039-ABE3-D282FC5FBA10}"/>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4" name="Straight Connector 3">
            <a:extLst>
              <a:ext uri="{FF2B5EF4-FFF2-40B4-BE49-F238E27FC236}">
                <a16:creationId xmlns:a16="http://schemas.microsoft.com/office/drawing/2014/main" id="{CFFB6AC0-F321-E29F-C2AF-7470E08009BC}"/>
              </a:ext>
            </a:extLst>
          </p:cNvPr>
          <p:cNvCxnSpPr>
            <a:cxnSpLocks/>
          </p:cNvCxnSpPr>
          <p:nvPr/>
        </p:nvCxnSpPr>
        <p:spPr>
          <a:xfrm>
            <a:off x="633569" y="4177825"/>
            <a:ext cx="6028754" cy="148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1BA03F2-4AD1-4BFA-86C4-8F00191E06BB}"/>
              </a:ext>
            </a:extLst>
          </p:cNvPr>
          <p:cNvCxnSpPr>
            <a:cxnSpLocks/>
          </p:cNvCxnSpPr>
          <p:nvPr/>
        </p:nvCxnSpPr>
        <p:spPr>
          <a:xfrm>
            <a:off x="633569" y="4787482"/>
            <a:ext cx="6028754" cy="148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82F4A2-71EB-7719-6DE5-2D53BB4016BC}"/>
              </a:ext>
            </a:extLst>
          </p:cNvPr>
          <p:cNvSpPr txBox="1"/>
          <p:nvPr/>
        </p:nvSpPr>
        <p:spPr>
          <a:xfrm>
            <a:off x="304799" y="1229497"/>
            <a:ext cx="11887201" cy="1124712"/>
          </a:xfrm>
          <a:prstGeom prst="rect">
            <a:avLst/>
          </a:prstGeom>
          <a:solidFill>
            <a:schemeClr val="accent2"/>
          </a:solidFill>
        </p:spPr>
        <p:txBody>
          <a:bodyPr wrap="square" lIns="320040" tIns="0" rIns="274320" bIns="0" anchor="ctr">
            <a:noAutofit/>
          </a:bodyPr>
          <a:lstStyle/>
          <a:p>
            <a:pPr>
              <a:spcBef>
                <a:spcPts val="300"/>
              </a:spcBef>
            </a:pPr>
            <a:r>
              <a:rPr lang="en-US" sz="2000" b="1" dirty="0">
                <a:solidFill>
                  <a:schemeClr val="bg1"/>
                </a:solidFill>
              </a:rPr>
              <a:t>Living with a health condition is easier when you have a team of people to support you.      We offer personalized support and resources through phone calls and other  communications for no cost. </a:t>
            </a:r>
            <a:endParaRPr lang="en-US" sz="1600" dirty="0">
              <a:solidFill>
                <a:schemeClr val="bg1"/>
              </a:solidFill>
            </a:endParaRPr>
          </a:p>
        </p:txBody>
      </p:sp>
      <p:grpSp>
        <p:nvGrpSpPr>
          <p:cNvPr id="54" name="Group 53">
            <a:extLst>
              <a:ext uri="{FF2B5EF4-FFF2-40B4-BE49-F238E27FC236}">
                <a16:creationId xmlns:a16="http://schemas.microsoft.com/office/drawing/2014/main" id="{F308FEC1-63EC-41C6-B98E-16289F6F23AA}"/>
              </a:ext>
            </a:extLst>
          </p:cNvPr>
          <p:cNvGrpSpPr/>
          <p:nvPr/>
        </p:nvGrpSpPr>
        <p:grpSpPr>
          <a:xfrm>
            <a:off x="-4750182" y="304794"/>
            <a:ext cx="4248150" cy="6553205"/>
            <a:chOff x="-4750182" y="304794"/>
            <a:chExt cx="4248150" cy="6553205"/>
          </a:xfrm>
        </p:grpSpPr>
        <p:grpSp>
          <p:nvGrpSpPr>
            <p:cNvPr id="55" name="Group 54">
              <a:extLst>
                <a:ext uri="{FF2B5EF4-FFF2-40B4-BE49-F238E27FC236}">
                  <a16:creationId xmlns:a16="http://schemas.microsoft.com/office/drawing/2014/main" id="{6997455C-A892-419F-AAA2-D1D6A4FB4B0E}"/>
                </a:ext>
              </a:extLst>
            </p:cNvPr>
            <p:cNvGrpSpPr/>
            <p:nvPr/>
          </p:nvGrpSpPr>
          <p:grpSpPr>
            <a:xfrm>
              <a:off x="-4750182" y="304794"/>
              <a:ext cx="4248150" cy="6553205"/>
              <a:chOff x="0" y="304794"/>
              <a:chExt cx="4248150" cy="6553205"/>
            </a:xfrm>
          </p:grpSpPr>
          <p:sp>
            <p:nvSpPr>
              <p:cNvPr id="108" name="Rectangle: Single Corner Rounded 107">
                <a:extLst>
                  <a:ext uri="{FF2B5EF4-FFF2-40B4-BE49-F238E27FC236}">
                    <a16:creationId xmlns:a16="http://schemas.microsoft.com/office/drawing/2014/main" id="{F5C67FBB-9E4D-4BB4-9873-6C5A1BF5C5EF}"/>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4849647-792B-4C16-85E2-68E6140F3EF7}"/>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a:extLst>
                <a:ext uri="{FF2B5EF4-FFF2-40B4-BE49-F238E27FC236}">
                  <a16:creationId xmlns:a16="http://schemas.microsoft.com/office/drawing/2014/main" id="{40BBEE1D-616E-4E65-9182-ADEECA348303}"/>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3ADFE761-87FF-464E-B4C5-EC8DA185F76C}"/>
                </a:ext>
              </a:extLst>
            </p:cNvPr>
            <p:cNvGrpSpPr/>
            <p:nvPr/>
          </p:nvGrpSpPr>
          <p:grpSpPr>
            <a:xfrm>
              <a:off x="-4431269" y="746687"/>
              <a:ext cx="2152889" cy="289561"/>
              <a:chOff x="-4431269" y="644179"/>
              <a:chExt cx="2152889" cy="289561"/>
            </a:xfrm>
          </p:grpSpPr>
          <p:sp>
            <p:nvSpPr>
              <p:cNvPr id="59" name="TextBox 58">
                <a:hlinkClick r:id="rId7" action="ppaction://hlinksldjump"/>
                <a:extLst>
                  <a:ext uri="{FF2B5EF4-FFF2-40B4-BE49-F238E27FC236}">
                    <a16:creationId xmlns:a16="http://schemas.microsoft.com/office/drawing/2014/main" id="{329F1B24-CE90-467F-85BB-444894BCC39C}"/>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60" name="Group 59">
                <a:extLst>
                  <a:ext uri="{FF2B5EF4-FFF2-40B4-BE49-F238E27FC236}">
                    <a16:creationId xmlns:a16="http://schemas.microsoft.com/office/drawing/2014/main" id="{7193620F-4E4A-4F9E-AB6F-DD4CAEDE5C45}"/>
                  </a:ext>
                </a:extLst>
              </p:cNvPr>
              <p:cNvGrpSpPr/>
              <p:nvPr/>
            </p:nvGrpSpPr>
            <p:grpSpPr>
              <a:xfrm>
                <a:off x="-4431269" y="644179"/>
                <a:ext cx="289560" cy="289560"/>
                <a:chOff x="-4431269" y="644179"/>
                <a:chExt cx="289560" cy="289560"/>
              </a:xfrm>
            </p:grpSpPr>
            <p:sp>
              <p:nvSpPr>
                <p:cNvPr id="61" name="Oval 60">
                  <a:hlinkClick r:id="rId7" action="ppaction://hlinksldjump"/>
                  <a:extLst>
                    <a:ext uri="{FF2B5EF4-FFF2-40B4-BE49-F238E27FC236}">
                      <a16:creationId xmlns:a16="http://schemas.microsoft.com/office/drawing/2014/main" id="{2C2C4BD1-30AC-4E65-8E3E-C252FE25A26A}"/>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62" name="Graphic 61">
                  <a:extLst>
                    <a:ext uri="{FF2B5EF4-FFF2-40B4-BE49-F238E27FC236}">
                      <a16:creationId xmlns:a16="http://schemas.microsoft.com/office/drawing/2014/main" id="{5DE7FE69-F217-438F-9C31-73B095B189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41" name="Table 40">
            <a:extLst>
              <a:ext uri="{FF2B5EF4-FFF2-40B4-BE49-F238E27FC236}">
                <a16:creationId xmlns:a16="http://schemas.microsoft.com/office/drawing/2014/main" id="{F9E844F0-1EAF-4673-BB4D-D22228967B1F}"/>
              </a:ext>
            </a:extLst>
          </p:cNvPr>
          <p:cNvGraphicFramePr>
            <a:graphicFrameLocks noGrp="1"/>
          </p:cNvGraphicFramePr>
          <p:nvPr>
            <p:extLst>
              <p:ext uri="{D42A27DB-BD31-4B8C-83A1-F6EECF244321}">
                <p14:modId xmlns:p14="http://schemas.microsoft.com/office/powerpoint/2010/main" val="333356806"/>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10"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1"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2"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3"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4"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5"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6"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7"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8"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9"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20"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42" name="Rectangle 7, chunk 2">
            <a:extLst>
              <a:ext uri="{FF2B5EF4-FFF2-40B4-BE49-F238E27FC236}">
                <a16:creationId xmlns:a16="http://schemas.microsoft.com/office/drawing/2014/main" id="{6F59C76C-AEBE-3991-3A8E-22F67B8B6332}"/>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1"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3836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4"/>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41"/>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42"/>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4"/>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41"/>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42"/>
                                        </p:tgtEl>
                                        <p:attrNameLst>
                                          <p:attrName>ppt_x</p:attrName>
                                          <p:attrName>ppt_y</p:attrName>
                                        </p:attrNameLst>
                                      </p:cBhvr>
                                      <p:rCtr x="-19987" y="0"/>
                                    </p:animMotion>
                                  </p:childTnLst>
                                </p:cTn>
                              </p:par>
                            </p:childTnLst>
                          </p:cTn>
                        </p:par>
                      </p:childTnLst>
                    </p:cTn>
                  </p:par>
                </p:childTnLst>
              </p:cTn>
              <p:nextCondLst>
                <p:cond evt="onClick" delay="0">
                  <p:tgtEl>
                    <p:spTgt spid="63"/>
                  </p:tgtEl>
                </p:cond>
              </p:nextCondLst>
            </p:seq>
          </p:childTnLst>
        </p:cTn>
      </p:par>
    </p:tnLst>
    <p:bldLst>
      <p:bldP spid="42" grpId="0"/>
      <p:bldP spid="4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09601" y="266463"/>
            <a:ext cx="10440246" cy="792843"/>
          </a:xfrm>
        </p:spPr>
        <p:txBody>
          <a:bodyPr/>
          <a:lstStyle/>
          <a:p>
            <a:r>
              <a:rPr lang="en-US" dirty="0"/>
              <a:t>A resilient you</a:t>
            </a:r>
          </a:p>
        </p:txBody>
      </p:sp>
      <p:sp>
        <p:nvSpPr>
          <p:cNvPr id="23" name="TextBox 22">
            <a:extLst>
              <a:ext uri="{FF2B5EF4-FFF2-40B4-BE49-F238E27FC236}">
                <a16:creationId xmlns:a16="http://schemas.microsoft.com/office/drawing/2014/main" id="{E631041C-833C-45CD-8EFE-64BD953E9AAC}"/>
              </a:ext>
            </a:extLst>
          </p:cNvPr>
          <p:cNvSpPr txBox="1"/>
          <p:nvPr/>
        </p:nvSpPr>
        <p:spPr>
          <a:xfrm>
            <a:off x="1066799" y="3757340"/>
            <a:ext cx="6036645" cy="492443"/>
          </a:xfrm>
          <a:prstGeom prst="rect">
            <a:avLst/>
          </a:prstGeom>
          <a:noFill/>
        </p:spPr>
        <p:txBody>
          <a:bodyPr wrap="square" lIns="0" tIns="0" rIns="0" bIns="0" anchor="ctr">
            <a:spAutoFit/>
          </a:bodyPr>
          <a:lstStyle/>
          <a:p>
            <a:r>
              <a:rPr lang="en-US" sz="1600" b="1" dirty="0"/>
              <a:t>Living Well </a:t>
            </a:r>
            <a:r>
              <a:rPr lang="en-US" sz="1600" dirty="0"/>
              <a:t>– Discover personalized activities for building healthier habits, reducing stress and improving your mood</a:t>
            </a:r>
          </a:p>
        </p:txBody>
      </p:sp>
      <p:sp>
        <p:nvSpPr>
          <p:cNvPr id="29" name="Freeform: Shape 28">
            <a:extLst>
              <a:ext uri="{FF2B5EF4-FFF2-40B4-BE49-F238E27FC236}">
                <a16:creationId xmlns:a16="http://schemas.microsoft.com/office/drawing/2014/main" id="{8008E4A4-6DFF-4F04-B892-D97128A390F9}"/>
              </a:ext>
            </a:extLst>
          </p:cNvPr>
          <p:cNvSpPr/>
          <p:nvPr/>
        </p:nvSpPr>
        <p:spPr>
          <a:xfrm>
            <a:off x="613518" y="3868025"/>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30" name="TextBox 29">
            <a:extLst>
              <a:ext uri="{FF2B5EF4-FFF2-40B4-BE49-F238E27FC236}">
                <a16:creationId xmlns:a16="http://schemas.microsoft.com/office/drawing/2014/main" id="{5CC6EF2D-E998-4931-84F5-19CC9D0A4CBD}"/>
              </a:ext>
            </a:extLst>
          </p:cNvPr>
          <p:cNvSpPr txBox="1"/>
          <p:nvPr/>
        </p:nvSpPr>
        <p:spPr>
          <a:xfrm>
            <a:off x="1066799" y="4602283"/>
            <a:ext cx="6036645" cy="492443"/>
          </a:xfrm>
          <a:prstGeom prst="rect">
            <a:avLst/>
          </a:prstGeom>
          <a:noFill/>
        </p:spPr>
        <p:txBody>
          <a:bodyPr wrap="square" lIns="0" tIns="0" rIns="0" bIns="0" anchor="ctr" anchorCtr="0">
            <a:spAutoFit/>
          </a:bodyPr>
          <a:lstStyle/>
          <a:p>
            <a:r>
              <a:rPr lang="en-US" sz="1600" b="1" dirty="0"/>
              <a:t>myStrength</a:t>
            </a:r>
            <a:r>
              <a:rPr lang="en-US" sz="1600" dirty="0"/>
              <a:t> – goal-based activities, articles and videos to help you with stress, anxiety, depression and more</a:t>
            </a:r>
          </a:p>
        </p:txBody>
      </p:sp>
      <p:sp>
        <p:nvSpPr>
          <p:cNvPr id="31" name="Freeform: Shape 30">
            <a:extLst>
              <a:ext uri="{FF2B5EF4-FFF2-40B4-BE49-F238E27FC236}">
                <a16:creationId xmlns:a16="http://schemas.microsoft.com/office/drawing/2014/main" id="{5C071F24-EAC6-437E-B269-608AEA7563D4}"/>
              </a:ext>
            </a:extLst>
          </p:cNvPr>
          <p:cNvSpPr/>
          <p:nvPr/>
        </p:nvSpPr>
        <p:spPr>
          <a:xfrm>
            <a:off x="613518" y="4697580"/>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35" name="TextBox 34">
            <a:extLst>
              <a:ext uri="{FF2B5EF4-FFF2-40B4-BE49-F238E27FC236}">
                <a16:creationId xmlns:a16="http://schemas.microsoft.com/office/drawing/2014/main" id="{F0611393-4D03-480D-899B-105B0CD99562}"/>
              </a:ext>
            </a:extLst>
          </p:cNvPr>
          <p:cNvSpPr txBox="1"/>
          <p:nvPr/>
        </p:nvSpPr>
        <p:spPr>
          <a:xfrm>
            <a:off x="1047856" y="2972743"/>
            <a:ext cx="6036645" cy="492443"/>
          </a:xfrm>
          <a:prstGeom prst="rect">
            <a:avLst/>
          </a:prstGeom>
          <a:noFill/>
        </p:spPr>
        <p:txBody>
          <a:bodyPr wrap="square" lIns="0" tIns="0" rIns="0" bIns="0" anchor="ctr">
            <a:spAutoFit/>
          </a:bodyPr>
          <a:lstStyle/>
          <a:p>
            <a:r>
              <a:rPr lang="en-US" sz="1600" b="1" dirty="0"/>
              <a:t>Mental Health Hub </a:t>
            </a:r>
            <a:r>
              <a:rPr lang="en-US" sz="1600" dirty="0"/>
              <a:t>– Connect to information, tools and support for you and your family </a:t>
            </a:r>
          </a:p>
        </p:txBody>
      </p:sp>
      <p:sp>
        <p:nvSpPr>
          <p:cNvPr id="36" name="Freeform: Shape 35">
            <a:extLst>
              <a:ext uri="{FF2B5EF4-FFF2-40B4-BE49-F238E27FC236}">
                <a16:creationId xmlns:a16="http://schemas.microsoft.com/office/drawing/2014/main" id="{E823BEE4-541F-4E23-B117-8143CAF86B19}"/>
              </a:ext>
            </a:extLst>
          </p:cNvPr>
          <p:cNvSpPr/>
          <p:nvPr/>
        </p:nvSpPr>
        <p:spPr>
          <a:xfrm>
            <a:off x="613518" y="3023081"/>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cxnSp>
        <p:nvCxnSpPr>
          <p:cNvPr id="37" name="Straight Connector 36">
            <a:extLst>
              <a:ext uri="{FF2B5EF4-FFF2-40B4-BE49-F238E27FC236}">
                <a16:creationId xmlns:a16="http://schemas.microsoft.com/office/drawing/2014/main" id="{61D276F8-CEF0-4431-B2BC-8F247156907B}"/>
              </a:ext>
            </a:extLst>
          </p:cNvPr>
          <p:cNvCxnSpPr>
            <a:cxnSpLocks/>
          </p:cNvCxnSpPr>
          <p:nvPr/>
        </p:nvCxnSpPr>
        <p:spPr>
          <a:xfrm>
            <a:off x="609601" y="3636431"/>
            <a:ext cx="652779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D1A6D0-AF90-48FE-90CC-68BA3163F40F}"/>
              </a:ext>
            </a:extLst>
          </p:cNvPr>
          <p:cNvCxnSpPr>
            <a:cxnSpLocks/>
          </p:cNvCxnSpPr>
          <p:nvPr/>
        </p:nvCxnSpPr>
        <p:spPr>
          <a:xfrm>
            <a:off x="609601" y="4370688"/>
            <a:ext cx="652779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6E27A7B-43DD-47D1-BEFF-9CD235244B1E}"/>
              </a:ext>
            </a:extLst>
          </p:cNvPr>
          <p:cNvSpPr/>
          <p:nvPr/>
        </p:nvSpPr>
        <p:spPr>
          <a:xfrm flipH="1">
            <a:off x="7714919" y="1219199"/>
            <a:ext cx="4172282" cy="3896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6674477-987B-404B-847A-6D67A16EB333}"/>
              </a:ext>
            </a:extLst>
          </p:cNvPr>
          <p:cNvSpPr/>
          <p:nvPr/>
        </p:nvSpPr>
        <p:spPr>
          <a:xfrm flipH="1">
            <a:off x="7641769" y="1219199"/>
            <a:ext cx="73152" cy="3896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6DF0411-1899-48D3-BC03-1E2B459DDDA7}"/>
              </a:ext>
            </a:extLst>
          </p:cNvPr>
          <p:cNvSpPr/>
          <p:nvPr/>
        </p:nvSpPr>
        <p:spPr>
          <a:xfrm>
            <a:off x="8153400" y="3062152"/>
            <a:ext cx="2900364" cy="1549142"/>
          </a:xfrm>
          <a:prstGeom prst="rect">
            <a:avLst/>
          </a:prstGeom>
        </p:spPr>
        <p:txBody>
          <a:bodyPr wrap="square" lIns="0" tIns="0" rIns="0" bIns="0">
            <a:spAutoFit/>
          </a:bodyPr>
          <a:lstStyle/>
          <a:p>
            <a:pPr defTabSz="914400">
              <a:spcAft>
                <a:spcPts val="800"/>
              </a:spcAft>
              <a:defRPr/>
            </a:pPr>
            <a:r>
              <a:rPr lang="en-US" sz="2000" b="1" dirty="0">
                <a:latin typeface="Arial Bold"/>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Behavioral health navigators</a:t>
            </a:r>
            <a:endParaRPr lang="en-US" sz="2000" b="1" dirty="0">
              <a:latin typeface="Arial Bold"/>
              <a:cs typeface="Arial" panose="020B0604020202020204" pitchFamily="34" charset="0"/>
            </a:endParaRPr>
          </a:p>
          <a:p>
            <a:pPr defTabSz="914400">
              <a:spcAft>
                <a:spcPts val="800"/>
              </a:spcAft>
              <a:defRPr/>
            </a:pPr>
            <a:r>
              <a:rPr lang="en-US" dirty="0">
                <a:cs typeface="Arial" panose="020B0604020202020204" pitchFamily="34" charset="0"/>
              </a:rPr>
              <a:t>Guidance to understand </a:t>
            </a:r>
            <a:br>
              <a:rPr lang="en-US" dirty="0">
                <a:cs typeface="Arial" panose="020B0604020202020204" pitchFamily="34" charset="0"/>
              </a:rPr>
            </a:br>
            <a:r>
              <a:rPr lang="en-US" dirty="0">
                <a:cs typeface="Arial" panose="020B0604020202020204" pitchFamily="34" charset="0"/>
              </a:rPr>
              <a:t>your mental or chemical </a:t>
            </a:r>
            <a:br>
              <a:rPr lang="en-US" dirty="0">
                <a:cs typeface="Arial" panose="020B0604020202020204" pitchFamily="34" charset="0"/>
              </a:rPr>
            </a:br>
            <a:r>
              <a:rPr lang="en-US" dirty="0">
                <a:cs typeface="Arial" panose="020B0604020202020204" pitchFamily="34" charset="0"/>
              </a:rPr>
              <a:t>health benefits</a:t>
            </a:r>
          </a:p>
        </p:txBody>
      </p:sp>
      <p:grpSp>
        <p:nvGrpSpPr>
          <p:cNvPr id="53" name="Group 52">
            <a:extLst>
              <a:ext uri="{FF2B5EF4-FFF2-40B4-BE49-F238E27FC236}">
                <a16:creationId xmlns:a16="http://schemas.microsoft.com/office/drawing/2014/main" id="{A9EEF2D7-E961-4F24-86E2-320C3B67B56B}"/>
              </a:ext>
            </a:extLst>
          </p:cNvPr>
          <p:cNvGrpSpPr/>
          <p:nvPr/>
        </p:nvGrpSpPr>
        <p:grpSpPr>
          <a:xfrm>
            <a:off x="613519" y="5311140"/>
            <a:ext cx="11273680" cy="822960"/>
            <a:chOff x="613519" y="5311140"/>
            <a:chExt cx="11273680" cy="822960"/>
          </a:xfrm>
        </p:grpSpPr>
        <p:sp>
          <p:nvSpPr>
            <p:cNvPr id="54" name="Rectangle: Diagonal Corners Rounded 53">
              <a:extLst>
                <a:ext uri="{FF2B5EF4-FFF2-40B4-BE49-F238E27FC236}">
                  <a16:creationId xmlns:a16="http://schemas.microsoft.com/office/drawing/2014/main" id="{07750EA6-9E04-4F6A-9125-4E6C738C51A2}"/>
                </a:ext>
              </a:extLst>
            </p:cNvPr>
            <p:cNvSpPr/>
            <p:nvPr/>
          </p:nvSpPr>
          <p:spPr>
            <a:xfrm flipH="1">
              <a:off x="613519"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solidFill>
                  <a:schemeClr val="tx2"/>
                </a:solidFill>
              </a:endParaRPr>
            </a:p>
          </p:txBody>
        </p:sp>
        <p:sp>
          <p:nvSpPr>
            <p:cNvPr id="55" name="TextBox 54">
              <a:extLst>
                <a:ext uri="{FF2B5EF4-FFF2-40B4-BE49-F238E27FC236}">
                  <a16:creationId xmlns:a16="http://schemas.microsoft.com/office/drawing/2014/main" id="{7C90965D-CF8D-4C86-B74F-3F57D1836AD2}"/>
                </a:ext>
              </a:extLst>
            </p:cNvPr>
            <p:cNvSpPr txBox="1"/>
            <p:nvPr/>
          </p:nvSpPr>
          <p:spPr>
            <a:xfrm>
              <a:off x="1623280" y="5553343"/>
              <a:ext cx="7016628" cy="338554"/>
            </a:xfrm>
            <a:prstGeom prst="rect">
              <a:avLst/>
            </a:prstGeom>
            <a:noFill/>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ea typeface="+mn-ea"/>
                  <a:cs typeface="Arial" panose="020B0604020202020204" pitchFamily="34" charset="0"/>
                </a:rPr>
                <a:t>Visit</a:t>
              </a:r>
              <a:r>
                <a:rPr kumimoji="0" lang="en-US" sz="1600" b="1" i="0" u="none" strike="noStrike" kern="1200" cap="none" spc="0" normalizeH="0" baseline="0" noProof="0" dirty="0">
                  <a:ln>
                    <a:noFill/>
                  </a:ln>
                  <a:effectLst/>
                  <a:uLnTx/>
                  <a:uFillTx/>
                  <a:ea typeface="+mn-ea"/>
                  <a:cs typeface="Arial" panose="020B0604020202020204" pitchFamily="34" charset="0"/>
                </a:rPr>
                <a:t> </a:t>
              </a:r>
              <a:r>
                <a:rPr kumimoji="0" lang="en-US" sz="1600" b="1" i="0" u="none" strike="noStrike" kern="1200" cap="none" spc="0" normalizeH="0" baseline="0" noProof="0" dirty="0">
                  <a:ln>
                    <a:noFill/>
                  </a:ln>
                  <a:effectLst/>
                  <a:uLnTx/>
                  <a:uFillTx/>
                  <a:ea typeface="+mn-ea"/>
                  <a:cs typeface="Arial" panose="020B0604020202020204" pitchFamily="34" charset="0"/>
                  <a:hlinkClick r:id="rId4">
                    <a:extLst>
                      <a:ext uri="{A12FA001-AC4F-418D-AE19-62706E023703}">
                        <ahyp:hlinkClr xmlns:ahyp="http://schemas.microsoft.com/office/drawing/2018/hyperlinkcolor" val="tx"/>
                      </a:ext>
                    </a:extLst>
                  </a:hlinkClick>
                </a:rPr>
                <a:t>healthpartners.com/resilience</a:t>
              </a:r>
              <a:r>
                <a:rPr kumimoji="0" lang="en-US" sz="1600" b="1" i="0" u="none" strike="noStrike" kern="1200" cap="none" spc="0" normalizeH="0" baseline="0" noProof="0" dirty="0">
                  <a:ln>
                    <a:noFill/>
                  </a:ln>
                  <a:effectLst/>
                  <a:uLnTx/>
                  <a:uFillTx/>
                  <a:ea typeface="+mn-ea"/>
                  <a:cs typeface="Arial" panose="020B0604020202020204" pitchFamily="34" charset="0"/>
                </a:rPr>
                <a:t> </a:t>
              </a:r>
              <a:r>
                <a:rPr lang="en-US" sz="1600" dirty="0">
                  <a:cs typeface="Arial" panose="020B0604020202020204" pitchFamily="34" charset="0"/>
                </a:rPr>
                <a:t>for more information and resources</a:t>
              </a:r>
            </a:p>
          </p:txBody>
        </p:sp>
        <p:sp>
          <p:nvSpPr>
            <p:cNvPr id="56" name="Freeform: Shape 55">
              <a:extLst>
                <a:ext uri="{FF2B5EF4-FFF2-40B4-BE49-F238E27FC236}">
                  <a16:creationId xmlns:a16="http://schemas.microsoft.com/office/drawing/2014/main" id="{F19BBC27-D8C9-45D4-BDD5-4BF7D6754398}"/>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57" name="Graphic 56">
              <a:extLst>
                <a:ext uri="{FF2B5EF4-FFF2-40B4-BE49-F238E27FC236}">
                  <a16:creationId xmlns:a16="http://schemas.microsoft.com/office/drawing/2014/main" id="{9E3CAED1-3663-4E4B-A123-B6E483E7AE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4326" y="5538790"/>
              <a:ext cx="365760" cy="365760"/>
            </a:xfrm>
            <a:prstGeom prst="rect">
              <a:avLst/>
            </a:prstGeom>
          </p:spPr>
        </p:pic>
      </p:grpSp>
      <p:grpSp>
        <p:nvGrpSpPr>
          <p:cNvPr id="6" name="Group 5">
            <a:extLst>
              <a:ext uri="{FF2B5EF4-FFF2-40B4-BE49-F238E27FC236}">
                <a16:creationId xmlns:a16="http://schemas.microsoft.com/office/drawing/2014/main" id="{C2894EB9-AFE8-456F-843A-99DFE6305B2D}"/>
              </a:ext>
            </a:extLst>
          </p:cNvPr>
          <p:cNvGrpSpPr/>
          <p:nvPr/>
        </p:nvGrpSpPr>
        <p:grpSpPr>
          <a:xfrm>
            <a:off x="8153400" y="1990645"/>
            <a:ext cx="798095" cy="798095"/>
            <a:chOff x="8153400" y="1877755"/>
            <a:chExt cx="798095" cy="798095"/>
          </a:xfrm>
        </p:grpSpPr>
        <p:sp>
          <p:nvSpPr>
            <p:cNvPr id="51" name="Oval 50">
              <a:extLst>
                <a:ext uri="{FF2B5EF4-FFF2-40B4-BE49-F238E27FC236}">
                  <a16:creationId xmlns:a16="http://schemas.microsoft.com/office/drawing/2014/main" id="{DAB1B7D2-6786-4D3E-BA9E-887A7324F997}"/>
                </a:ext>
              </a:extLst>
            </p:cNvPr>
            <p:cNvSpPr/>
            <p:nvPr/>
          </p:nvSpPr>
          <p:spPr>
            <a:xfrm>
              <a:off x="8153400" y="1877755"/>
              <a:ext cx="798095" cy="798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005840" rIns="182880" rtlCol="0" anchor="ctr"/>
            <a:lstStyle/>
            <a:p>
              <a:endParaRPr lang="en-PH" sz="2400" b="1"/>
            </a:p>
          </p:txBody>
        </p:sp>
        <p:pic>
          <p:nvPicPr>
            <p:cNvPr id="83" name="Graphic 82">
              <a:extLst>
                <a:ext uri="{FF2B5EF4-FFF2-40B4-BE49-F238E27FC236}">
                  <a16:creationId xmlns:a16="http://schemas.microsoft.com/office/drawing/2014/main" id="{B91753A9-44A0-4584-BF6B-5617550FED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1092" y="2042802"/>
              <a:ext cx="422710" cy="468000"/>
            </a:xfrm>
            <a:prstGeom prst="rect">
              <a:avLst/>
            </a:prstGeom>
          </p:spPr>
        </p:pic>
      </p:grpSp>
      <p:sp>
        <p:nvSpPr>
          <p:cNvPr id="60" name="TextBox 59">
            <a:extLst>
              <a:ext uri="{FF2B5EF4-FFF2-40B4-BE49-F238E27FC236}">
                <a16:creationId xmlns:a16="http://schemas.microsoft.com/office/drawing/2014/main" id="{E264DCCF-E0C7-4D0B-9CF7-9451D1CDE04F}"/>
              </a:ext>
            </a:extLst>
          </p:cNvPr>
          <p:cNvSpPr txBox="1"/>
          <p:nvPr/>
        </p:nvSpPr>
        <p:spPr>
          <a:xfrm>
            <a:off x="613517" y="1173041"/>
            <a:ext cx="5478364" cy="1682512"/>
          </a:xfrm>
          <a:prstGeom prst="rect">
            <a:avLst/>
          </a:prstGeom>
          <a:noFill/>
        </p:spPr>
        <p:txBody>
          <a:bodyPr wrap="square" lIns="0" tIns="0" rIns="0" bIns="0" anchor="t">
            <a:spAutoFit/>
          </a:bodyPr>
          <a:lstStyle/>
          <a:p>
            <a:pPr>
              <a:spcAft>
                <a:spcPts val="800"/>
              </a:spcAft>
            </a:pPr>
            <a:r>
              <a:rPr lang="en-US" sz="2000" b="1" spc="-20" dirty="0"/>
              <a:t>We’re here to support the whole you – including your emotional health.</a:t>
            </a:r>
          </a:p>
          <a:p>
            <a:pPr>
              <a:spcAft>
                <a:spcPts val="800"/>
              </a:spcAft>
            </a:pPr>
            <a:r>
              <a:rPr lang="en-US" sz="1400" dirty="0"/>
              <a:t>Our no cost resources are designed to connect you with information, specialists and support to get you back on the road to feeling and living better.</a:t>
            </a:r>
          </a:p>
          <a:p>
            <a:pPr>
              <a:spcAft>
                <a:spcPts val="800"/>
              </a:spcAft>
            </a:pPr>
            <a:r>
              <a:rPr lang="en-US" sz="1400" dirty="0"/>
              <a:t>Self guided resources included with your plan:</a:t>
            </a:r>
          </a:p>
        </p:txBody>
      </p:sp>
      <p:grpSp>
        <p:nvGrpSpPr>
          <p:cNvPr id="69" name="Burger">
            <a:extLst>
              <a:ext uri="{FF2B5EF4-FFF2-40B4-BE49-F238E27FC236}">
                <a16:creationId xmlns:a16="http://schemas.microsoft.com/office/drawing/2014/main" id="{5D67CDDF-3BC9-4A3D-BFB3-EB314AFE1F30}"/>
              </a:ext>
            </a:extLst>
          </p:cNvPr>
          <p:cNvGrpSpPr/>
          <p:nvPr/>
        </p:nvGrpSpPr>
        <p:grpSpPr>
          <a:xfrm>
            <a:off x="-1" y="-1"/>
            <a:ext cx="304797" cy="304797"/>
            <a:chOff x="-1" y="-1"/>
            <a:chExt cx="304797" cy="304797"/>
          </a:xfrm>
        </p:grpSpPr>
        <p:sp>
          <p:nvSpPr>
            <p:cNvPr id="84" name="Rectangle 83">
              <a:extLst>
                <a:ext uri="{FF2B5EF4-FFF2-40B4-BE49-F238E27FC236}">
                  <a16:creationId xmlns:a16="http://schemas.microsoft.com/office/drawing/2014/main" id="{23F5DB51-56F7-4F82-8032-C322C22BE0A1}"/>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7CB2F5D2-0CFC-4168-91A3-DBF83E106F59}"/>
                </a:ext>
              </a:extLst>
            </p:cNvPr>
            <p:cNvGrpSpPr/>
            <p:nvPr userDrawn="1"/>
          </p:nvGrpSpPr>
          <p:grpSpPr>
            <a:xfrm>
              <a:off x="88317" y="103148"/>
              <a:ext cx="128160" cy="98498"/>
              <a:chOff x="88317" y="99577"/>
              <a:chExt cx="128160" cy="98498"/>
            </a:xfrm>
          </p:grpSpPr>
          <p:cxnSp>
            <p:nvCxnSpPr>
              <p:cNvPr id="86" name="Straight Connector 85">
                <a:extLst>
                  <a:ext uri="{FF2B5EF4-FFF2-40B4-BE49-F238E27FC236}">
                    <a16:creationId xmlns:a16="http://schemas.microsoft.com/office/drawing/2014/main" id="{A7E88FAE-2EB2-41C7-99E1-A4DF367C1F1E}"/>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87F632E-9331-47DE-A223-DEFFB3E83C78}"/>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3EA0114-CA65-431E-AFA2-129C7C727CBC}"/>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EB9C5C19-7345-41E8-A988-311D8327F01A}"/>
              </a:ext>
            </a:extLst>
          </p:cNvPr>
          <p:cNvGrpSpPr/>
          <p:nvPr/>
        </p:nvGrpSpPr>
        <p:grpSpPr>
          <a:xfrm>
            <a:off x="-4750182" y="304794"/>
            <a:ext cx="4248150" cy="6553205"/>
            <a:chOff x="-4750182" y="304794"/>
            <a:chExt cx="4248150" cy="6553205"/>
          </a:xfrm>
        </p:grpSpPr>
        <p:grpSp>
          <p:nvGrpSpPr>
            <p:cNvPr id="61" name="Group 60">
              <a:extLst>
                <a:ext uri="{FF2B5EF4-FFF2-40B4-BE49-F238E27FC236}">
                  <a16:creationId xmlns:a16="http://schemas.microsoft.com/office/drawing/2014/main" id="{30CA9FA6-D5EC-4082-B36F-AEAD2A79AF71}"/>
                </a:ext>
              </a:extLst>
            </p:cNvPr>
            <p:cNvGrpSpPr/>
            <p:nvPr/>
          </p:nvGrpSpPr>
          <p:grpSpPr>
            <a:xfrm>
              <a:off x="-4750182" y="304794"/>
              <a:ext cx="4248150" cy="6553205"/>
              <a:chOff x="0" y="304794"/>
              <a:chExt cx="4248150" cy="6553205"/>
            </a:xfrm>
          </p:grpSpPr>
          <p:sp>
            <p:nvSpPr>
              <p:cNvPr id="82" name="Rectangle: Single Corner Rounded 81">
                <a:extLst>
                  <a:ext uri="{FF2B5EF4-FFF2-40B4-BE49-F238E27FC236}">
                    <a16:creationId xmlns:a16="http://schemas.microsoft.com/office/drawing/2014/main" id="{2EBC6BD1-154B-4808-88F6-58D911447912}"/>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07FACA5F-CDC4-4313-9A66-14EF4681455A}"/>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7839B1F6-E994-4DB6-8DBB-2BF08C16FEF5}"/>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5984F4AD-D6DF-4F14-885D-79F90010A16A}"/>
                </a:ext>
              </a:extLst>
            </p:cNvPr>
            <p:cNvGrpSpPr/>
            <p:nvPr/>
          </p:nvGrpSpPr>
          <p:grpSpPr>
            <a:xfrm>
              <a:off x="-4431269" y="746687"/>
              <a:ext cx="2152889" cy="289561"/>
              <a:chOff x="-4431269" y="644179"/>
              <a:chExt cx="2152889" cy="289561"/>
            </a:xfrm>
          </p:grpSpPr>
          <p:sp>
            <p:nvSpPr>
              <p:cNvPr id="65" name="TextBox 64">
                <a:hlinkClick r:id="rId9" action="ppaction://hlinksldjump"/>
                <a:extLst>
                  <a:ext uri="{FF2B5EF4-FFF2-40B4-BE49-F238E27FC236}">
                    <a16:creationId xmlns:a16="http://schemas.microsoft.com/office/drawing/2014/main" id="{EC0B84DC-7F53-4153-AE4E-C75E6EFEE90E}"/>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66" name="Group 65">
                <a:extLst>
                  <a:ext uri="{FF2B5EF4-FFF2-40B4-BE49-F238E27FC236}">
                    <a16:creationId xmlns:a16="http://schemas.microsoft.com/office/drawing/2014/main" id="{0ECA18EB-FA35-412A-A141-ED8D519E7023}"/>
                  </a:ext>
                </a:extLst>
              </p:cNvPr>
              <p:cNvGrpSpPr/>
              <p:nvPr/>
            </p:nvGrpSpPr>
            <p:grpSpPr>
              <a:xfrm>
                <a:off x="-4431269" y="644179"/>
                <a:ext cx="289560" cy="289560"/>
                <a:chOff x="-4431269" y="644179"/>
                <a:chExt cx="289560" cy="289560"/>
              </a:xfrm>
            </p:grpSpPr>
            <p:sp>
              <p:nvSpPr>
                <p:cNvPr id="67" name="Oval 66">
                  <a:hlinkClick r:id="rId9" action="ppaction://hlinksldjump"/>
                  <a:extLst>
                    <a:ext uri="{FF2B5EF4-FFF2-40B4-BE49-F238E27FC236}">
                      <a16:creationId xmlns:a16="http://schemas.microsoft.com/office/drawing/2014/main" id="{701B0B1F-A6FD-4B1A-A403-EAACCBCAF539}"/>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68" name="Graphic 67">
                  <a:extLst>
                    <a:ext uri="{FF2B5EF4-FFF2-40B4-BE49-F238E27FC236}">
                      <a16:creationId xmlns:a16="http://schemas.microsoft.com/office/drawing/2014/main" id="{445C535C-42C0-48BF-B3F7-563B7106EC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66291" y="703434"/>
                  <a:ext cx="156762" cy="156762"/>
                </a:xfrm>
                <a:prstGeom prst="rect">
                  <a:avLst/>
                </a:prstGeom>
              </p:spPr>
            </p:pic>
          </p:grpSp>
        </p:grpSp>
      </p:grpSp>
      <p:graphicFrame>
        <p:nvGraphicFramePr>
          <p:cNvPr id="41" name="Table 40">
            <a:extLst>
              <a:ext uri="{FF2B5EF4-FFF2-40B4-BE49-F238E27FC236}">
                <a16:creationId xmlns:a16="http://schemas.microsoft.com/office/drawing/2014/main" id="{3B8CA9AC-81BB-49C7-BA51-EBE2E769C0FD}"/>
              </a:ext>
            </a:extLst>
          </p:cNvPr>
          <p:cNvGraphicFramePr>
            <a:graphicFrameLocks noGrp="1"/>
          </p:cNvGraphicFramePr>
          <p:nvPr>
            <p:extLst>
              <p:ext uri="{D42A27DB-BD31-4B8C-83A1-F6EECF244321}">
                <p14:modId xmlns:p14="http://schemas.microsoft.com/office/powerpoint/2010/main" val="2649169946"/>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12"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3"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4"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5"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6"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7"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8"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9"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20"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21"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22"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42" name="Rectangle 7, chunk 2">
            <a:extLst>
              <a:ext uri="{FF2B5EF4-FFF2-40B4-BE49-F238E27FC236}">
                <a16:creationId xmlns:a16="http://schemas.microsoft.com/office/drawing/2014/main" id="{D2D6C8D3-1437-62E6-0BB0-E5F6B47BD870}"/>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3"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363828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9"/>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41"/>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42"/>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9"/>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41"/>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42"/>
                                        </p:tgtEl>
                                        <p:attrNameLst>
                                          <p:attrName>ppt_x</p:attrName>
                                          <p:attrName>ppt_y</p:attrName>
                                        </p:attrNameLst>
                                      </p:cBhvr>
                                      <p:rCtr x="-19987" y="0"/>
                                    </p:animMotion>
                                  </p:childTnLst>
                                </p:cTn>
                              </p:par>
                            </p:childTnLst>
                          </p:cTn>
                        </p:par>
                      </p:childTnLst>
                    </p:cTn>
                  </p:par>
                </p:childTnLst>
              </p:cTn>
              <p:nextCondLst>
                <p:cond evt="onClick" delay="0">
                  <p:tgtEl>
                    <p:spTgt spid="69"/>
                  </p:tgtEl>
                </p:cond>
              </p:nextCondLst>
            </p:seq>
          </p:childTnLst>
        </p:cTn>
      </p:par>
    </p:tnLst>
    <p:bldLst>
      <p:bldP spid="42" grpId="0"/>
      <p:bldP spid="4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3516" y="268279"/>
            <a:ext cx="10440246" cy="792843"/>
          </a:xfrm>
        </p:spPr>
        <p:txBody>
          <a:bodyPr/>
          <a:lstStyle/>
          <a:p>
            <a:r>
              <a:rPr lang="en-US" dirty="0"/>
              <a:t>Travel anywhere, worry-free</a:t>
            </a:r>
          </a:p>
        </p:txBody>
      </p:sp>
      <p:grpSp>
        <p:nvGrpSpPr>
          <p:cNvPr id="51" name="Group 50">
            <a:extLst>
              <a:ext uri="{FF2B5EF4-FFF2-40B4-BE49-F238E27FC236}">
                <a16:creationId xmlns:a16="http://schemas.microsoft.com/office/drawing/2014/main" id="{11F7CB26-8AB5-4298-BB2D-1562D25EA221}"/>
              </a:ext>
            </a:extLst>
          </p:cNvPr>
          <p:cNvGrpSpPr/>
          <p:nvPr/>
        </p:nvGrpSpPr>
        <p:grpSpPr>
          <a:xfrm>
            <a:off x="613520" y="5311140"/>
            <a:ext cx="11273680" cy="822960"/>
            <a:chOff x="613520" y="5311140"/>
            <a:chExt cx="11273680" cy="822960"/>
          </a:xfrm>
        </p:grpSpPr>
        <p:sp>
          <p:nvSpPr>
            <p:cNvPr id="52" name="Rectangle: Diagonal Corners Rounded 51">
              <a:extLst>
                <a:ext uri="{FF2B5EF4-FFF2-40B4-BE49-F238E27FC236}">
                  <a16:creationId xmlns:a16="http://schemas.microsoft.com/office/drawing/2014/main" id="{09DBD8E5-0A2F-4CB4-948A-66D62080DC72}"/>
                </a:ext>
              </a:extLst>
            </p:cNvPr>
            <p:cNvSpPr/>
            <p:nvPr/>
          </p:nvSpPr>
          <p:spPr>
            <a:xfrm flipH="1">
              <a:off x="613520"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53" name="TextBox 52">
              <a:extLst>
                <a:ext uri="{FF2B5EF4-FFF2-40B4-BE49-F238E27FC236}">
                  <a16:creationId xmlns:a16="http://schemas.microsoft.com/office/drawing/2014/main" id="{139EE900-B434-47BF-A0A3-9CB392F6F4FD}"/>
                </a:ext>
              </a:extLst>
            </p:cNvPr>
            <p:cNvSpPr txBox="1"/>
            <p:nvPr/>
          </p:nvSpPr>
          <p:spPr>
            <a:xfrm>
              <a:off x="1623280" y="5430233"/>
              <a:ext cx="9955200" cy="584775"/>
            </a:xfrm>
            <a:prstGeom prst="rect">
              <a:avLst/>
            </a:prstGeom>
            <a:noFill/>
          </p:spPr>
          <p:txBody>
            <a:bodyPr wrap="square" lIns="0" rIns="0" anchor="ctr">
              <a:spAutoFit/>
            </a:bodyPr>
            <a:lstStyle/>
            <a:p>
              <a:pPr lvl="0" defTabSz="914400">
                <a:defRPr/>
              </a:pPr>
              <a:r>
                <a:rPr lang="en-US" sz="1600" dirty="0">
                  <a:cs typeface="Arial" panose="020B0604020202020204" pitchFamily="34" charset="0"/>
                </a:rPr>
                <a:t>Download your Assist America card at </a:t>
              </a:r>
              <a:r>
                <a:rPr kumimoji="0" lang="en-US" sz="1600" b="1" i="0" u="none" strike="noStrike" kern="1200" cap="none" spc="0" normalizeH="0" baseline="0" noProof="0" dirty="0">
                  <a:ln>
                    <a:noFill/>
                  </a:ln>
                  <a:effectLst/>
                  <a:uLnTx/>
                  <a:uFillTx/>
                  <a:cs typeface="Arial" panose="020B0604020202020204" pitchFamily="34" charset="0"/>
                  <a:hlinkClick r:id="rId3">
                    <a:extLst>
                      <a:ext uri="{A12FA001-AC4F-418D-AE19-62706E023703}">
                        <ahyp:hlinkClr xmlns:ahyp="http://schemas.microsoft.com/office/drawing/2018/hyperlinkcolor" val="tx"/>
                      </a:ext>
                    </a:extLst>
                  </a:hlinkClick>
                </a:rPr>
                <a:t>healthpartners.com/</a:t>
              </a:r>
              <a:r>
                <a:rPr kumimoji="0" lang="en-US" sz="1600" b="1" i="0" u="none" strike="noStrike" kern="1200" cap="none" spc="0" normalizeH="0" baseline="0" noProof="0" dirty="0" err="1">
                  <a:ln>
                    <a:noFill/>
                  </a:ln>
                  <a:effectLst/>
                  <a:uLnTx/>
                  <a:uFillTx/>
                  <a:cs typeface="Arial" panose="020B0604020202020204" pitchFamily="34" charset="0"/>
                  <a:hlinkClick r:id="rId3">
                    <a:extLst>
                      <a:ext uri="{A12FA001-AC4F-418D-AE19-62706E023703}">
                        <ahyp:hlinkClr xmlns:ahyp="http://schemas.microsoft.com/office/drawing/2018/hyperlinkcolor" val="tx"/>
                      </a:ext>
                    </a:extLst>
                  </a:hlinkClick>
                </a:rPr>
                <a:t>getcareeverywhere</a:t>
              </a:r>
              <a:br>
                <a:rPr lang="en-US" sz="1600" b="1" dirty="0">
                  <a:cs typeface="Arial" panose="020B0604020202020204" pitchFamily="34" charset="0"/>
                </a:rPr>
              </a:br>
              <a:r>
                <a:rPr lang="en-US" sz="1600" dirty="0">
                  <a:cs typeface="Arial" panose="020B0604020202020204" pitchFamily="34" charset="0"/>
                </a:rPr>
                <a:t>Get the </a:t>
              </a:r>
              <a:r>
                <a:rPr lang="en-US" sz="1600" b="1" dirty="0">
                  <a:cs typeface="Arial" panose="020B0604020202020204" pitchFamily="34" charset="0"/>
                </a:rPr>
                <a:t>Assist America </a:t>
              </a:r>
              <a:r>
                <a:rPr lang="en-US" sz="1600" dirty="0">
                  <a:cs typeface="Arial" panose="020B0604020202020204" pitchFamily="34" charset="0"/>
                </a:rPr>
                <a:t>app for use on the go, reference number 01-AA-HPT-05133</a:t>
              </a:r>
            </a:p>
          </p:txBody>
        </p:sp>
        <p:sp>
          <p:nvSpPr>
            <p:cNvPr id="54" name="Freeform: Shape 53">
              <a:extLst>
                <a:ext uri="{FF2B5EF4-FFF2-40B4-BE49-F238E27FC236}">
                  <a16:creationId xmlns:a16="http://schemas.microsoft.com/office/drawing/2014/main" id="{28ECC4BE-095E-4FEB-A9C4-80CC2B9DD14A}"/>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55" name="Graphic 54">
              <a:extLst>
                <a:ext uri="{FF2B5EF4-FFF2-40B4-BE49-F238E27FC236}">
                  <a16:creationId xmlns:a16="http://schemas.microsoft.com/office/drawing/2014/main" id="{32267C89-BA59-4278-8098-FA946C4495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326" y="5538790"/>
              <a:ext cx="365760" cy="365760"/>
            </a:xfrm>
            <a:prstGeom prst="rect">
              <a:avLst/>
            </a:prstGeom>
          </p:spPr>
        </p:pic>
      </p:grpSp>
      <p:sp>
        <p:nvSpPr>
          <p:cNvPr id="57" name="Rectangle: Diagonal Corners Rounded 56">
            <a:extLst>
              <a:ext uri="{FF2B5EF4-FFF2-40B4-BE49-F238E27FC236}">
                <a16:creationId xmlns:a16="http://schemas.microsoft.com/office/drawing/2014/main" id="{E12A4505-B13B-43C1-9435-C2C9E750CF48}"/>
              </a:ext>
            </a:extLst>
          </p:cNvPr>
          <p:cNvSpPr/>
          <p:nvPr/>
        </p:nvSpPr>
        <p:spPr>
          <a:xfrm flipH="1">
            <a:off x="613516" y="1219200"/>
            <a:ext cx="4123596" cy="3955669"/>
          </a:xfrm>
          <a:prstGeom prst="round2DiagRect">
            <a:avLst>
              <a:gd name="adj1" fmla="val 1337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04000" rIns="182880" rtlCol="0" anchor="ctr"/>
          <a:lstStyle/>
          <a:p>
            <a:r>
              <a:rPr lang="en-US" sz="2000" b="1" dirty="0">
                <a:solidFill>
                  <a:schemeClr val="tx1"/>
                </a:solidFill>
              </a:rPr>
              <a:t>Assist America </a:t>
            </a:r>
            <a:r>
              <a:rPr lang="en-US" sz="2000" dirty="0">
                <a:solidFill>
                  <a:schemeClr val="tx1"/>
                </a:solidFill>
              </a:rPr>
              <a:t>provides all the support you need when you’re more than 100 miles from home.</a:t>
            </a:r>
            <a:endParaRPr lang="en-US" sz="2400" dirty="0">
              <a:solidFill>
                <a:schemeClr val="tx1"/>
              </a:solidFill>
            </a:endParaRPr>
          </a:p>
        </p:txBody>
      </p:sp>
      <p:pic>
        <p:nvPicPr>
          <p:cNvPr id="48" name="Picture 47">
            <a:extLst>
              <a:ext uri="{FF2B5EF4-FFF2-40B4-BE49-F238E27FC236}">
                <a16:creationId xmlns:a16="http://schemas.microsoft.com/office/drawing/2014/main" id="{80401E06-45B1-45EF-B959-6CFFDC12E6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4416" y="1746708"/>
            <a:ext cx="1097282" cy="1097282"/>
          </a:xfrm>
          <a:prstGeom prst="rect">
            <a:avLst/>
          </a:prstGeom>
        </p:spPr>
      </p:pic>
      <p:sp>
        <p:nvSpPr>
          <p:cNvPr id="50" name="Rectangle 49">
            <a:extLst>
              <a:ext uri="{FF2B5EF4-FFF2-40B4-BE49-F238E27FC236}">
                <a16:creationId xmlns:a16="http://schemas.microsoft.com/office/drawing/2014/main" id="{82C6D122-8C9F-45D4-88C3-8FA8753A39D4}"/>
              </a:ext>
            </a:extLst>
          </p:cNvPr>
          <p:cNvSpPr/>
          <p:nvPr/>
        </p:nvSpPr>
        <p:spPr>
          <a:xfrm>
            <a:off x="5181600" y="1413791"/>
            <a:ext cx="6592993"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Bold"/>
                <a:ea typeface="+mn-ea"/>
                <a:cs typeface="Arial" panose="020B0604020202020204" pitchFamily="34" charset="0"/>
              </a:rPr>
              <a:t>Get 24/7 help with:</a:t>
            </a:r>
          </a:p>
        </p:txBody>
      </p:sp>
      <p:sp>
        <p:nvSpPr>
          <p:cNvPr id="69" name="TextBox 68">
            <a:extLst>
              <a:ext uri="{FF2B5EF4-FFF2-40B4-BE49-F238E27FC236}">
                <a16:creationId xmlns:a16="http://schemas.microsoft.com/office/drawing/2014/main" id="{099AC467-07DC-414A-AF27-384236A7D439}"/>
              </a:ext>
            </a:extLst>
          </p:cNvPr>
          <p:cNvSpPr txBox="1"/>
          <p:nvPr/>
        </p:nvSpPr>
        <p:spPr>
          <a:xfrm>
            <a:off x="5560540" y="2027577"/>
            <a:ext cx="2700809" cy="584775"/>
          </a:xfrm>
          <a:prstGeom prst="rect">
            <a:avLst/>
          </a:prstGeom>
          <a:noFill/>
        </p:spPr>
        <p:txBody>
          <a:bodyPr wrap="square" lIns="0" rIns="0" anchor="ctr" anchorCtr="0">
            <a:spAutoFit/>
          </a:bodyPr>
          <a:lstStyle/>
          <a:p>
            <a:pPr>
              <a:spcBef>
                <a:spcPts val="1800"/>
              </a:spcBef>
            </a:pPr>
            <a:r>
              <a:rPr lang="en-US" sz="1600" dirty="0"/>
              <a:t>Coordinating transport to care facilities or back home</a:t>
            </a:r>
          </a:p>
        </p:txBody>
      </p:sp>
      <p:sp>
        <p:nvSpPr>
          <p:cNvPr id="70" name="Freeform: Shape 69">
            <a:extLst>
              <a:ext uri="{FF2B5EF4-FFF2-40B4-BE49-F238E27FC236}">
                <a16:creationId xmlns:a16="http://schemas.microsoft.com/office/drawing/2014/main" id="{17D3A581-C7D5-452D-88C2-5B32FECFB27C}"/>
              </a:ext>
            </a:extLst>
          </p:cNvPr>
          <p:cNvSpPr/>
          <p:nvPr/>
        </p:nvSpPr>
        <p:spPr>
          <a:xfrm>
            <a:off x="5168468" y="2199098"/>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71" name="TextBox 70">
            <a:extLst>
              <a:ext uri="{FF2B5EF4-FFF2-40B4-BE49-F238E27FC236}">
                <a16:creationId xmlns:a16="http://schemas.microsoft.com/office/drawing/2014/main" id="{0651596D-C3E1-4A33-BA75-14AB421AACCC}"/>
              </a:ext>
            </a:extLst>
          </p:cNvPr>
          <p:cNvSpPr txBox="1"/>
          <p:nvPr/>
        </p:nvSpPr>
        <p:spPr>
          <a:xfrm>
            <a:off x="9008590" y="2027577"/>
            <a:ext cx="2700809" cy="584775"/>
          </a:xfrm>
          <a:prstGeom prst="rect">
            <a:avLst/>
          </a:prstGeom>
          <a:noFill/>
        </p:spPr>
        <p:txBody>
          <a:bodyPr wrap="square" lIns="0" rIns="0" anchor="ctr" anchorCtr="0">
            <a:spAutoFit/>
          </a:bodyPr>
          <a:lstStyle/>
          <a:p>
            <a:pPr>
              <a:spcBef>
                <a:spcPts val="1800"/>
              </a:spcBef>
            </a:pPr>
            <a:r>
              <a:rPr lang="en-US" sz="1600" spc="-20" dirty="0"/>
              <a:t>Pre-trip info, like immunization and visa requirements </a:t>
            </a:r>
          </a:p>
        </p:txBody>
      </p:sp>
      <p:sp>
        <p:nvSpPr>
          <p:cNvPr id="72" name="Freeform: Shape 71">
            <a:extLst>
              <a:ext uri="{FF2B5EF4-FFF2-40B4-BE49-F238E27FC236}">
                <a16:creationId xmlns:a16="http://schemas.microsoft.com/office/drawing/2014/main" id="{226D643E-4510-48D5-886C-66200D2EF0F8}"/>
              </a:ext>
            </a:extLst>
          </p:cNvPr>
          <p:cNvSpPr/>
          <p:nvPr/>
        </p:nvSpPr>
        <p:spPr>
          <a:xfrm>
            <a:off x="8616518" y="2199098"/>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cxnSp>
        <p:nvCxnSpPr>
          <p:cNvPr id="73" name="Straight Connector 72">
            <a:extLst>
              <a:ext uri="{FF2B5EF4-FFF2-40B4-BE49-F238E27FC236}">
                <a16:creationId xmlns:a16="http://schemas.microsoft.com/office/drawing/2014/main" id="{9CE50F08-3E28-4C7A-9937-4478D500AD83}"/>
              </a:ext>
            </a:extLst>
          </p:cNvPr>
          <p:cNvCxnSpPr>
            <a:cxnSpLocks/>
          </p:cNvCxnSpPr>
          <p:nvPr/>
        </p:nvCxnSpPr>
        <p:spPr>
          <a:xfrm>
            <a:off x="5181600" y="282091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111AC2-634C-4930-ABA7-1BD6782C213C}"/>
              </a:ext>
            </a:extLst>
          </p:cNvPr>
          <p:cNvCxnSpPr>
            <a:cxnSpLocks/>
          </p:cNvCxnSpPr>
          <p:nvPr/>
        </p:nvCxnSpPr>
        <p:spPr>
          <a:xfrm>
            <a:off x="8629650" y="282091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493418B-45F4-401E-9572-D08D49BE1021}"/>
              </a:ext>
            </a:extLst>
          </p:cNvPr>
          <p:cNvSpPr txBox="1"/>
          <p:nvPr/>
        </p:nvSpPr>
        <p:spPr>
          <a:xfrm>
            <a:off x="5560540" y="3029468"/>
            <a:ext cx="2700809" cy="338554"/>
          </a:xfrm>
          <a:prstGeom prst="rect">
            <a:avLst/>
          </a:prstGeom>
          <a:noFill/>
        </p:spPr>
        <p:txBody>
          <a:bodyPr wrap="square" lIns="0" rIns="0" anchor="ctr" anchorCtr="0">
            <a:spAutoFit/>
          </a:bodyPr>
          <a:lstStyle/>
          <a:p>
            <a:pPr>
              <a:spcBef>
                <a:spcPts val="1800"/>
              </a:spcBef>
            </a:pPr>
            <a:r>
              <a:rPr lang="en-GB" sz="1600" dirty="0"/>
              <a:t>Filling lost prescriptions </a:t>
            </a:r>
          </a:p>
        </p:txBody>
      </p:sp>
      <p:sp>
        <p:nvSpPr>
          <p:cNvPr id="76" name="Freeform: Shape 75">
            <a:extLst>
              <a:ext uri="{FF2B5EF4-FFF2-40B4-BE49-F238E27FC236}">
                <a16:creationId xmlns:a16="http://schemas.microsoft.com/office/drawing/2014/main" id="{8F9354EA-858B-4541-9AFE-D11A3AFB50A6}"/>
              </a:ext>
            </a:extLst>
          </p:cNvPr>
          <p:cNvSpPr/>
          <p:nvPr/>
        </p:nvSpPr>
        <p:spPr>
          <a:xfrm>
            <a:off x="5168468" y="3077878"/>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77" name="TextBox 76">
            <a:extLst>
              <a:ext uri="{FF2B5EF4-FFF2-40B4-BE49-F238E27FC236}">
                <a16:creationId xmlns:a16="http://schemas.microsoft.com/office/drawing/2014/main" id="{AD74C915-3888-454B-B7B2-7772F9B7AEDC}"/>
              </a:ext>
            </a:extLst>
          </p:cNvPr>
          <p:cNvSpPr txBox="1"/>
          <p:nvPr/>
        </p:nvSpPr>
        <p:spPr>
          <a:xfrm>
            <a:off x="9008590" y="3029468"/>
            <a:ext cx="2700809" cy="338554"/>
          </a:xfrm>
          <a:prstGeom prst="rect">
            <a:avLst/>
          </a:prstGeom>
          <a:noFill/>
        </p:spPr>
        <p:txBody>
          <a:bodyPr wrap="square" lIns="0" rIns="0" anchor="ctr" anchorCtr="0">
            <a:spAutoFit/>
          </a:bodyPr>
          <a:lstStyle/>
          <a:p>
            <a:pPr>
              <a:spcBef>
                <a:spcPts val="1800"/>
              </a:spcBef>
            </a:pPr>
            <a:r>
              <a:rPr lang="en-GB" sz="1600" dirty="0"/>
              <a:t>Tracking down lost luggage</a:t>
            </a:r>
          </a:p>
        </p:txBody>
      </p:sp>
      <p:sp>
        <p:nvSpPr>
          <p:cNvPr id="78" name="Freeform: Shape 77">
            <a:extLst>
              <a:ext uri="{FF2B5EF4-FFF2-40B4-BE49-F238E27FC236}">
                <a16:creationId xmlns:a16="http://schemas.microsoft.com/office/drawing/2014/main" id="{9A19C785-A9A8-493D-8AE7-CB1879CEB636}"/>
              </a:ext>
            </a:extLst>
          </p:cNvPr>
          <p:cNvSpPr/>
          <p:nvPr/>
        </p:nvSpPr>
        <p:spPr>
          <a:xfrm>
            <a:off x="8616518" y="3077878"/>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cxnSp>
        <p:nvCxnSpPr>
          <p:cNvPr id="79" name="Straight Connector 78">
            <a:extLst>
              <a:ext uri="{FF2B5EF4-FFF2-40B4-BE49-F238E27FC236}">
                <a16:creationId xmlns:a16="http://schemas.microsoft.com/office/drawing/2014/main" id="{F769BCCC-9F49-4BE2-AFA8-C0C1B4BAD69A}"/>
              </a:ext>
            </a:extLst>
          </p:cNvPr>
          <p:cNvCxnSpPr>
            <a:cxnSpLocks/>
          </p:cNvCxnSpPr>
          <p:nvPr/>
        </p:nvCxnSpPr>
        <p:spPr>
          <a:xfrm>
            <a:off x="5181600" y="357658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04763D4-1C3A-46E1-A441-701AD25D98F4}"/>
              </a:ext>
            </a:extLst>
          </p:cNvPr>
          <p:cNvCxnSpPr>
            <a:cxnSpLocks/>
          </p:cNvCxnSpPr>
          <p:nvPr/>
        </p:nvCxnSpPr>
        <p:spPr>
          <a:xfrm>
            <a:off x="8629650" y="357658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18A9B20-1C11-4EE1-BFE9-039BB1CAB6AB}"/>
              </a:ext>
            </a:extLst>
          </p:cNvPr>
          <p:cNvSpPr txBox="1"/>
          <p:nvPr/>
        </p:nvSpPr>
        <p:spPr>
          <a:xfrm>
            <a:off x="5560540" y="3785138"/>
            <a:ext cx="2700809" cy="338554"/>
          </a:xfrm>
          <a:prstGeom prst="rect">
            <a:avLst/>
          </a:prstGeom>
          <a:noFill/>
        </p:spPr>
        <p:txBody>
          <a:bodyPr wrap="square" lIns="0" rIns="0" anchor="ctr" anchorCtr="0">
            <a:spAutoFit/>
          </a:bodyPr>
          <a:lstStyle/>
          <a:p>
            <a:pPr>
              <a:spcBef>
                <a:spcPts val="1800"/>
              </a:spcBef>
            </a:pPr>
            <a:r>
              <a:rPr lang="en-GB" sz="1600" dirty="0"/>
              <a:t>Finding good doctors </a:t>
            </a:r>
          </a:p>
        </p:txBody>
      </p:sp>
      <p:sp>
        <p:nvSpPr>
          <p:cNvPr id="82" name="Freeform: Shape 81">
            <a:extLst>
              <a:ext uri="{FF2B5EF4-FFF2-40B4-BE49-F238E27FC236}">
                <a16:creationId xmlns:a16="http://schemas.microsoft.com/office/drawing/2014/main" id="{22ECF64C-A8E5-4D28-8249-05B9D1F88D78}"/>
              </a:ext>
            </a:extLst>
          </p:cNvPr>
          <p:cNvSpPr/>
          <p:nvPr/>
        </p:nvSpPr>
        <p:spPr>
          <a:xfrm>
            <a:off x="5168468" y="3833549"/>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83" name="TextBox 82">
            <a:extLst>
              <a:ext uri="{FF2B5EF4-FFF2-40B4-BE49-F238E27FC236}">
                <a16:creationId xmlns:a16="http://schemas.microsoft.com/office/drawing/2014/main" id="{E80A1A9F-4600-45AF-B621-8BD53A0446BE}"/>
              </a:ext>
            </a:extLst>
          </p:cNvPr>
          <p:cNvSpPr txBox="1"/>
          <p:nvPr/>
        </p:nvSpPr>
        <p:spPr>
          <a:xfrm>
            <a:off x="9008590" y="3785138"/>
            <a:ext cx="2700809" cy="338554"/>
          </a:xfrm>
          <a:prstGeom prst="rect">
            <a:avLst/>
          </a:prstGeom>
          <a:noFill/>
        </p:spPr>
        <p:txBody>
          <a:bodyPr wrap="square" lIns="0" rIns="0" anchor="ctr" anchorCtr="0">
            <a:spAutoFit/>
          </a:bodyPr>
          <a:lstStyle/>
          <a:p>
            <a:pPr>
              <a:spcBef>
                <a:spcPts val="1800"/>
              </a:spcBef>
            </a:pPr>
            <a:r>
              <a:rPr lang="en-GB" sz="1600" dirty="0"/>
              <a:t>Translator referrals </a:t>
            </a:r>
          </a:p>
        </p:txBody>
      </p:sp>
      <p:sp>
        <p:nvSpPr>
          <p:cNvPr id="84" name="Freeform: Shape 83">
            <a:extLst>
              <a:ext uri="{FF2B5EF4-FFF2-40B4-BE49-F238E27FC236}">
                <a16:creationId xmlns:a16="http://schemas.microsoft.com/office/drawing/2014/main" id="{16DAF9A0-D1AA-493A-8B76-289EAE1168AB}"/>
              </a:ext>
            </a:extLst>
          </p:cNvPr>
          <p:cNvSpPr/>
          <p:nvPr/>
        </p:nvSpPr>
        <p:spPr>
          <a:xfrm>
            <a:off x="8616518" y="3833549"/>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cxnSp>
        <p:nvCxnSpPr>
          <p:cNvPr id="85" name="Straight Connector 84">
            <a:extLst>
              <a:ext uri="{FF2B5EF4-FFF2-40B4-BE49-F238E27FC236}">
                <a16:creationId xmlns:a16="http://schemas.microsoft.com/office/drawing/2014/main" id="{BC040949-4929-4F6B-B63A-BACF32F884EE}"/>
              </a:ext>
            </a:extLst>
          </p:cNvPr>
          <p:cNvCxnSpPr>
            <a:cxnSpLocks/>
          </p:cNvCxnSpPr>
          <p:nvPr/>
        </p:nvCxnSpPr>
        <p:spPr>
          <a:xfrm>
            <a:off x="5181600" y="433225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FDEEC3-8434-4A91-8339-6ED3D883C130}"/>
              </a:ext>
            </a:extLst>
          </p:cNvPr>
          <p:cNvCxnSpPr>
            <a:cxnSpLocks/>
          </p:cNvCxnSpPr>
          <p:nvPr/>
        </p:nvCxnSpPr>
        <p:spPr>
          <a:xfrm>
            <a:off x="8629650" y="4332250"/>
            <a:ext cx="30797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75B91DD-6758-4887-B9A1-3E96CCE77D11}"/>
              </a:ext>
            </a:extLst>
          </p:cNvPr>
          <p:cNvSpPr txBox="1"/>
          <p:nvPr/>
        </p:nvSpPr>
        <p:spPr>
          <a:xfrm>
            <a:off x="5560540" y="4540809"/>
            <a:ext cx="2796060" cy="338554"/>
          </a:xfrm>
          <a:prstGeom prst="rect">
            <a:avLst/>
          </a:prstGeom>
          <a:noFill/>
        </p:spPr>
        <p:txBody>
          <a:bodyPr wrap="square" lIns="0" rIns="0" anchor="ctr" anchorCtr="0">
            <a:spAutoFit/>
          </a:bodyPr>
          <a:lstStyle/>
          <a:p>
            <a:pPr>
              <a:spcBef>
                <a:spcPts val="1800"/>
              </a:spcBef>
            </a:pPr>
            <a:r>
              <a:rPr lang="en-US" sz="1600" spc="-20" dirty="0"/>
              <a:t>Getting admitted to the hospital </a:t>
            </a:r>
          </a:p>
        </p:txBody>
      </p:sp>
      <p:sp>
        <p:nvSpPr>
          <p:cNvPr id="88" name="Freeform: Shape 87">
            <a:extLst>
              <a:ext uri="{FF2B5EF4-FFF2-40B4-BE49-F238E27FC236}">
                <a16:creationId xmlns:a16="http://schemas.microsoft.com/office/drawing/2014/main" id="{FAAAF13A-5C0D-429D-BE0D-A01BDFBD9B41}"/>
              </a:ext>
            </a:extLst>
          </p:cNvPr>
          <p:cNvSpPr/>
          <p:nvPr/>
        </p:nvSpPr>
        <p:spPr>
          <a:xfrm>
            <a:off x="5168468" y="4589221"/>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89" name="TextBox 88">
            <a:extLst>
              <a:ext uri="{FF2B5EF4-FFF2-40B4-BE49-F238E27FC236}">
                <a16:creationId xmlns:a16="http://schemas.microsoft.com/office/drawing/2014/main" id="{246F4D99-D5B9-43A7-A956-AF0A8E5902AE}"/>
              </a:ext>
            </a:extLst>
          </p:cNvPr>
          <p:cNvSpPr txBox="1"/>
          <p:nvPr/>
        </p:nvSpPr>
        <p:spPr>
          <a:xfrm>
            <a:off x="9008590" y="4540810"/>
            <a:ext cx="2700809" cy="338554"/>
          </a:xfrm>
          <a:prstGeom prst="rect">
            <a:avLst/>
          </a:prstGeom>
          <a:noFill/>
        </p:spPr>
        <p:txBody>
          <a:bodyPr wrap="square" lIns="0" rIns="0" anchor="ctr" anchorCtr="0">
            <a:spAutoFit/>
          </a:bodyPr>
          <a:lstStyle/>
          <a:p>
            <a:pPr>
              <a:spcBef>
                <a:spcPts val="1800"/>
              </a:spcBef>
            </a:pPr>
            <a:r>
              <a:rPr lang="en-GB" sz="1600" dirty="0"/>
              <a:t>And more!</a:t>
            </a:r>
          </a:p>
        </p:txBody>
      </p:sp>
      <p:sp>
        <p:nvSpPr>
          <p:cNvPr id="90" name="Freeform: Shape 89">
            <a:extLst>
              <a:ext uri="{FF2B5EF4-FFF2-40B4-BE49-F238E27FC236}">
                <a16:creationId xmlns:a16="http://schemas.microsoft.com/office/drawing/2014/main" id="{4565C840-8453-471D-B97F-92DB46A46BF5}"/>
              </a:ext>
            </a:extLst>
          </p:cNvPr>
          <p:cNvSpPr/>
          <p:nvPr/>
        </p:nvSpPr>
        <p:spPr>
          <a:xfrm>
            <a:off x="8616518" y="4589221"/>
            <a:ext cx="241732" cy="241732"/>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grpSp>
        <p:nvGrpSpPr>
          <p:cNvPr id="63" name="Burger">
            <a:extLst>
              <a:ext uri="{FF2B5EF4-FFF2-40B4-BE49-F238E27FC236}">
                <a16:creationId xmlns:a16="http://schemas.microsoft.com/office/drawing/2014/main" id="{F990985B-DBC4-41C8-9C71-CA44AA524950}"/>
              </a:ext>
            </a:extLst>
          </p:cNvPr>
          <p:cNvGrpSpPr/>
          <p:nvPr/>
        </p:nvGrpSpPr>
        <p:grpSpPr>
          <a:xfrm>
            <a:off x="-1" y="-1"/>
            <a:ext cx="304797" cy="304797"/>
            <a:chOff x="-1" y="-1"/>
            <a:chExt cx="304797" cy="304797"/>
          </a:xfrm>
        </p:grpSpPr>
        <p:sp>
          <p:nvSpPr>
            <p:cNvPr id="64" name="Rectangle 63">
              <a:extLst>
                <a:ext uri="{FF2B5EF4-FFF2-40B4-BE49-F238E27FC236}">
                  <a16:creationId xmlns:a16="http://schemas.microsoft.com/office/drawing/2014/main" id="{83B83A96-E900-470B-8D9A-FCB1B0C2BBF2}"/>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9C84D22-7E3D-45BB-9963-B1E3B435BA91}"/>
                </a:ext>
              </a:extLst>
            </p:cNvPr>
            <p:cNvGrpSpPr/>
            <p:nvPr userDrawn="1"/>
          </p:nvGrpSpPr>
          <p:grpSpPr>
            <a:xfrm>
              <a:off x="88317" y="103148"/>
              <a:ext cx="128160" cy="98498"/>
              <a:chOff x="88317" y="99577"/>
              <a:chExt cx="128160" cy="98498"/>
            </a:xfrm>
          </p:grpSpPr>
          <p:cxnSp>
            <p:nvCxnSpPr>
              <p:cNvPr id="66" name="Straight Connector 65">
                <a:extLst>
                  <a:ext uri="{FF2B5EF4-FFF2-40B4-BE49-F238E27FC236}">
                    <a16:creationId xmlns:a16="http://schemas.microsoft.com/office/drawing/2014/main" id="{31938A79-FB5F-4482-AC42-84A646732ED6}"/>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097E28-FC4B-4BCA-9A36-8E9E437AE9DA}"/>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DA7CB9-5B0B-47B2-AD6E-6E814CB484AC}"/>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a:extLst>
              <a:ext uri="{FF2B5EF4-FFF2-40B4-BE49-F238E27FC236}">
                <a16:creationId xmlns:a16="http://schemas.microsoft.com/office/drawing/2014/main" id="{C59701A7-46FD-4098-AF9A-24320F68FC43}"/>
              </a:ext>
            </a:extLst>
          </p:cNvPr>
          <p:cNvGrpSpPr/>
          <p:nvPr/>
        </p:nvGrpSpPr>
        <p:grpSpPr>
          <a:xfrm>
            <a:off x="-4750182" y="304794"/>
            <a:ext cx="4248150" cy="6553205"/>
            <a:chOff x="-4750182" y="304794"/>
            <a:chExt cx="4248150" cy="6553205"/>
          </a:xfrm>
        </p:grpSpPr>
        <p:grpSp>
          <p:nvGrpSpPr>
            <p:cNvPr id="99" name="Group 98">
              <a:extLst>
                <a:ext uri="{FF2B5EF4-FFF2-40B4-BE49-F238E27FC236}">
                  <a16:creationId xmlns:a16="http://schemas.microsoft.com/office/drawing/2014/main" id="{0C364832-99F6-49F9-8E2A-997BCEDDDF30}"/>
                </a:ext>
              </a:extLst>
            </p:cNvPr>
            <p:cNvGrpSpPr/>
            <p:nvPr/>
          </p:nvGrpSpPr>
          <p:grpSpPr>
            <a:xfrm>
              <a:off x="-4750182" y="304794"/>
              <a:ext cx="4248150" cy="6553205"/>
              <a:chOff x="0" y="304794"/>
              <a:chExt cx="4248150" cy="6553205"/>
            </a:xfrm>
          </p:grpSpPr>
          <p:sp>
            <p:nvSpPr>
              <p:cNvPr id="120" name="Rectangle: Single Corner Rounded 119">
                <a:extLst>
                  <a:ext uri="{FF2B5EF4-FFF2-40B4-BE49-F238E27FC236}">
                    <a16:creationId xmlns:a16="http://schemas.microsoft.com/office/drawing/2014/main" id="{29804BE7-54E7-4FBB-94E3-4B27D6A9DA5B}"/>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056B5EF1-CAFC-4E3D-BD72-F663C467F6EB}"/>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1" name="Straight Connector 100">
              <a:extLst>
                <a:ext uri="{FF2B5EF4-FFF2-40B4-BE49-F238E27FC236}">
                  <a16:creationId xmlns:a16="http://schemas.microsoft.com/office/drawing/2014/main" id="{CBE35182-E524-40EB-800F-C8E3FA824568}"/>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F7556AB4-D937-41F1-80A6-0E83529040F7}"/>
                </a:ext>
              </a:extLst>
            </p:cNvPr>
            <p:cNvGrpSpPr/>
            <p:nvPr/>
          </p:nvGrpSpPr>
          <p:grpSpPr>
            <a:xfrm>
              <a:off x="-4431269" y="746687"/>
              <a:ext cx="2152889" cy="289561"/>
              <a:chOff x="-4431269" y="644179"/>
              <a:chExt cx="2152889" cy="289561"/>
            </a:xfrm>
          </p:grpSpPr>
          <p:sp>
            <p:nvSpPr>
              <p:cNvPr id="103" name="TextBox 102">
                <a:hlinkClick r:id="rId7" action="ppaction://hlinksldjump"/>
                <a:extLst>
                  <a:ext uri="{FF2B5EF4-FFF2-40B4-BE49-F238E27FC236}">
                    <a16:creationId xmlns:a16="http://schemas.microsoft.com/office/drawing/2014/main" id="{F6418307-09C2-4177-AAEE-497F7F926413}"/>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104" name="Group 103">
                <a:extLst>
                  <a:ext uri="{FF2B5EF4-FFF2-40B4-BE49-F238E27FC236}">
                    <a16:creationId xmlns:a16="http://schemas.microsoft.com/office/drawing/2014/main" id="{B3A07418-5DCF-4658-B854-256304BB48ED}"/>
                  </a:ext>
                </a:extLst>
              </p:cNvPr>
              <p:cNvGrpSpPr/>
              <p:nvPr/>
            </p:nvGrpSpPr>
            <p:grpSpPr>
              <a:xfrm>
                <a:off x="-4431269" y="644179"/>
                <a:ext cx="289560" cy="289560"/>
                <a:chOff x="-4431269" y="644179"/>
                <a:chExt cx="289560" cy="289560"/>
              </a:xfrm>
            </p:grpSpPr>
            <p:sp>
              <p:nvSpPr>
                <p:cNvPr id="105" name="Oval 104">
                  <a:hlinkClick r:id="rId7" action="ppaction://hlinksldjump"/>
                  <a:extLst>
                    <a:ext uri="{FF2B5EF4-FFF2-40B4-BE49-F238E27FC236}">
                      <a16:creationId xmlns:a16="http://schemas.microsoft.com/office/drawing/2014/main" id="{D5A3207F-9B9A-4A84-BF62-8CE418CAE173}"/>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106" name="Graphic 105">
                  <a:extLst>
                    <a:ext uri="{FF2B5EF4-FFF2-40B4-BE49-F238E27FC236}">
                      <a16:creationId xmlns:a16="http://schemas.microsoft.com/office/drawing/2014/main" id="{D9E45EC9-7E6A-4C08-AB50-0BA3B2B088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56" name="Table 55">
            <a:extLst>
              <a:ext uri="{FF2B5EF4-FFF2-40B4-BE49-F238E27FC236}">
                <a16:creationId xmlns:a16="http://schemas.microsoft.com/office/drawing/2014/main" id="{E12BDD9D-E869-481B-9330-32276060A983}"/>
              </a:ext>
            </a:extLst>
          </p:cNvPr>
          <p:cNvGraphicFramePr>
            <a:graphicFrameLocks noGrp="1"/>
          </p:cNvGraphicFramePr>
          <p:nvPr>
            <p:extLst>
              <p:ext uri="{D42A27DB-BD31-4B8C-83A1-F6EECF244321}">
                <p14:modId xmlns:p14="http://schemas.microsoft.com/office/powerpoint/2010/main" val="3549863420"/>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10"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1"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2"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3"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4"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5"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6"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7"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8"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9"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20"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8" name="Rectangle 7, chunk 2">
            <a:extLst>
              <a:ext uri="{FF2B5EF4-FFF2-40B4-BE49-F238E27FC236}">
                <a16:creationId xmlns:a16="http://schemas.microsoft.com/office/drawing/2014/main" id="{9FFEF323-7988-9AEA-FED3-44FC519C00BB}"/>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1"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400863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98"/>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56"/>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58"/>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98"/>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56"/>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58"/>
                                        </p:tgtEl>
                                        <p:attrNameLst>
                                          <p:attrName>ppt_x</p:attrName>
                                          <p:attrName>ppt_y</p:attrName>
                                        </p:attrNameLst>
                                      </p:cBhvr>
                                      <p:rCtr x="-19987" y="0"/>
                                    </p:animMotion>
                                  </p:childTnLst>
                                </p:cTn>
                              </p:par>
                            </p:childTnLst>
                          </p:cTn>
                        </p:par>
                      </p:childTnLst>
                    </p:cTn>
                  </p:par>
                </p:childTnLst>
              </p:cTn>
              <p:nextCondLst>
                <p:cond evt="onClick" delay="0">
                  <p:tgtEl>
                    <p:spTgt spid="63"/>
                  </p:tgtEl>
                </p:cond>
              </p:nextCondLst>
            </p:seq>
          </p:childTnLst>
        </p:cTn>
      </p:par>
    </p:tnLst>
    <p:bldLst>
      <p:bldP spid="58" grpId="0"/>
      <p:bldP spid="5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3518" y="236356"/>
            <a:ext cx="10440246" cy="792843"/>
          </a:xfrm>
        </p:spPr>
        <p:txBody>
          <a:bodyPr/>
          <a:lstStyle/>
          <a:p>
            <a:r>
              <a:rPr lang="en-US" dirty="0"/>
              <a:t>Get the right care at the right price</a:t>
            </a:r>
          </a:p>
        </p:txBody>
      </p:sp>
      <p:graphicFrame>
        <p:nvGraphicFramePr>
          <p:cNvPr id="16" name="Group 4">
            <a:extLst>
              <a:ext uri="{FF2B5EF4-FFF2-40B4-BE49-F238E27FC236}">
                <a16:creationId xmlns:a16="http://schemas.microsoft.com/office/drawing/2014/main" id="{08933253-6333-45D1-81E8-2413306EBC79}"/>
              </a:ext>
            </a:extLst>
          </p:cNvPr>
          <p:cNvGraphicFramePr>
            <a:graphicFrameLocks noGrp="1"/>
          </p:cNvGraphicFramePr>
          <p:nvPr>
            <p:extLst>
              <p:ext uri="{D42A27DB-BD31-4B8C-83A1-F6EECF244321}">
                <p14:modId xmlns:p14="http://schemas.microsoft.com/office/powerpoint/2010/main" val="2289940986"/>
              </p:ext>
            </p:extLst>
          </p:nvPr>
        </p:nvGraphicFramePr>
        <p:xfrm>
          <a:off x="613518" y="963060"/>
          <a:ext cx="11268000" cy="5015882"/>
        </p:xfrm>
        <a:graphic>
          <a:graphicData uri="http://schemas.openxmlformats.org/drawingml/2006/table">
            <a:tbl>
              <a:tblPr/>
              <a:tblGrid>
                <a:gridCol w="4121791">
                  <a:extLst>
                    <a:ext uri="{9D8B030D-6E8A-4147-A177-3AD203B41FA5}">
                      <a16:colId xmlns:a16="http://schemas.microsoft.com/office/drawing/2014/main" val="20000"/>
                    </a:ext>
                  </a:extLst>
                </a:gridCol>
                <a:gridCol w="2831561">
                  <a:extLst>
                    <a:ext uri="{9D8B030D-6E8A-4147-A177-3AD203B41FA5}">
                      <a16:colId xmlns:a16="http://schemas.microsoft.com/office/drawing/2014/main" val="20001"/>
                    </a:ext>
                  </a:extLst>
                </a:gridCol>
                <a:gridCol w="2157324">
                  <a:extLst>
                    <a:ext uri="{9D8B030D-6E8A-4147-A177-3AD203B41FA5}">
                      <a16:colId xmlns:a16="http://schemas.microsoft.com/office/drawing/2014/main" val="20003"/>
                    </a:ext>
                  </a:extLst>
                </a:gridCol>
                <a:gridCol w="2157324">
                  <a:extLst>
                    <a:ext uri="{9D8B030D-6E8A-4147-A177-3AD203B41FA5}">
                      <a16:colId xmlns:a16="http://schemas.microsoft.com/office/drawing/2014/main" val="4214696612"/>
                    </a:ext>
                  </a:extLst>
                </a:gridCol>
              </a:tblGrid>
              <a:tr h="46877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sym typeface="Calibri" charset="0"/>
                        </a:rPr>
                        <a:t>When you need</a:t>
                      </a:r>
                    </a:p>
                  </a:txBody>
                  <a:tcPr marL="144000" marR="45715" marT="45715" marB="45715"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sym typeface="Calibri" charset="0"/>
                        </a:rPr>
                        <a:t>Go to</a:t>
                      </a:r>
                    </a:p>
                  </a:txBody>
                  <a:tcPr marL="144000" marR="45715" marT="45715" marB="45715"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sym typeface="Calibri" charset="0"/>
                        </a:rPr>
                        <a:t>Average costs</a:t>
                      </a:r>
                    </a:p>
                  </a:txBody>
                  <a:tcPr marL="45715" marR="45715" marT="45715" marB="45715"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sym typeface="Calibri" charset="0"/>
                        </a:rPr>
                        <a:t>Average time spent</a:t>
                      </a:r>
                    </a:p>
                  </a:txBody>
                  <a:tcPr marL="45715" marR="45715" marT="45715" marB="45715"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75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Health advice from a registered nurse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At-home remedies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When to go in for care</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sym typeface="Arial" charset="0"/>
                          <a:hlinkClick r:id="rId3" action="ppaction://hlinksldjump">
                            <a:extLst>
                              <a:ext uri="{A12FA001-AC4F-418D-AE19-62706E023703}">
                                <ahyp:hlinkClr xmlns:ahyp="http://schemas.microsoft.com/office/drawing/2018/hyperlinkcolor" val="tx"/>
                              </a:ext>
                            </a:extLst>
                          </a:hlinkClick>
                        </a:rPr>
                        <a:t>HealthPartners CareLine</a:t>
                      </a:r>
                      <a:r>
                        <a:rPr lang="en-PH" sz="1400" b="1" kern="1200" dirty="0">
                          <a:solidFill>
                            <a:schemeClr val="tx1"/>
                          </a:solid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a:t>
                      </a:r>
                      <a:r>
                        <a:rPr lang="en-US" sz="1400" b="1" kern="1200" dirty="0">
                          <a:solidFill>
                            <a:schemeClr val="tx1"/>
                          </a:solidFill>
                          <a:latin typeface="Arial" panose="020B0604020202020204" pitchFamily="34" charset="0"/>
                          <a:ea typeface="+mn-ea"/>
                          <a:cs typeface="Arial" panose="020B0604020202020204" pitchFamily="34" charset="0"/>
                          <a:sym typeface="Arial" charset="0"/>
                          <a:hlinkClick r:id="rId3" action="ppaction://hlinksldjump">
                            <a:extLst>
                              <a:ext uri="{A12FA001-AC4F-418D-AE19-62706E023703}">
                                <ahyp:hlinkClr xmlns:ahyp="http://schemas.microsoft.com/office/drawing/2018/hyperlinkcolor" val="tx"/>
                              </a:ext>
                            </a:extLst>
                          </a:hlinkClick>
                        </a:rPr>
                        <a:t> nurse line</a:t>
                      </a:r>
                      <a:endParaRPr lang="en-US" sz="1400" b="1" kern="1200" dirty="0">
                        <a:solidFill>
                          <a:schemeClr val="tx1"/>
                        </a:solidFill>
                        <a:latin typeface="Arial" panose="020B0604020202020204" pitchFamily="34" charset="0"/>
                        <a:ea typeface="+mn-ea"/>
                        <a:cs typeface="Arial" panose="020B0604020202020204" pitchFamily="34" charset="0"/>
                        <a:sym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24/7 tips and advice</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Free</a:t>
                      </a:r>
                    </a:p>
                  </a:txBody>
                  <a:tcPr marL="85058" marR="85058" marT="43331" marB="43331" anchor="ctr" horzOverflow="overflow">
                    <a:lnL w="12700" cap="flat" cmpd="sng" algn="ctr">
                      <a:solidFill>
                        <a:schemeClr val="bg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minutes</a:t>
                      </a:r>
                    </a:p>
                  </a:txBody>
                  <a:tcPr marL="648000" marR="85058" marT="43331" marB="43331" anchor="ctr" horzOverflow="overflow">
                    <a:lnL w="635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5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Treatment and prescriptions for minor medical issues,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Bladder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Pink eye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Upper respiratory infections</a:t>
                      </a:r>
                      <a:endParaRPr lang="en-PH" sz="1400" kern="1200" dirty="0">
                        <a:solidFill>
                          <a:schemeClr val="tx1"/>
                        </a:solidFill>
                        <a:latin typeface="Arial" panose="020B0604020202020204" pitchFamily="34" charset="0"/>
                        <a:ea typeface="+mn-ea"/>
                        <a:cs typeface="Arial" panose="020B0604020202020204" pitchFamily="34" charset="0"/>
                        <a:sym typeface="Arial" charset="0"/>
                      </a:endParaRP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sym typeface="Arial" charset="0"/>
                        </a:rPr>
                        <a:t>Virtual or convenience care</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a:t>
                      </a:r>
                    </a:p>
                  </a:txBody>
                  <a:tcPr marL="85058" marR="85058" marT="43331" marB="43331" anchor="ctr" horzOverflow="overflow">
                    <a:lnL w="12700" cap="flat" cmpd="sng" algn="ctr">
                      <a:solidFill>
                        <a:schemeClr val="bg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minutes</a:t>
                      </a:r>
                    </a:p>
                  </a:txBody>
                  <a:tcPr marL="648000" marR="85058" marT="43331" marB="43331" anchor="ctr" horzOverflow="overflow">
                    <a:lnL w="635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8797398"/>
                  </a:ext>
                </a:extLst>
              </a:tr>
              <a:tr h="75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A regular checkup or special care during the day for things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Diabetes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Vaccines</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sym typeface="Arial" charset="0"/>
                        </a:rPr>
                        <a:t>Primary care clinics</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a:t>
                      </a:r>
                    </a:p>
                  </a:txBody>
                  <a:tcPr marL="85058" marR="85058" marT="43331" marB="43331" anchor="ctr" horzOverflow="overflow">
                    <a:lnL w="12700" cap="flat" cmpd="sng" algn="ctr">
                      <a:solidFill>
                        <a:schemeClr val="bg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minutes</a:t>
                      </a:r>
                    </a:p>
                  </a:txBody>
                  <a:tcPr marL="648000" marR="85058" marT="43331" marB="43331" anchor="ctr" horzOverflow="overflow">
                    <a:lnL w="635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155057"/>
                  </a:ext>
                </a:extLst>
              </a:tr>
              <a:tr h="75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Care for urgent problems when your doctor’s office is closed,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Cuts that need stitches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Joint or muscle pain</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sym typeface="Arial" charset="0"/>
                        </a:rPr>
                        <a:t>Urgent care clinics</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a:t>
                      </a:r>
                    </a:p>
                  </a:txBody>
                  <a:tcPr marL="85058" marR="85058" marT="43331" marB="43331" anchor="ctr" horzOverflow="overflow">
                    <a:lnL w="12700" cap="flat" cmpd="sng" algn="ctr">
                      <a:solidFill>
                        <a:schemeClr val="bg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minutes</a:t>
                      </a:r>
                    </a:p>
                  </a:txBody>
                  <a:tcPr marL="648000" marR="85058" marT="43331" marB="43331" anchor="ctr" horzOverflow="overflow">
                    <a:lnL w="635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98804"/>
                  </a:ext>
                </a:extLst>
              </a:tr>
              <a:tr h="75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Help in an emergency,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Chest pain or shortness of breath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 Head injury</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sym typeface="Arial" charset="0"/>
                        </a:rPr>
                        <a:t>Emergency room</a:t>
                      </a:r>
                    </a:p>
                  </a:txBody>
                  <a:tcPr marL="144000" marR="85058" marT="43331" marB="433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sym typeface="Arial" charset="0"/>
                        </a:rPr>
                        <a:t>$$$$</a:t>
                      </a:r>
                    </a:p>
                  </a:txBody>
                  <a:tcPr marL="85058" marR="85058" marT="43331" marB="43331" anchor="ctr" horzOverflow="overflow">
                    <a:lnL w="12700" cap="flat" cmpd="sng" algn="ctr">
                      <a:solidFill>
                        <a:schemeClr val="bg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minutes +</a:t>
                      </a:r>
                    </a:p>
                  </a:txBody>
                  <a:tcPr marL="648000" marR="85058" marT="43331" marB="43331" anchor="ctr" horzOverflow="overflow">
                    <a:lnL w="635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5664882"/>
                  </a:ext>
                </a:extLst>
              </a:tr>
            </a:tbl>
          </a:graphicData>
        </a:graphic>
      </p:graphicFrame>
      <p:grpSp>
        <p:nvGrpSpPr>
          <p:cNvPr id="7" name="Group 6">
            <a:extLst>
              <a:ext uri="{FF2B5EF4-FFF2-40B4-BE49-F238E27FC236}">
                <a16:creationId xmlns:a16="http://schemas.microsoft.com/office/drawing/2014/main" id="{A9BC6CAE-1563-40EA-935E-DF46CF5B98A6}"/>
              </a:ext>
            </a:extLst>
          </p:cNvPr>
          <p:cNvGrpSpPr/>
          <p:nvPr/>
        </p:nvGrpSpPr>
        <p:grpSpPr>
          <a:xfrm>
            <a:off x="10007245" y="5344111"/>
            <a:ext cx="536084" cy="536084"/>
            <a:chOff x="8888149" y="2026807"/>
            <a:chExt cx="793484" cy="793484"/>
          </a:xfrm>
        </p:grpSpPr>
        <p:sp>
          <p:nvSpPr>
            <p:cNvPr id="5" name="Oval 4">
              <a:extLst>
                <a:ext uri="{FF2B5EF4-FFF2-40B4-BE49-F238E27FC236}">
                  <a16:creationId xmlns:a16="http://schemas.microsoft.com/office/drawing/2014/main" id="{0A0FFDB4-C7F4-4BDF-9465-064092CD8D86}"/>
                </a:ext>
              </a:extLst>
            </p:cNvPr>
            <p:cNvSpPr/>
            <p:nvPr/>
          </p:nvSpPr>
          <p:spPr>
            <a:xfrm>
              <a:off x="8924891" y="2063549"/>
              <a:ext cx="720000" cy="720000"/>
            </a:xfrm>
            <a:prstGeom prst="ellips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lang="en-PH" sz="1400" b="1" dirty="0">
                  <a:solidFill>
                    <a:schemeClr val="tx2"/>
                  </a:solidFill>
                </a:rPr>
                <a:t>60</a:t>
              </a:r>
            </a:p>
          </p:txBody>
        </p:sp>
        <p:sp>
          <p:nvSpPr>
            <p:cNvPr id="6" name="Block Arc 5">
              <a:extLst>
                <a:ext uri="{FF2B5EF4-FFF2-40B4-BE49-F238E27FC236}">
                  <a16:creationId xmlns:a16="http://schemas.microsoft.com/office/drawing/2014/main" id="{9A6D57E6-0F9E-4F2F-A4C7-420076AB7D98}"/>
                </a:ext>
              </a:extLst>
            </p:cNvPr>
            <p:cNvSpPr/>
            <p:nvPr/>
          </p:nvSpPr>
          <p:spPr>
            <a:xfrm rot="5400000" flipH="1">
              <a:off x="8888149" y="2026807"/>
              <a:ext cx="793484" cy="793484"/>
            </a:xfrm>
            <a:prstGeom prst="blockArc">
              <a:avLst>
                <a:gd name="adj1" fmla="val 21527975"/>
                <a:gd name="adj2" fmla="val 21501887"/>
                <a:gd name="adj3" fmla="val 87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20" name="Group 19">
            <a:extLst>
              <a:ext uri="{FF2B5EF4-FFF2-40B4-BE49-F238E27FC236}">
                <a16:creationId xmlns:a16="http://schemas.microsoft.com/office/drawing/2014/main" id="{DE7ADB95-D4B9-4EEB-AD63-5C8C7F634651}"/>
              </a:ext>
            </a:extLst>
          </p:cNvPr>
          <p:cNvGrpSpPr/>
          <p:nvPr/>
        </p:nvGrpSpPr>
        <p:grpSpPr>
          <a:xfrm>
            <a:off x="10007245" y="4497717"/>
            <a:ext cx="536084" cy="536084"/>
            <a:chOff x="8888149" y="2026807"/>
            <a:chExt cx="793484" cy="793484"/>
          </a:xfrm>
        </p:grpSpPr>
        <p:sp>
          <p:nvSpPr>
            <p:cNvPr id="21" name="Oval 20">
              <a:extLst>
                <a:ext uri="{FF2B5EF4-FFF2-40B4-BE49-F238E27FC236}">
                  <a16:creationId xmlns:a16="http://schemas.microsoft.com/office/drawing/2014/main" id="{472BA3CF-4A3C-483A-ADA8-99564BD4D70A}"/>
                </a:ext>
              </a:extLst>
            </p:cNvPr>
            <p:cNvSpPr/>
            <p:nvPr/>
          </p:nvSpPr>
          <p:spPr>
            <a:xfrm>
              <a:off x="8924891" y="2063549"/>
              <a:ext cx="720000" cy="720000"/>
            </a:xfrm>
            <a:prstGeom prst="ellips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lang="en-PH" sz="1400" b="1" dirty="0">
                  <a:solidFill>
                    <a:schemeClr val="tx2"/>
                  </a:solidFill>
                </a:rPr>
                <a:t>45</a:t>
              </a:r>
            </a:p>
          </p:txBody>
        </p:sp>
        <p:sp>
          <p:nvSpPr>
            <p:cNvPr id="22" name="Block Arc 21">
              <a:extLst>
                <a:ext uri="{FF2B5EF4-FFF2-40B4-BE49-F238E27FC236}">
                  <a16:creationId xmlns:a16="http://schemas.microsoft.com/office/drawing/2014/main" id="{F031D0FC-4493-4928-AA70-40AEFD48E4F2}"/>
                </a:ext>
              </a:extLst>
            </p:cNvPr>
            <p:cNvSpPr/>
            <p:nvPr/>
          </p:nvSpPr>
          <p:spPr>
            <a:xfrm rot="5400000" flipH="1">
              <a:off x="8888149" y="2026807"/>
              <a:ext cx="793484" cy="793484"/>
            </a:xfrm>
            <a:prstGeom prst="blockArc">
              <a:avLst>
                <a:gd name="adj1" fmla="val 5405653"/>
                <a:gd name="adj2" fmla="val 21501887"/>
                <a:gd name="adj3" fmla="val 87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23" name="Group 22">
            <a:extLst>
              <a:ext uri="{FF2B5EF4-FFF2-40B4-BE49-F238E27FC236}">
                <a16:creationId xmlns:a16="http://schemas.microsoft.com/office/drawing/2014/main" id="{958E7C57-53DA-4653-9072-FDF2408F9698}"/>
              </a:ext>
            </a:extLst>
          </p:cNvPr>
          <p:cNvGrpSpPr/>
          <p:nvPr/>
        </p:nvGrpSpPr>
        <p:grpSpPr>
          <a:xfrm>
            <a:off x="10007245" y="3555169"/>
            <a:ext cx="536084" cy="536084"/>
            <a:chOff x="8888149" y="2026807"/>
            <a:chExt cx="793484" cy="793484"/>
          </a:xfrm>
        </p:grpSpPr>
        <p:sp>
          <p:nvSpPr>
            <p:cNvPr id="26" name="Oval 25">
              <a:extLst>
                <a:ext uri="{FF2B5EF4-FFF2-40B4-BE49-F238E27FC236}">
                  <a16:creationId xmlns:a16="http://schemas.microsoft.com/office/drawing/2014/main" id="{D2041014-8811-4850-9CA8-E803C45BBD58}"/>
                </a:ext>
              </a:extLst>
            </p:cNvPr>
            <p:cNvSpPr/>
            <p:nvPr/>
          </p:nvSpPr>
          <p:spPr>
            <a:xfrm>
              <a:off x="8924891" y="2063549"/>
              <a:ext cx="720000" cy="720000"/>
            </a:xfrm>
            <a:prstGeom prst="ellips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lang="en-PH" sz="1400" b="1" dirty="0">
                  <a:solidFill>
                    <a:schemeClr val="tx2"/>
                  </a:solidFill>
                </a:rPr>
                <a:t>30</a:t>
              </a:r>
            </a:p>
          </p:txBody>
        </p:sp>
        <p:sp>
          <p:nvSpPr>
            <p:cNvPr id="29" name="Block Arc 28">
              <a:extLst>
                <a:ext uri="{FF2B5EF4-FFF2-40B4-BE49-F238E27FC236}">
                  <a16:creationId xmlns:a16="http://schemas.microsoft.com/office/drawing/2014/main" id="{8EA0AC97-7B91-49AB-A10B-74BB03F5DEF6}"/>
                </a:ext>
              </a:extLst>
            </p:cNvPr>
            <p:cNvSpPr/>
            <p:nvPr/>
          </p:nvSpPr>
          <p:spPr>
            <a:xfrm rot="5400000" flipH="1">
              <a:off x="8888149" y="2026807"/>
              <a:ext cx="793484" cy="793484"/>
            </a:xfrm>
            <a:prstGeom prst="blockArc">
              <a:avLst>
                <a:gd name="adj1" fmla="val 10838108"/>
                <a:gd name="adj2" fmla="val 21501887"/>
                <a:gd name="adj3" fmla="val 87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30" name="Group 29">
            <a:extLst>
              <a:ext uri="{FF2B5EF4-FFF2-40B4-BE49-F238E27FC236}">
                <a16:creationId xmlns:a16="http://schemas.microsoft.com/office/drawing/2014/main" id="{1800108C-139E-4E2E-B762-566862E21F27}"/>
              </a:ext>
            </a:extLst>
          </p:cNvPr>
          <p:cNvGrpSpPr/>
          <p:nvPr/>
        </p:nvGrpSpPr>
        <p:grpSpPr>
          <a:xfrm>
            <a:off x="10007245" y="2498180"/>
            <a:ext cx="536084" cy="536084"/>
            <a:chOff x="8888149" y="2026807"/>
            <a:chExt cx="793484" cy="793484"/>
          </a:xfrm>
        </p:grpSpPr>
        <p:sp>
          <p:nvSpPr>
            <p:cNvPr id="31" name="Oval 30">
              <a:extLst>
                <a:ext uri="{FF2B5EF4-FFF2-40B4-BE49-F238E27FC236}">
                  <a16:creationId xmlns:a16="http://schemas.microsoft.com/office/drawing/2014/main" id="{86A06806-5B10-44CB-ADA6-03158562CF12}"/>
                </a:ext>
              </a:extLst>
            </p:cNvPr>
            <p:cNvSpPr/>
            <p:nvPr/>
          </p:nvSpPr>
          <p:spPr>
            <a:xfrm>
              <a:off x="8924891" y="2063549"/>
              <a:ext cx="720000" cy="720000"/>
            </a:xfrm>
            <a:prstGeom prst="ellips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lang="en-PH" sz="1400" b="1" dirty="0">
                  <a:solidFill>
                    <a:schemeClr val="tx2"/>
                  </a:solidFill>
                </a:rPr>
                <a:t>15</a:t>
              </a:r>
            </a:p>
          </p:txBody>
        </p:sp>
        <p:sp>
          <p:nvSpPr>
            <p:cNvPr id="32" name="Block Arc 31">
              <a:extLst>
                <a:ext uri="{FF2B5EF4-FFF2-40B4-BE49-F238E27FC236}">
                  <a16:creationId xmlns:a16="http://schemas.microsoft.com/office/drawing/2014/main" id="{8B1EA46A-501B-48F7-BF1B-0C74063E3630}"/>
                </a:ext>
              </a:extLst>
            </p:cNvPr>
            <p:cNvSpPr/>
            <p:nvPr/>
          </p:nvSpPr>
          <p:spPr>
            <a:xfrm rot="5400000" flipH="1">
              <a:off x="8888149" y="2026807"/>
              <a:ext cx="793484" cy="793484"/>
            </a:xfrm>
            <a:prstGeom prst="blockArc">
              <a:avLst>
                <a:gd name="adj1" fmla="val 16185634"/>
                <a:gd name="adj2" fmla="val 21501887"/>
                <a:gd name="adj3" fmla="val 87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solidFill>
                  <a:schemeClr val="tx1"/>
                </a:solidFill>
              </a:endParaRPr>
            </a:p>
          </p:txBody>
        </p:sp>
      </p:grpSp>
      <p:grpSp>
        <p:nvGrpSpPr>
          <p:cNvPr id="33" name="Group 32">
            <a:extLst>
              <a:ext uri="{FF2B5EF4-FFF2-40B4-BE49-F238E27FC236}">
                <a16:creationId xmlns:a16="http://schemas.microsoft.com/office/drawing/2014/main" id="{06A06CC4-ABBC-4379-B8C4-BEE02783601C}"/>
              </a:ext>
            </a:extLst>
          </p:cNvPr>
          <p:cNvGrpSpPr/>
          <p:nvPr/>
        </p:nvGrpSpPr>
        <p:grpSpPr>
          <a:xfrm>
            <a:off x="10007245" y="1547273"/>
            <a:ext cx="536084" cy="536084"/>
            <a:chOff x="8888149" y="2026807"/>
            <a:chExt cx="793484" cy="793484"/>
          </a:xfrm>
        </p:grpSpPr>
        <p:sp>
          <p:nvSpPr>
            <p:cNvPr id="34" name="Oval 33">
              <a:extLst>
                <a:ext uri="{FF2B5EF4-FFF2-40B4-BE49-F238E27FC236}">
                  <a16:creationId xmlns:a16="http://schemas.microsoft.com/office/drawing/2014/main" id="{91523BD1-C704-40B2-BB3B-A738B51C3F30}"/>
                </a:ext>
              </a:extLst>
            </p:cNvPr>
            <p:cNvSpPr/>
            <p:nvPr/>
          </p:nvSpPr>
          <p:spPr>
            <a:xfrm>
              <a:off x="8924891" y="2063549"/>
              <a:ext cx="720000" cy="720000"/>
            </a:xfrm>
            <a:prstGeom prst="ellips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lang="en-PH" sz="1400" b="1" dirty="0">
                  <a:solidFill>
                    <a:schemeClr val="tx2"/>
                  </a:solidFill>
                </a:rPr>
                <a:t>15</a:t>
              </a:r>
            </a:p>
          </p:txBody>
        </p:sp>
        <p:sp>
          <p:nvSpPr>
            <p:cNvPr id="35" name="Block Arc 34">
              <a:extLst>
                <a:ext uri="{FF2B5EF4-FFF2-40B4-BE49-F238E27FC236}">
                  <a16:creationId xmlns:a16="http://schemas.microsoft.com/office/drawing/2014/main" id="{89595A58-EEEE-42CC-97BB-F6315BAA4242}"/>
                </a:ext>
              </a:extLst>
            </p:cNvPr>
            <p:cNvSpPr/>
            <p:nvPr/>
          </p:nvSpPr>
          <p:spPr>
            <a:xfrm rot="5400000" flipH="1">
              <a:off x="8888149" y="2026807"/>
              <a:ext cx="793484" cy="793484"/>
            </a:xfrm>
            <a:prstGeom prst="blockArc">
              <a:avLst>
                <a:gd name="adj1" fmla="val 16185634"/>
                <a:gd name="adj2" fmla="val 21501887"/>
                <a:gd name="adj3" fmla="val 87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grpSp>
      <p:grpSp>
        <p:nvGrpSpPr>
          <p:cNvPr id="60" name="Burger">
            <a:extLst>
              <a:ext uri="{FF2B5EF4-FFF2-40B4-BE49-F238E27FC236}">
                <a16:creationId xmlns:a16="http://schemas.microsoft.com/office/drawing/2014/main" id="{F3524E17-71B3-4740-93ED-1B395970C411}"/>
              </a:ext>
            </a:extLst>
          </p:cNvPr>
          <p:cNvGrpSpPr/>
          <p:nvPr/>
        </p:nvGrpSpPr>
        <p:grpSpPr>
          <a:xfrm>
            <a:off x="-1" y="-1"/>
            <a:ext cx="304797" cy="304797"/>
            <a:chOff x="-1" y="-1"/>
            <a:chExt cx="304797" cy="304797"/>
          </a:xfrm>
        </p:grpSpPr>
        <p:sp>
          <p:nvSpPr>
            <p:cNvPr id="64" name="Rectangle 63">
              <a:extLst>
                <a:ext uri="{FF2B5EF4-FFF2-40B4-BE49-F238E27FC236}">
                  <a16:creationId xmlns:a16="http://schemas.microsoft.com/office/drawing/2014/main" id="{FBF83E32-9C44-4E69-A045-7C759E019064}"/>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7B49153E-413E-4CB4-884C-82024E89387C}"/>
                </a:ext>
              </a:extLst>
            </p:cNvPr>
            <p:cNvGrpSpPr/>
            <p:nvPr userDrawn="1"/>
          </p:nvGrpSpPr>
          <p:grpSpPr>
            <a:xfrm>
              <a:off x="88317" y="103148"/>
              <a:ext cx="128160" cy="98498"/>
              <a:chOff x="88317" y="99577"/>
              <a:chExt cx="128160" cy="98498"/>
            </a:xfrm>
          </p:grpSpPr>
          <p:cxnSp>
            <p:nvCxnSpPr>
              <p:cNvPr id="66" name="Straight Connector 65">
                <a:extLst>
                  <a:ext uri="{FF2B5EF4-FFF2-40B4-BE49-F238E27FC236}">
                    <a16:creationId xmlns:a16="http://schemas.microsoft.com/office/drawing/2014/main" id="{9D0A7CD7-B151-49F5-BA44-44DD9D10FE71}"/>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6D08271-F448-4401-B338-3053761D42AC}"/>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09369C7-D61F-4540-8B60-D6D57FB98F52}"/>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1B90BA1C-A719-7176-5DC5-757A106FAA62}"/>
              </a:ext>
            </a:extLst>
          </p:cNvPr>
          <p:cNvGrpSpPr/>
          <p:nvPr/>
        </p:nvGrpSpPr>
        <p:grpSpPr>
          <a:xfrm>
            <a:off x="1277915" y="6035387"/>
            <a:ext cx="8439543" cy="640080"/>
            <a:chOff x="607834" y="5909441"/>
            <a:chExt cx="8439543" cy="640080"/>
          </a:xfrm>
        </p:grpSpPr>
        <p:sp>
          <p:nvSpPr>
            <p:cNvPr id="4" name="Rectangle: Diagonal Corners Rounded 3">
              <a:extLst>
                <a:ext uri="{FF2B5EF4-FFF2-40B4-BE49-F238E27FC236}">
                  <a16:creationId xmlns:a16="http://schemas.microsoft.com/office/drawing/2014/main" id="{7856C936-7B22-2CAF-D72F-FFDD763B4DE2}"/>
                </a:ext>
              </a:extLst>
            </p:cNvPr>
            <p:cNvSpPr/>
            <p:nvPr/>
          </p:nvSpPr>
          <p:spPr>
            <a:xfrm flipH="1">
              <a:off x="607834" y="5909441"/>
              <a:ext cx="8439543" cy="64008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8" name="TextBox 7">
              <a:extLst>
                <a:ext uri="{FF2B5EF4-FFF2-40B4-BE49-F238E27FC236}">
                  <a16:creationId xmlns:a16="http://schemas.microsoft.com/office/drawing/2014/main" id="{5E422F46-AC9E-1F36-4FA1-54E2BFA15B61}"/>
                </a:ext>
              </a:extLst>
            </p:cNvPr>
            <p:cNvSpPr txBox="1"/>
            <p:nvPr/>
          </p:nvSpPr>
          <p:spPr>
            <a:xfrm>
              <a:off x="1617598" y="6060204"/>
              <a:ext cx="7335998" cy="338554"/>
            </a:xfrm>
            <a:prstGeom prst="rect">
              <a:avLst/>
            </a:prstGeom>
            <a:noFill/>
          </p:spPr>
          <p:txBody>
            <a:bodyPr wrap="square" lIns="0" rIns="0" anchor="ctr">
              <a:spAutoFit/>
            </a:bodyPr>
            <a:lstStyle/>
            <a:p>
              <a:pPr>
                <a:spcBef>
                  <a:spcPts val="600"/>
                </a:spcBef>
              </a:pPr>
              <a:r>
                <a:rPr lang="en-US" sz="1600" dirty="0"/>
                <a:t>Search the network to find an option specifically covered by your plan</a:t>
              </a:r>
              <a:endParaRPr lang="en-US" sz="1600" b="1" dirty="0"/>
            </a:p>
          </p:txBody>
        </p:sp>
        <p:sp>
          <p:nvSpPr>
            <p:cNvPr id="9" name="Freeform: Shape 8">
              <a:extLst>
                <a:ext uri="{FF2B5EF4-FFF2-40B4-BE49-F238E27FC236}">
                  <a16:creationId xmlns:a16="http://schemas.microsoft.com/office/drawing/2014/main" id="{363BB890-9A4D-52EB-CD10-58B5B143B0F0}"/>
                </a:ext>
              </a:extLst>
            </p:cNvPr>
            <p:cNvSpPr/>
            <p:nvPr/>
          </p:nvSpPr>
          <p:spPr>
            <a:xfrm flipH="1">
              <a:off x="607838" y="5963264"/>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10" name="Graphic 9">
              <a:extLst>
                <a:ext uri="{FF2B5EF4-FFF2-40B4-BE49-F238E27FC236}">
                  <a16:creationId xmlns:a16="http://schemas.microsoft.com/office/drawing/2014/main" id="{8FD167A4-236E-C813-240D-D21B4CBCEF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644" y="6046601"/>
              <a:ext cx="365760" cy="365760"/>
            </a:xfrm>
            <a:prstGeom prst="rect">
              <a:avLst/>
            </a:prstGeom>
          </p:spPr>
        </p:pic>
      </p:grpSp>
      <p:grpSp>
        <p:nvGrpSpPr>
          <p:cNvPr id="51" name="Group 50">
            <a:extLst>
              <a:ext uri="{FF2B5EF4-FFF2-40B4-BE49-F238E27FC236}">
                <a16:creationId xmlns:a16="http://schemas.microsoft.com/office/drawing/2014/main" id="{7F37A14A-39AC-4CA4-90C9-2B7E571A078D}"/>
              </a:ext>
            </a:extLst>
          </p:cNvPr>
          <p:cNvGrpSpPr/>
          <p:nvPr/>
        </p:nvGrpSpPr>
        <p:grpSpPr>
          <a:xfrm>
            <a:off x="-4750182" y="304794"/>
            <a:ext cx="4248150" cy="6553205"/>
            <a:chOff x="-4750182" y="304794"/>
            <a:chExt cx="4248150" cy="6553205"/>
          </a:xfrm>
        </p:grpSpPr>
        <p:grpSp>
          <p:nvGrpSpPr>
            <p:cNvPr id="52" name="Group 51">
              <a:extLst>
                <a:ext uri="{FF2B5EF4-FFF2-40B4-BE49-F238E27FC236}">
                  <a16:creationId xmlns:a16="http://schemas.microsoft.com/office/drawing/2014/main" id="{725A8440-4749-4A6A-A9D1-A4B4B333344D}"/>
                </a:ext>
              </a:extLst>
            </p:cNvPr>
            <p:cNvGrpSpPr/>
            <p:nvPr/>
          </p:nvGrpSpPr>
          <p:grpSpPr>
            <a:xfrm>
              <a:off x="-4750182" y="304794"/>
              <a:ext cx="4248150" cy="6553205"/>
              <a:chOff x="0" y="304794"/>
              <a:chExt cx="4248150" cy="6553205"/>
            </a:xfrm>
          </p:grpSpPr>
          <p:sp>
            <p:nvSpPr>
              <p:cNvPr id="100" name="Rectangle: Single Corner Rounded 99">
                <a:extLst>
                  <a:ext uri="{FF2B5EF4-FFF2-40B4-BE49-F238E27FC236}">
                    <a16:creationId xmlns:a16="http://schemas.microsoft.com/office/drawing/2014/main" id="{5F0B81FB-BFAC-46B9-85C1-291116F3BF01}"/>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DA08E5D7-FDEA-4322-8670-A50719CF7F3E}"/>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Connector 53">
              <a:extLst>
                <a:ext uri="{FF2B5EF4-FFF2-40B4-BE49-F238E27FC236}">
                  <a16:creationId xmlns:a16="http://schemas.microsoft.com/office/drawing/2014/main" id="{5D0F1C13-CED9-4377-8805-93B0091D2EA7}"/>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ECFE1F88-530B-4F78-910B-7C8F66BF1616}"/>
                </a:ext>
              </a:extLst>
            </p:cNvPr>
            <p:cNvGrpSpPr/>
            <p:nvPr/>
          </p:nvGrpSpPr>
          <p:grpSpPr>
            <a:xfrm>
              <a:off x="-4431269" y="746687"/>
              <a:ext cx="2152889" cy="289561"/>
              <a:chOff x="-4431269" y="644179"/>
              <a:chExt cx="2152889" cy="289561"/>
            </a:xfrm>
          </p:grpSpPr>
          <p:sp>
            <p:nvSpPr>
              <p:cNvPr id="56" name="TextBox 55">
                <a:hlinkClick r:id="rId6" action="ppaction://hlinksldjump"/>
                <a:extLst>
                  <a:ext uri="{FF2B5EF4-FFF2-40B4-BE49-F238E27FC236}">
                    <a16:creationId xmlns:a16="http://schemas.microsoft.com/office/drawing/2014/main" id="{C94CE0C4-4659-40D7-B341-C8EC5596A0A2}"/>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57" name="Group 56">
                <a:extLst>
                  <a:ext uri="{FF2B5EF4-FFF2-40B4-BE49-F238E27FC236}">
                    <a16:creationId xmlns:a16="http://schemas.microsoft.com/office/drawing/2014/main" id="{FCACD3B5-FB27-4AEE-8285-3CD7AD6A9E76}"/>
                  </a:ext>
                </a:extLst>
              </p:cNvPr>
              <p:cNvGrpSpPr/>
              <p:nvPr/>
            </p:nvGrpSpPr>
            <p:grpSpPr>
              <a:xfrm>
                <a:off x="-4431269" y="644179"/>
                <a:ext cx="289560" cy="289560"/>
                <a:chOff x="-4431269" y="644179"/>
                <a:chExt cx="289560" cy="289560"/>
              </a:xfrm>
            </p:grpSpPr>
            <p:sp>
              <p:nvSpPr>
                <p:cNvPr id="58" name="Oval 57">
                  <a:hlinkClick r:id="rId6" action="ppaction://hlinksldjump"/>
                  <a:extLst>
                    <a:ext uri="{FF2B5EF4-FFF2-40B4-BE49-F238E27FC236}">
                      <a16:creationId xmlns:a16="http://schemas.microsoft.com/office/drawing/2014/main" id="{9D81B284-A52D-4674-9730-10716365CE65}"/>
                    </a:ext>
                  </a:extLst>
                </p:cNvPr>
                <p:cNvSpPr/>
                <p:nvPr/>
              </p:nvSpPr>
              <p:spPr>
                <a:xfrm>
                  <a:off x="-4431269" y="644179"/>
                  <a:ext cx="289560" cy="289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59" name="Graphic 58">
                  <a:extLst>
                    <a:ext uri="{FF2B5EF4-FFF2-40B4-BE49-F238E27FC236}">
                      <a16:creationId xmlns:a16="http://schemas.microsoft.com/office/drawing/2014/main" id="{718B0F4B-EBF8-4DA3-ADF1-90BF0EB929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39" name="Table 38">
            <a:extLst>
              <a:ext uri="{FF2B5EF4-FFF2-40B4-BE49-F238E27FC236}">
                <a16:creationId xmlns:a16="http://schemas.microsoft.com/office/drawing/2014/main" id="{EF3170AE-19CE-4F5A-96FE-9A911513EE8F}"/>
              </a:ext>
            </a:extLst>
          </p:cNvPr>
          <p:cNvGraphicFramePr>
            <a:graphicFrameLocks noGrp="1"/>
          </p:cNvGraphicFramePr>
          <p:nvPr>
            <p:extLst>
              <p:ext uri="{D42A27DB-BD31-4B8C-83A1-F6EECF244321}">
                <p14:modId xmlns:p14="http://schemas.microsoft.com/office/powerpoint/2010/main" val="264510898"/>
              </p:ext>
            </p:extLst>
          </p:nvPr>
        </p:nvGraphicFramePr>
        <p:xfrm>
          <a:off x="-4440625" y="1172899"/>
          <a:ext cx="3584624" cy="704964"/>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30644">
                <a:tc>
                  <a:txBody>
                    <a:bodyPr/>
                    <a:lstStyle/>
                    <a:p>
                      <a:r>
                        <a:rPr lang="en-US" sz="1800" dirty="0"/>
                        <a:t>Extra support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200">
                          <a:solidFill>
                            <a:schemeClr val="bg1"/>
                          </a:solidFill>
                          <a:hlinkClick r:id="rId9" action="ppaction://hlinksldjump"/>
                        </a:rPr>
                        <a:t>Digital tools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200">
                          <a:solidFill>
                            <a:schemeClr val="bg1"/>
                          </a:solidFill>
                          <a:hlinkClick r:id="rId10" action="ppaction://hlinksldjump"/>
                        </a:rPr>
                        <a:t>Digital tools video</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200">
                          <a:solidFill>
                            <a:schemeClr val="bg1"/>
                          </a:solidFill>
                          <a:hlinkClick r:id="rId11" action="ppaction://hlinksldjump"/>
                        </a:rPr>
                        <a:t>Living Well</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200">
                          <a:solidFill>
                            <a:schemeClr val="bg1"/>
                          </a:solidFill>
                          <a:hlinkClick r:id="rId12" action="ppaction://hlinksldjump"/>
                        </a:rPr>
                        <a:t>Tobacco cessation</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200">
                          <a:solidFill>
                            <a:schemeClr val="bg1"/>
                          </a:solidFill>
                          <a:hlinkClick r:id="rId13" action="ppaction://hlinksldjump"/>
                        </a:rPr>
                        <a:t>Wellbeats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200">
                          <a:solidFill>
                            <a:schemeClr val="bg1"/>
                          </a:solidFill>
                          <a:hlinkClick r:id="rId14" action="ppaction://hlinksldjump"/>
                        </a:rPr>
                        <a:t>Healthy Discounts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200">
                          <a:solidFill>
                            <a:schemeClr val="bg1"/>
                          </a:solidFill>
                          <a:hlinkClick r:id="rId15" action="ppaction://hlinksldjump"/>
                        </a:rPr>
                        <a:t>Frequent Fitness</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200">
                          <a:solidFill>
                            <a:schemeClr val="bg1"/>
                          </a:solidFill>
                          <a:hlinkClick r:id="rId16" action="ppaction://hlinksldjump"/>
                        </a:rPr>
                        <a:t>Condition management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r>
                        <a:rPr lang="en-US" sz="1200">
                          <a:solidFill>
                            <a:schemeClr val="bg1"/>
                          </a:solidFill>
                          <a:hlinkClick r:id="rId17" action="ppaction://hlinksldjump"/>
                        </a:rPr>
                        <a:t>Emotional health</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r>
                        <a:rPr lang="en-US" sz="1200">
                          <a:solidFill>
                            <a:schemeClr val="bg1"/>
                          </a:solidFill>
                          <a:hlinkClick r:id="rId18" action="ppaction://hlinksldjump"/>
                        </a:rPr>
                        <a:t>Assist America </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4320">
                <a:tc>
                  <a:txBody>
                    <a:bodyPr/>
                    <a:lstStyle/>
                    <a:p>
                      <a:r>
                        <a:rPr lang="en-US" sz="1200">
                          <a:solidFill>
                            <a:schemeClr val="bg1"/>
                          </a:solidFill>
                          <a:hlinkClick r:id="rId19" action="ppaction://hlinksldjump"/>
                        </a:rPr>
                        <a:t>Where to go for care</a:t>
                      </a:r>
                      <a:endParaRPr lang="en-US" sz="12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6" name="Rectangle 7, chunk 2">
            <a:extLst>
              <a:ext uri="{FF2B5EF4-FFF2-40B4-BE49-F238E27FC236}">
                <a16:creationId xmlns:a16="http://schemas.microsoft.com/office/drawing/2014/main" id="{76691E66-9552-0179-926D-C3A45B247E32}"/>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3"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25701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51"/>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39"/>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36"/>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51"/>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39"/>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36"/>
                                        </p:tgtEl>
                                        <p:attrNameLst>
                                          <p:attrName>ppt_x</p:attrName>
                                          <p:attrName>ppt_y</p:attrName>
                                        </p:attrNameLst>
                                      </p:cBhvr>
                                      <p:rCtr x="-19987" y="0"/>
                                    </p:animMotion>
                                  </p:childTnLst>
                                </p:cTn>
                              </p:par>
                            </p:childTnLst>
                          </p:cTn>
                        </p:par>
                      </p:childTnLst>
                    </p:cTn>
                  </p:par>
                </p:childTnLst>
              </p:cTn>
              <p:nextCondLst>
                <p:cond evt="onClick" delay="0">
                  <p:tgtEl>
                    <p:spTgt spid="60"/>
                  </p:tgtEl>
                </p:cond>
              </p:nextCondLst>
            </p:seq>
          </p:childTnLst>
        </p:cTn>
      </p:par>
    </p:tnLst>
    <p:bldLst>
      <p:bldP spid="36" grpId="0"/>
      <p:bldP spid="3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What’s next</a:t>
            </a:r>
          </a:p>
        </p:txBody>
      </p:sp>
      <p:graphicFrame>
        <p:nvGraphicFramePr>
          <p:cNvPr id="6" name="Table 5">
            <a:extLst>
              <a:ext uri="{FF2B5EF4-FFF2-40B4-BE49-F238E27FC236}">
                <a16:creationId xmlns:a16="http://schemas.microsoft.com/office/drawing/2014/main" id="{27C648DF-C42A-827A-9439-3EB4DDEA492B}"/>
              </a:ext>
            </a:extLst>
          </p:cNvPr>
          <p:cNvGraphicFramePr>
            <a:graphicFrameLocks noGrp="1"/>
          </p:cNvGraphicFramePr>
          <p:nvPr>
            <p:extLst>
              <p:ext uri="{D42A27DB-BD31-4B8C-83A1-F6EECF244321}">
                <p14:modId xmlns:p14="http://schemas.microsoft.com/office/powerpoint/2010/main" val="3883392615"/>
              </p:ext>
            </p:extLst>
          </p:nvPr>
        </p:nvGraphicFramePr>
        <p:xfrm>
          <a:off x="7772400" y="529166"/>
          <a:ext cx="3505200" cy="370840"/>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3901379568"/>
                    </a:ext>
                  </a:extLst>
                </a:gridCol>
              </a:tblGrid>
              <a:tr h="370840">
                <a:tc>
                  <a:txBody>
                    <a:bodyPr/>
                    <a:lstStyle/>
                    <a:p>
                      <a:r>
                        <a:rPr lang="en-US" sz="1600">
                          <a:hlinkClick r:id="rId3" action="ppaction://hlinksldjump"/>
                        </a:rPr>
                        <a:t>ID card </a:t>
                      </a:r>
                      <a:endParaRPr lang="en-US" sz="1600" dirty="0"/>
                    </a:p>
                  </a:txBody>
                  <a:tcPr anchor="ctr">
                    <a:lnL w="12700" cap="flat" cmpd="sng" algn="ctr">
                      <a:solidFill>
                        <a:srgbClr val="3E6724"/>
                      </a:solidFill>
                      <a:prstDash val="solid"/>
                      <a:round/>
                      <a:headEnd type="none" w="med" len="med"/>
                      <a:tailEnd type="none" w="med" len="med"/>
                    </a:lnL>
                    <a:lnR w="12700" cap="flat" cmpd="sng" algn="ctr">
                      <a:solidFill>
                        <a:srgbClr val="3E6724"/>
                      </a:solidFill>
                      <a:prstDash val="solid"/>
                      <a:round/>
                      <a:headEnd type="none" w="med" len="med"/>
                      <a:tailEnd type="none" w="med" len="med"/>
                    </a:lnR>
                    <a:lnT w="12700" cap="flat" cmpd="sng" algn="ctr">
                      <a:solidFill>
                        <a:srgbClr val="3E6724"/>
                      </a:solidFill>
                      <a:prstDash val="solid"/>
                      <a:round/>
                      <a:headEnd type="none" w="med" len="med"/>
                      <a:tailEnd type="none" w="med" len="med"/>
                    </a:lnT>
                    <a:lnB w="12700" cap="flat" cmpd="sng" algn="ctr">
                      <a:solidFill>
                        <a:srgbClr val="3E67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a:hlinkClick r:id="rId4" action="ppaction://hlinksldjump"/>
                        </a:rPr>
                        <a:t>Keep in touch </a:t>
                      </a:r>
                      <a:endParaRPr lang="en-US" sz="1600" dirty="0"/>
                    </a:p>
                  </a:txBody>
                  <a:tcPr anchor="ctr">
                    <a:lnL w="12700" cap="flat" cmpd="sng" algn="ctr">
                      <a:solidFill>
                        <a:srgbClr val="3E6724"/>
                      </a:solidFill>
                      <a:prstDash val="solid"/>
                      <a:round/>
                      <a:headEnd type="none" w="med" len="med"/>
                      <a:tailEnd type="none" w="med" len="med"/>
                    </a:lnL>
                    <a:lnR w="12700" cap="flat" cmpd="sng" algn="ctr">
                      <a:solidFill>
                        <a:srgbClr val="3E6724"/>
                      </a:solidFill>
                      <a:prstDash val="solid"/>
                      <a:round/>
                      <a:headEnd type="none" w="med" len="med"/>
                      <a:tailEnd type="none" w="med" len="med"/>
                    </a:lnR>
                    <a:lnT w="12700" cap="flat" cmpd="sng" algn="ctr">
                      <a:solidFill>
                        <a:srgbClr val="3E6724"/>
                      </a:solidFill>
                      <a:prstDash val="solid"/>
                      <a:round/>
                      <a:headEnd type="none" w="med" len="med"/>
                      <a:tailEnd type="none" w="med" len="med"/>
                    </a:lnT>
                    <a:lnB w="12700" cap="flat" cmpd="sng" algn="ctr">
                      <a:solidFill>
                        <a:srgbClr val="3E67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69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F1BD4-ACA2-9CEB-507E-61771587B64F}"/>
              </a:ext>
            </a:extLst>
          </p:cNvPr>
          <p:cNvPicPr>
            <a:picLocks noChangeAspect="1"/>
          </p:cNvPicPr>
          <p:nvPr/>
        </p:nvPicPr>
        <p:blipFill>
          <a:blip r:embed="rId3"/>
          <a:stretch>
            <a:fillRect/>
          </a:stretch>
        </p:blipFill>
        <p:spPr>
          <a:xfrm>
            <a:off x="6859731" y="2983039"/>
            <a:ext cx="4114800" cy="2657241"/>
          </a:xfrm>
          <a:prstGeom prst="rect">
            <a:avLst/>
          </a:prstGeom>
        </p:spPr>
      </p:pic>
      <p:pic>
        <p:nvPicPr>
          <p:cNvPr id="4" name="Picture 3">
            <a:extLst>
              <a:ext uri="{FF2B5EF4-FFF2-40B4-BE49-F238E27FC236}">
                <a16:creationId xmlns:a16="http://schemas.microsoft.com/office/drawing/2014/main" id="{8E09F93C-83B5-0B1F-F77E-3BEBCC690E2A}"/>
              </a:ext>
            </a:extLst>
          </p:cNvPr>
          <p:cNvPicPr>
            <a:picLocks noChangeAspect="1"/>
          </p:cNvPicPr>
          <p:nvPr/>
        </p:nvPicPr>
        <p:blipFill>
          <a:blip r:embed="rId4"/>
          <a:stretch>
            <a:fillRect/>
          </a:stretch>
        </p:blipFill>
        <p:spPr>
          <a:xfrm>
            <a:off x="1359909" y="2982833"/>
            <a:ext cx="4114800" cy="2655967"/>
          </a:xfrm>
          <a:prstGeom prst="rect">
            <a:avLst/>
          </a:prstGeom>
        </p:spPr>
      </p:pic>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18009" y="243404"/>
            <a:ext cx="10440246" cy="792843"/>
          </a:xfrm>
        </p:spPr>
        <p:txBody>
          <a:bodyPr/>
          <a:lstStyle/>
          <a:p>
            <a:r>
              <a:rPr lang="en-US" dirty="0"/>
              <a:t>Your member ID card</a:t>
            </a:r>
          </a:p>
        </p:txBody>
      </p:sp>
      <p:grpSp>
        <p:nvGrpSpPr>
          <p:cNvPr id="40" name="Group 39">
            <a:extLst>
              <a:ext uri="{FF2B5EF4-FFF2-40B4-BE49-F238E27FC236}">
                <a16:creationId xmlns:a16="http://schemas.microsoft.com/office/drawing/2014/main" id="{DAD96E81-7A9B-4F4E-AEED-FFF1E788853E}"/>
              </a:ext>
            </a:extLst>
          </p:cNvPr>
          <p:cNvGrpSpPr/>
          <p:nvPr/>
        </p:nvGrpSpPr>
        <p:grpSpPr>
          <a:xfrm>
            <a:off x="1876429" y="5503269"/>
            <a:ext cx="239231" cy="239231"/>
            <a:chOff x="6356350" y="2824009"/>
            <a:chExt cx="271070" cy="271070"/>
          </a:xfrm>
        </p:grpSpPr>
        <p:sp>
          <p:nvSpPr>
            <p:cNvPr id="41" name="Oval 40">
              <a:extLst>
                <a:ext uri="{FF2B5EF4-FFF2-40B4-BE49-F238E27FC236}">
                  <a16:creationId xmlns:a16="http://schemas.microsoft.com/office/drawing/2014/main" id="{B77C9CE0-BDFF-4BB0-A4EF-3C0D0EBD1CFE}"/>
                </a:ext>
              </a:extLst>
            </p:cNvPr>
            <p:cNvSpPr/>
            <p:nvPr/>
          </p:nvSpPr>
          <p:spPr>
            <a:xfrm>
              <a:off x="6399810" y="2867469"/>
              <a:ext cx="184150" cy="184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FBB0DCB-B99E-44D9-AF72-9CF635AD4643}"/>
                </a:ext>
              </a:extLst>
            </p:cNvPr>
            <p:cNvSpPr/>
            <p:nvPr/>
          </p:nvSpPr>
          <p:spPr>
            <a:xfrm>
              <a:off x="6356350" y="282400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en-US" sz="1400"/>
            </a:p>
          </p:txBody>
        </p:sp>
      </p:grpSp>
      <p:sp>
        <p:nvSpPr>
          <p:cNvPr id="46" name="Rectangle 45">
            <a:extLst>
              <a:ext uri="{FF2B5EF4-FFF2-40B4-BE49-F238E27FC236}">
                <a16:creationId xmlns:a16="http://schemas.microsoft.com/office/drawing/2014/main" id="{34F08E55-ADE6-47CC-BB60-95C77BECB2F0}"/>
              </a:ext>
            </a:extLst>
          </p:cNvPr>
          <p:cNvSpPr/>
          <p:nvPr/>
        </p:nvSpPr>
        <p:spPr>
          <a:xfrm>
            <a:off x="1265772" y="6027429"/>
            <a:ext cx="1460544" cy="4862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27432" rIns="0" bIns="27432"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tx1"/>
                </a:solidFill>
                <a:effectLst/>
                <a:uLnTx/>
                <a:uFillTx/>
                <a:ea typeface="+mn-ea"/>
                <a:cs typeface="Arial" panose="020B0604020202020204" pitchFamily="34" charset="0"/>
              </a:rPr>
              <a:t>National coverage with Cigna</a:t>
            </a:r>
          </a:p>
        </p:txBody>
      </p:sp>
      <p:cxnSp>
        <p:nvCxnSpPr>
          <p:cNvPr id="52" name="Straight Connector 51">
            <a:extLst>
              <a:ext uri="{FF2B5EF4-FFF2-40B4-BE49-F238E27FC236}">
                <a16:creationId xmlns:a16="http://schemas.microsoft.com/office/drawing/2014/main" id="{F6B548C5-4B0D-4B41-9CA1-07F01ACFAFA6}"/>
              </a:ext>
            </a:extLst>
          </p:cNvPr>
          <p:cNvCxnSpPr>
            <a:cxnSpLocks/>
            <a:stCxn id="42" idx="7"/>
            <a:endCxn id="46" idx="0"/>
          </p:cNvCxnSpPr>
          <p:nvPr/>
        </p:nvCxnSpPr>
        <p:spPr>
          <a:xfrm flipH="1">
            <a:off x="1996044" y="5742500"/>
            <a:ext cx="1" cy="28492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Rectangle: Diagonal Corners Rounded 52">
            <a:extLst>
              <a:ext uri="{FF2B5EF4-FFF2-40B4-BE49-F238E27FC236}">
                <a16:creationId xmlns:a16="http://schemas.microsoft.com/office/drawing/2014/main" id="{0AA98BC0-B830-44C6-BD64-EB1FC1D0852C}"/>
              </a:ext>
            </a:extLst>
          </p:cNvPr>
          <p:cNvSpPr/>
          <p:nvPr/>
        </p:nvSpPr>
        <p:spPr>
          <a:xfrm flipH="1">
            <a:off x="613517" y="1219200"/>
            <a:ext cx="11273682" cy="792843"/>
          </a:xfrm>
          <a:prstGeom prst="round2DiagRect">
            <a:avLst>
              <a:gd name="adj1" fmla="val 36404"/>
              <a:gd name="adj2" fmla="val 0"/>
            </a:avLst>
          </a:prstGeom>
          <a:solidFill>
            <a:srgbClr val="7EC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solidFill>
                  <a:prstClr val="white"/>
                </a:solidFill>
              </a:rPr>
              <a:t>For anyone enrolling in a new plan, you’ll get a new ID card.</a:t>
            </a:r>
          </a:p>
          <a:p>
            <a:pPr lvl="0" algn="ctr"/>
            <a:r>
              <a:rPr lang="en-GB" sz="1400" dirty="0">
                <a:solidFill>
                  <a:prstClr val="white"/>
                </a:solidFill>
              </a:rPr>
              <a:t>Each person on the plan will get their own ID card. </a:t>
            </a:r>
            <a:r>
              <a:rPr lang="en-US" sz="1400" dirty="0">
                <a:solidFill>
                  <a:prstClr val="white"/>
                </a:solidFill>
              </a:rPr>
              <a:t>Your provider will take a copy of your card so they can </a:t>
            </a:r>
            <a:br>
              <a:rPr lang="en-US" sz="1400" dirty="0">
                <a:solidFill>
                  <a:prstClr val="white"/>
                </a:solidFill>
              </a:rPr>
            </a:br>
            <a:r>
              <a:rPr lang="en-US" sz="1400" dirty="0">
                <a:solidFill>
                  <a:prstClr val="white"/>
                </a:solidFill>
              </a:rPr>
              <a:t>submit your claim to us. </a:t>
            </a:r>
            <a:r>
              <a:rPr lang="en-GB" sz="1400" dirty="0">
                <a:solidFill>
                  <a:prstClr val="white"/>
                </a:solidFill>
              </a:rPr>
              <a:t>Pull it up on the go and fax it to your clinic in the HealthPartners mobile app.</a:t>
            </a:r>
            <a:endParaRPr lang="en-GB" dirty="0"/>
          </a:p>
        </p:txBody>
      </p:sp>
      <p:sp>
        <p:nvSpPr>
          <p:cNvPr id="54" name="Rectangle 53">
            <a:extLst>
              <a:ext uri="{FF2B5EF4-FFF2-40B4-BE49-F238E27FC236}">
                <a16:creationId xmlns:a16="http://schemas.microsoft.com/office/drawing/2014/main" id="{4F0594AC-A292-4356-9A71-217FAFA579FD}"/>
              </a:ext>
            </a:extLst>
          </p:cNvPr>
          <p:cNvSpPr/>
          <p:nvPr/>
        </p:nvSpPr>
        <p:spPr>
          <a:xfrm>
            <a:off x="5716562" y="4468042"/>
            <a:ext cx="1071296" cy="11326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27432" rIns="0" bIns="27432"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tx1"/>
                </a:solidFill>
                <a:effectLst/>
                <a:uLnTx/>
                <a:uFillTx/>
                <a:ea typeface="+mn-ea"/>
                <a:cs typeface="Arial" panose="020B0604020202020204" pitchFamily="34" charset="0"/>
              </a:rPr>
              <a:t>For your doctor to ask questions and submit claims</a:t>
            </a:r>
          </a:p>
        </p:txBody>
      </p:sp>
      <p:grpSp>
        <p:nvGrpSpPr>
          <p:cNvPr id="55" name="Group 54">
            <a:extLst>
              <a:ext uri="{FF2B5EF4-FFF2-40B4-BE49-F238E27FC236}">
                <a16:creationId xmlns:a16="http://schemas.microsoft.com/office/drawing/2014/main" id="{C5218F76-A1FD-40B6-B67E-098CDBDF9AAA}"/>
              </a:ext>
            </a:extLst>
          </p:cNvPr>
          <p:cNvGrpSpPr/>
          <p:nvPr/>
        </p:nvGrpSpPr>
        <p:grpSpPr>
          <a:xfrm>
            <a:off x="6777074" y="3976650"/>
            <a:ext cx="239231" cy="239231"/>
            <a:chOff x="6356350" y="2824009"/>
            <a:chExt cx="271070" cy="271070"/>
          </a:xfrm>
        </p:grpSpPr>
        <p:sp>
          <p:nvSpPr>
            <p:cNvPr id="56" name="Oval 55">
              <a:extLst>
                <a:ext uri="{FF2B5EF4-FFF2-40B4-BE49-F238E27FC236}">
                  <a16:creationId xmlns:a16="http://schemas.microsoft.com/office/drawing/2014/main" id="{BAE060DF-DA57-4DF1-B790-E9697F1C65E6}"/>
                </a:ext>
              </a:extLst>
            </p:cNvPr>
            <p:cNvSpPr/>
            <p:nvPr/>
          </p:nvSpPr>
          <p:spPr>
            <a:xfrm>
              <a:off x="6399810" y="2867469"/>
              <a:ext cx="184150" cy="184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23267142-63BE-4936-BD2C-D1BBC8B86CF6}"/>
                </a:ext>
              </a:extLst>
            </p:cNvPr>
            <p:cNvSpPr/>
            <p:nvPr/>
          </p:nvSpPr>
          <p:spPr>
            <a:xfrm>
              <a:off x="6356350" y="282400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en-US" sz="1400"/>
            </a:p>
          </p:txBody>
        </p:sp>
      </p:grpSp>
      <p:grpSp>
        <p:nvGrpSpPr>
          <p:cNvPr id="58" name="Group 57">
            <a:extLst>
              <a:ext uri="{FF2B5EF4-FFF2-40B4-BE49-F238E27FC236}">
                <a16:creationId xmlns:a16="http://schemas.microsoft.com/office/drawing/2014/main" id="{548C4536-DBDF-4792-90AD-7967C6E930D0}"/>
              </a:ext>
            </a:extLst>
          </p:cNvPr>
          <p:cNvGrpSpPr/>
          <p:nvPr/>
        </p:nvGrpSpPr>
        <p:grpSpPr>
          <a:xfrm>
            <a:off x="6248400" y="4096265"/>
            <a:ext cx="528674" cy="371777"/>
            <a:chOff x="6248400" y="5089924"/>
            <a:chExt cx="528674" cy="371777"/>
          </a:xfrm>
        </p:grpSpPr>
        <p:cxnSp>
          <p:nvCxnSpPr>
            <p:cNvPr id="59" name="Straight Connector 58">
              <a:extLst>
                <a:ext uri="{FF2B5EF4-FFF2-40B4-BE49-F238E27FC236}">
                  <a16:creationId xmlns:a16="http://schemas.microsoft.com/office/drawing/2014/main" id="{79C879DC-FF2C-4D93-BC9F-C3515D35C7FE}"/>
                </a:ext>
              </a:extLst>
            </p:cNvPr>
            <p:cNvCxnSpPr>
              <a:cxnSpLocks/>
              <a:stCxn id="57" idx="8"/>
            </p:cNvCxnSpPr>
            <p:nvPr/>
          </p:nvCxnSpPr>
          <p:spPr>
            <a:xfrm flipH="1" flipV="1">
              <a:off x="6248400" y="5089924"/>
              <a:ext cx="528674" cy="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9E67EAE-BA24-4939-8028-8338B9EE830F}"/>
                </a:ext>
              </a:extLst>
            </p:cNvPr>
            <p:cNvCxnSpPr>
              <a:cxnSpLocks/>
              <a:stCxn id="54" idx="0"/>
            </p:cNvCxnSpPr>
            <p:nvPr/>
          </p:nvCxnSpPr>
          <p:spPr>
            <a:xfrm flipH="1" flipV="1">
              <a:off x="6248400" y="5089924"/>
              <a:ext cx="3810" cy="37177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546B6B9E-7B6F-4FAE-A9BB-35E2F744FBEF}"/>
              </a:ext>
            </a:extLst>
          </p:cNvPr>
          <p:cNvSpPr/>
          <p:nvPr/>
        </p:nvSpPr>
        <p:spPr>
          <a:xfrm>
            <a:off x="7350303" y="2111331"/>
            <a:ext cx="2519412" cy="4862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27432" rIns="0" bIns="27432"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tx1"/>
                </a:solidFill>
                <a:effectLst/>
                <a:uLnTx/>
                <a:uFillTx/>
                <a:ea typeface="+mn-ea"/>
                <a:cs typeface="Arial" panose="020B0604020202020204" pitchFamily="34" charset="0"/>
              </a:rPr>
              <a:t>We’re here for you – easily find our number and give us a call</a:t>
            </a:r>
          </a:p>
        </p:txBody>
      </p:sp>
      <p:cxnSp>
        <p:nvCxnSpPr>
          <p:cNvPr id="47" name="Straight Connector 46">
            <a:extLst>
              <a:ext uri="{FF2B5EF4-FFF2-40B4-BE49-F238E27FC236}">
                <a16:creationId xmlns:a16="http://schemas.microsoft.com/office/drawing/2014/main" id="{6DF0DA79-F901-4400-B5C5-034E397E6043}"/>
              </a:ext>
            </a:extLst>
          </p:cNvPr>
          <p:cNvCxnSpPr>
            <a:cxnSpLocks/>
            <a:stCxn id="80" idx="5"/>
            <a:endCxn id="45" idx="2"/>
          </p:cNvCxnSpPr>
          <p:nvPr/>
        </p:nvCxnSpPr>
        <p:spPr>
          <a:xfrm flipV="1">
            <a:off x="8610009" y="2597618"/>
            <a:ext cx="0" cy="2894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DDD3F3F1-5070-4CDB-8CFC-34F742530873}"/>
              </a:ext>
            </a:extLst>
          </p:cNvPr>
          <p:cNvGrpSpPr/>
          <p:nvPr/>
        </p:nvGrpSpPr>
        <p:grpSpPr>
          <a:xfrm>
            <a:off x="8490393" y="2887069"/>
            <a:ext cx="239231" cy="239231"/>
            <a:chOff x="6356350" y="2824009"/>
            <a:chExt cx="271070" cy="271070"/>
          </a:xfrm>
        </p:grpSpPr>
        <p:sp>
          <p:nvSpPr>
            <p:cNvPr id="79" name="Oval 78">
              <a:extLst>
                <a:ext uri="{FF2B5EF4-FFF2-40B4-BE49-F238E27FC236}">
                  <a16:creationId xmlns:a16="http://schemas.microsoft.com/office/drawing/2014/main" id="{E4DA4579-15CF-47DC-8560-93AA02BB6587}"/>
                </a:ext>
              </a:extLst>
            </p:cNvPr>
            <p:cNvSpPr/>
            <p:nvPr/>
          </p:nvSpPr>
          <p:spPr>
            <a:xfrm>
              <a:off x="6399810" y="2867469"/>
              <a:ext cx="184150" cy="184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DBF55D3-2AA4-4046-8B7A-4608759601B3}"/>
                </a:ext>
              </a:extLst>
            </p:cNvPr>
            <p:cNvSpPr/>
            <p:nvPr/>
          </p:nvSpPr>
          <p:spPr>
            <a:xfrm>
              <a:off x="6356350" y="2824009"/>
              <a:ext cx="271070" cy="271070"/>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en-US" sz="1400"/>
            </a:p>
          </p:txBody>
        </p:sp>
      </p:grpSp>
      <p:grpSp>
        <p:nvGrpSpPr>
          <p:cNvPr id="98" name="Hamburger">
            <a:extLst>
              <a:ext uri="{FF2B5EF4-FFF2-40B4-BE49-F238E27FC236}">
                <a16:creationId xmlns:a16="http://schemas.microsoft.com/office/drawing/2014/main" id="{55573D4E-A8A9-42D9-9713-EFA30F86EEE7}"/>
              </a:ext>
            </a:extLst>
          </p:cNvPr>
          <p:cNvGrpSpPr/>
          <p:nvPr/>
        </p:nvGrpSpPr>
        <p:grpSpPr>
          <a:xfrm>
            <a:off x="-1" y="-1"/>
            <a:ext cx="304797" cy="304797"/>
            <a:chOff x="-1" y="-1"/>
            <a:chExt cx="304797" cy="304797"/>
          </a:xfrm>
        </p:grpSpPr>
        <p:sp>
          <p:nvSpPr>
            <p:cNvPr id="99" name="Rectangle 98">
              <a:extLst>
                <a:ext uri="{FF2B5EF4-FFF2-40B4-BE49-F238E27FC236}">
                  <a16:creationId xmlns:a16="http://schemas.microsoft.com/office/drawing/2014/main" id="{8C2CC226-8FAB-4E0F-B443-61D3354CDD1C}"/>
                </a:ext>
              </a:extLst>
            </p:cNvPr>
            <p:cNvSpPr/>
            <p:nvPr userDrawn="1"/>
          </p:nvSpPr>
          <p:spPr>
            <a:xfrm flipV="1">
              <a:off x="-1" y="-1"/>
              <a:ext cx="304797" cy="304797"/>
            </a:xfrm>
            <a:prstGeom prst="rect">
              <a:avLst/>
            </a:prstGeom>
            <a:solidFill>
              <a:srgbClr val="589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8D1B74B2-1CFB-43B7-8CD4-90C6835FBBF4}"/>
                </a:ext>
              </a:extLst>
            </p:cNvPr>
            <p:cNvGrpSpPr/>
            <p:nvPr userDrawn="1"/>
          </p:nvGrpSpPr>
          <p:grpSpPr>
            <a:xfrm>
              <a:off x="88317" y="103148"/>
              <a:ext cx="128160" cy="98498"/>
              <a:chOff x="88317" y="99577"/>
              <a:chExt cx="128160" cy="98498"/>
            </a:xfrm>
          </p:grpSpPr>
          <p:cxnSp>
            <p:nvCxnSpPr>
              <p:cNvPr id="101" name="Straight Connector 100">
                <a:extLst>
                  <a:ext uri="{FF2B5EF4-FFF2-40B4-BE49-F238E27FC236}">
                    <a16:creationId xmlns:a16="http://schemas.microsoft.com/office/drawing/2014/main" id="{5972DEF7-CF1F-4738-B912-48159375DF9B}"/>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C5A426-2E8E-48CF-8D92-5284538D45D0}"/>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954D106-B036-4648-9B6D-B90BF4DDB8C8}"/>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3" name="Group 82">
            <a:extLst>
              <a:ext uri="{FF2B5EF4-FFF2-40B4-BE49-F238E27FC236}">
                <a16:creationId xmlns:a16="http://schemas.microsoft.com/office/drawing/2014/main" id="{FC5EF914-5731-46A5-A03F-5939ABE16CAB}"/>
              </a:ext>
            </a:extLst>
          </p:cNvPr>
          <p:cNvGrpSpPr/>
          <p:nvPr/>
        </p:nvGrpSpPr>
        <p:grpSpPr>
          <a:xfrm>
            <a:off x="-4750182" y="304794"/>
            <a:ext cx="4248150" cy="6553205"/>
            <a:chOff x="-4750182" y="304794"/>
            <a:chExt cx="4248150" cy="6553205"/>
          </a:xfrm>
        </p:grpSpPr>
        <p:grpSp>
          <p:nvGrpSpPr>
            <p:cNvPr id="84" name="Group 83">
              <a:extLst>
                <a:ext uri="{FF2B5EF4-FFF2-40B4-BE49-F238E27FC236}">
                  <a16:creationId xmlns:a16="http://schemas.microsoft.com/office/drawing/2014/main" id="{B1F1F3C5-FF70-4FBF-B2AC-323764BA0F3A}"/>
                </a:ext>
              </a:extLst>
            </p:cNvPr>
            <p:cNvGrpSpPr/>
            <p:nvPr/>
          </p:nvGrpSpPr>
          <p:grpSpPr>
            <a:xfrm>
              <a:off x="-4750182" y="304794"/>
              <a:ext cx="4248150" cy="6553205"/>
              <a:chOff x="0" y="304794"/>
              <a:chExt cx="4248150" cy="6553205"/>
            </a:xfrm>
          </p:grpSpPr>
          <p:sp>
            <p:nvSpPr>
              <p:cNvPr id="96" name="Rectangle: Single Corner Rounded 95">
                <a:extLst>
                  <a:ext uri="{FF2B5EF4-FFF2-40B4-BE49-F238E27FC236}">
                    <a16:creationId xmlns:a16="http://schemas.microsoft.com/office/drawing/2014/main" id="{0026B9EF-9CE9-4266-BC4A-FB4CB339E013}"/>
                  </a:ext>
                </a:extLst>
              </p:cNvPr>
              <p:cNvSpPr/>
              <p:nvPr/>
            </p:nvSpPr>
            <p:spPr>
              <a:xfrm flipV="1">
                <a:off x="0" y="304794"/>
                <a:ext cx="4248150" cy="6553205"/>
              </a:xfrm>
              <a:prstGeom prst="round1Rect">
                <a:avLst>
                  <a:gd name="adj" fmla="val 20641"/>
                </a:avLst>
              </a:prstGeom>
              <a:solidFill>
                <a:srgbClr val="7EC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D212068F-8FE6-44F9-AD62-B5A40F2C01BB}"/>
                  </a:ext>
                </a:extLst>
              </p:cNvPr>
              <p:cNvSpPr/>
              <p:nvPr/>
            </p:nvSpPr>
            <p:spPr>
              <a:xfrm>
                <a:off x="0" y="304796"/>
                <a:ext cx="4248150" cy="78263"/>
              </a:xfrm>
              <a:prstGeom prst="rect">
                <a:avLst/>
              </a:prstGeom>
              <a:solidFill>
                <a:srgbClr val="B7D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6" name="Straight Connector 85">
              <a:extLst>
                <a:ext uri="{FF2B5EF4-FFF2-40B4-BE49-F238E27FC236}">
                  <a16:creationId xmlns:a16="http://schemas.microsoft.com/office/drawing/2014/main" id="{36B0690B-FE0B-4D03-B723-D8EEDDA734A2}"/>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40CFDEF1-AEAA-4916-90CA-56484F6B8697}"/>
                </a:ext>
              </a:extLst>
            </p:cNvPr>
            <p:cNvGrpSpPr/>
            <p:nvPr/>
          </p:nvGrpSpPr>
          <p:grpSpPr>
            <a:xfrm>
              <a:off x="-4431269" y="746687"/>
              <a:ext cx="2152889" cy="289561"/>
              <a:chOff x="-4431269" y="644179"/>
              <a:chExt cx="2152889" cy="289561"/>
            </a:xfrm>
          </p:grpSpPr>
          <p:sp>
            <p:nvSpPr>
              <p:cNvPr id="88" name="TextBox 87">
                <a:hlinkClick r:id="rId5" action="ppaction://hlinksldjump"/>
                <a:extLst>
                  <a:ext uri="{FF2B5EF4-FFF2-40B4-BE49-F238E27FC236}">
                    <a16:creationId xmlns:a16="http://schemas.microsoft.com/office/drawing/2014/main" id="{21D77322-72EC-45B8-A21C-FC3553DC508B}"/>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89" name="Group 88">
                <a:extLst>
                  <a:ext uri="{FF2B5EF4-FFF2-40B4-BE49-F238E27FC236}">
                    <a16:creationId xmlns:a16="http://schemas.microsoft.com/office/drawing/2014/main" id="{4D5E004C-6943-4298-B856-7B02092F5D82}"/>
                  </a:ext>
                </a:extLst>
              </p:cNvPr>
              <p:cNvGrpSpPr/>
              <p:nvPr/>
            </p:nvGrpSpPr>
            <p:grpSpPr>
              <a:xfrm>
                <a:off x="-4431269" y="644179"/>
                <a:ext cx="289560" cy="289560"/>
                <a:chOff x="-4431269" y="644179"/>
                <a:chExt cx="289560" cy="289560"/>
              </a:xfrm>
            </p:grpSpPr>
            <p:sp>
              <p:nvSpPr>
                <p:cNvPr id="90" name="Oval 89">
                  <a:hlinkClick r:id="rId5" action="ppaction://hlinksldjump"/>
                  <a:extLst>
                    <a:ext uri="{FF2B5EF4-FFF2-40B4-BE49-F238E27FC236}">
                      <a16:creationId xmlns:a16="http://schemas.microsoft.com/office/drawing/2014/main" id="{F9B38161-E772-490B-BF72-0548DD40B183}"/>
                    </a:ext>
                  </a:extLst>
                </p:cNvPr>
                <p:cNvSpPr/>
                <p:nvPr/>
              </p:nvSpPr>
              <p:spPr>
                <a:xfrm>
                  <a:off x="-4431269" y="644179"/>
                  <a:ext cx="289560" cy="289560"/>
                </a:xfrm>
                <a:prstGeom prst="ellipse">
                  <a:avLst/>
                </a:prstGeom>
                <a:solidFill>
                  <a:srgbClr val="B7D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16C63362-F56F-4814-80C9-B99554DA5C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6291" y="703434"/>
                  <a:ext cx="156762" cy="156762"/>
                </a:xfrm>
                <a:prstGeom prst="rect">
                  <a:avLst/>
                </a:prstGeom>
              </p:spPr>
            </p:pic>
          </p:grpSp>
        </p:grpSp>
      </p:grpSp>
      <p:graphicFrame>
        <p:nvGraphicFramePr>
          <p:cNvPr id="48" name="Table 47">
            <a:extLst>
              <a:ext uri="{FF2B5EF4-FFF2-40B4-BE49-F238E27FC236}">
                <a16:creationId xmlns:a16="http://schemas.microsoft.com/office/drawing/2014/main" id="{6A14D9C4-44B5-4E37-ABF3-1D0CF4B024F2}"/>
              </a:ext>
            </a:extLst>
          </p:cNvPr>
          <p:cNvGraphicFramePr>
            <a:graphicFrameLocks noGrp="1"/>
          </p:cNvGraphicFramePr>
          <p:nvPr>
            <p:extLst>
              <p:ext uri="{D42A27DB-BD31-4B8C-83A1-F6EECF244321}">
                <p14:modId xmlns:p14="http://schemas.microsoft.com/office/powerpoint/2010/main" val="2386546243"/>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What’s next</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8" action="ppaction://hlinksldjump"/>
                        </a:rPr>
                        <a:t>ID card</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9" action="ppaction://hlinksldjump"/>
                        </a:rPr>
                        <a:t>Keep in touch</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9" name="Rectangle 7, chunk 2">
            <a:extLst>
              <a:ext uri="{FF2B5EF4-FFF2-40B4-BE49-F238E27FC236}">
                <a16:creationId xmlns:a16="http://schemas.microsoft.com/office/drawing/2014/main" id="{646F06BC-EDDC-343D-8E13-0DA0819756D2}"/>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0"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37853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83"/>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48"/>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49"/>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83"/>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48"/>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49"/>
                                        </p:tgtEl>
                                        <p:attrNameLst>
                                          <p:attrName>ppt_x</p:attrName>
                                          <p:attrName>ppt_y</p:attrName>
                                        </p:attrNameLst>
                                      </p:cBhvr>
                                      <p:rCtr x="-19987" y="0"/>
                                    </p:animMotion>
                                  </p:childTnLst>
                                </p:cTn>
                              </p:par>
                            </p:childTnLst>
                          </p:cTn>
                        </p:par>
                      </p:childTnLst>
                    </p:cTn>
                  </p:par>
                </p:childTnLst>
              </p:cTn>
              <p:nextCondLst>
                <p:cond evt="onClick" delay="0">
                  <p:tgtEl>
                    <p:spTgt spid="98"/>
                  </p:tgtEl>
                </p:cond>
              </p:nextCondLst>
            </p:seq>
          </p:childTnLst>
        </p:cTn>
      </p:par>
    </p:tnLst>
    <p:bldLst>
      <p:bldP spid="49" grpId="0"/>
      <p:bldP spid="4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12BB-6727-6636-8D11-71CE5F96B55F}"/>
              </a:ext>
            </a:extLst>
          </p:cNvPr>
          <p:cNvSpPr>
            <a:spLocks noGrp="1"/>
          </p:cNvSpPr>
          <p:nvPr>
            <p:ph type="ctrTitle"/>
          </p:nvPr>
        </p:nvSpPr>
        <p:spPr/>
        <p:txBody>
          <a:bodyPr/>
          <a:lstStyle/>
          <a:p>
            <a:r>
              <a:rPr lang="en-US" dirty="0">
                <a:solidFill>
                  <a:schemeClr val="bg1"/>
                </a:solidFill>
              </a:rPr>
              <a:t>About HealthPartners</a:t>
            </a:r>
            <a:endParaRPr lang="en-US" dirty="0"/>
          </a:p>
        </p:txBody>
      </p:sp>
      <p:graphicFrame>
        <p:nvGraphicFramePr>
          <p:cNvPr id="5" name="Table 5">
            <a:extLst>
              <a:ext uri="{FF2B5EF4-FFF2-40B4-BE49-F238E27FC236}">
                <a16:creationId xmlns:a16="http://schemas.microsoft.com/office/drawing/2014/main" id="{8D062B09-0388-7059-7977-B49EB2CF5AA0}"/>
              </a:ext>
            </a:extLst>
          </p:cNvPr>
          <p:cNvGraphicFramePr>
            <a:graphicFrameLocks noGrp="1"/>
          </p:cNvGraphicFramePr>
          <p:nvPr>
            <p:extLst>
              <p:ext uri="{D42A27DB-BD31-4B8C-83A1-F6EECF244321}">
                <p14:modId xmlns:p14="http://schemas.microsoft.com/office/powerpoint/2010/main" val="3282850308"/>
              </p:ext>
            </p:extLst>
          </p:nvPr>
        </p:nvGraphicFramePr>
        <p:xfrm>
          <a:off x="7772400" y="529166"/>
          <a:ext cx="3505200" cy="370840"/>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3901379568"/>
                    </a:ext>
                  </a:extLst>
                </a:gridCol>
              </a:tblGrid>
              <a:tr h="370840">
                <a:tc>
                  <a:txBody>
                    <a:bodyPr/>
                    <a:lstStyle/>
                    <a:p>
                      <a:r>
                        <a:rPr lang="en-US" sz="1600">
                          <a:hlinkClick r:id="rId3" action="ppaction://hlinksldjump"/>
                        </a:rPr>
                        <a:t>About HealthPartners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a:hlinkClick r:id="rId4" action="ppaction://hlinksldjump"/>
                        </a:rPr>
                        <a:t>Getting started  </a:t>
                      </a:r>
                      <a:endParaRPr lang="en-US" sz="1600" dirty="0"/>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047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9B8B2FE-48BB-4F3A-B9ED-ACD29DD17605}"/>
              </a:ext>
            </a:extLst>
          </p:cNvPr>
          <p:cNvSpPr/>
          <p:nvPr/>
        </p:nvSpPr>
        <p:spPr>
          <a:xfrm>
            <a:off x="304800" y="1448399"/>
            <a:ext cx="11887200" cy="1123148"/>
          </a:xfrm>
          <a:prstGeom prst="rect">
            <a:avLst/>
          </a:prstGeom>
          <a:solidFill>
            <a:srgbClr val="7EC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TextBox 46">
            <a:extLst>
              <a:ext uri="{FF2B5EF4-FFF2-40B4-BE49-F238E27FC236}">
                <a16:creationId xmlns:a16="http://schemas.microsoft.com/office/drawing/2014/main" id="{9538CEDF-D91E-4A4D-B696-8376C0926C8D}"/>
              </a:ext>
            </a:extLst>
          </p:cNvPr>
          <p:cNvSpPr txBox="1"/>
          <p:nvPr/>
        </p:nvSpPr>
        <p:spPr>
          <a:xfrm>
            <a:off x="613518" y="1702197"/>
            <a:ext cx="5445970" cy="615553"/>
          </a:xfrm>
          <a:prstGeom prst="rect">
            <a:avLst/>
          </a:prstGeom>
          <a:noFill/>
        </p:spPr>
        <p:txBody>
          <a:bodyPr wrap="square" lIns="0" tIns="0" rIns="0" bIns="0">
            <a:spAutoFit/>
          </a:bodyPr>
          <a:lstStyle/>
          <a:p>
            <a:r>
              <a:rPr lang="en-US" sz="2000" b="1" dirty="0">
                <a:solidFill>
                  <a:schemeClr val="bg1"/>
                </a:solidFill>
              </a:rPr>
              <a:t>As your new plan year begins,</a:t>
            </a:r>
            <a:br>
              <a:rPr lang="en-US" sz="2000" b="1" dirty="0">
                <a:solidFill>
                  <a:schemeClr val="bg1"/>
                </a:solidFill>
              </a:rPr>
            </a:br>
            <a:r>
              <a:rPr lang="en-US" sz="2000" b="1" dirty="0">
                <a:solidFill>
                  <a:schemeClr val="bg1"/>
                </a:solidFill>
              </a:rPr>
              <a:t>it’s important to stay connected.</a:t>
            </a:r>
          </a:p>
        </p:txBody>
      </p:sp>
      <p:sp>
        <p:nvSpPr>
          <p:cNvPr id="2" name="Title 1">
            <a:extLst>
              <a:ext uri="{FF2B5EF4-FFF2-40B4-BE49-F238E27FC236}">
                <a16:creationId xmlns:a16="http://schemas.microsoft.com/office/drawing/2014/main" id="{594053FF-88F3-4489-A6D3-F6290C9AAE57}"/>
              </a:ext>
            </a:extLst>
          </p:cNvPr>
          <p:cNvSpPr>
            <a:spLocks noGrp="1"/>
          </p:cNvSpPr>
          <p:nvPr>
            <p:ph type="title"/>
          </p:nvPr>
        </p:nvSpPr>
        <p:spPr>
          <a:xfrm>
            <a:off x="646677" y="426006"/>
            <a:ext cx="10440246" cy="792843"/>
          </a:xfrm>
        </p:spPr>
        <p:txBody>
          <a:bodyPr/>
          <a:lstStyle/>
          <a:p>
            <a:r>
              <a:rPr lang="en-US" dirty="0"/>
              <a:t>Let’s keep in touch</a:t>
            </a:r>
          </a:p>
        </p:txBody>
      </p:sp>
      <p:pic>
        <p:nvPicPr>
          <p:cNvPr id="19" name="Picture 18">
            <a:hlinkClick r:id="rId3"/>
            <a:extLst>
              <a:ext uri="{FF2B5EF4-FFF2-40B4-BE49-F238E27FC236}">
                <a16:creationId xmlns:a16="http://schemas.microsoft.com/office/drawing/2014/main" id="{74BE3F1A-5673-4247-AB8D-452E3CF438A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01906" y="661066"/>
            <a:ext cx="6790094" cy="5243484"/>
          </a:xfrm>
          <a:prstGeom prst="rect">
            <a:avLst/>
          </a:prstGeom>
        </p:spPr>
      </p:pic>
      <p:grpSp>
        <p:nvGrpSpPr>
          <p:cNvPr id="41" name="Group 40">
            <a:extLst>
              <a:ext uri="{FF2B5EF4-FFF2-40B4-BE49-F238E27FC236}">
                <a16:creationId xmlns:a16="http://schemas.microsoft.com/office/drawing/2014/main" id="{561BB3E2-8B9A-4F5E-8DD6-6E3644AC66E1}"/>
              </a:ext>
            </a:extLst>
          </p:cNvPr>
          <p:cNvGrpSpPr/>
          <p:nvPr/>
        </p:nvGrpSpPr>
        <p:grpSpPr>
          <a:xfrm>
            <a:off x="696435" y="5416677"/>
            <a:ext cx="11273680" cy="822960"/>
            <a:chOff x="613520" y="5311140"/>
            <a:chExt cx="11273680" cy="822960"/>
          </a:xfrm>
        </p:grpSpPr>
        <p:sp>
          <p:nvSpPr>
            <p:cNvPr id="42" name="Rectangle: Diagonal Corners Rounded 41">
              <a:extLst>
                <a:ext uri="{FF2B5EF4-FFF2-40B4-BE49-F238E27FC236}">
                  <a16:creationId xmlns:a16="http://schemas.microsoft.com/office/drawing/2014/main" id="{7E34AA6C-EB9F-49AB-A7C1-E48CD6E59A11}"/>
                </a:ext>
              </a:extLst>
            </p:cNvPr>
            <p:cNvSpPr/>
            <p:nvPr/>
          </p:nvSpPr>
          <p:spPr>
            <a:xfrm flipH="1">
              <a:off x="613520" y="5311140"/>
              <a:ext cx="11273680" cy="822960"/>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43" name="TextBox 42">
              <a:extLst>
                <a:ext uri="{FF2B5EF4-FFF2-40B4-BE49-F238E27FC236}">
                  <a16:creationId xmlns:a16="http://schemas.microsoft.com/office/drawing/2014/main" id="{F44883F7-B7EF-447E-A07D-706BEA0062D4}"/>
                </a:ext>
              </a:extLst>
            </p:cNvPr>
            <p:cNvSpPr txBox="1"/>
            <p:nvPr/>
          </p:nvSpPr>
          <p:spPr>
            <a:xfrm>
              <a:off x="1623280" y="5430233"/>
              <a:ext cx="9955200" cy="584775"/>
            </a:xfrm>
            <a:prstGeom prst="rect">
              <a:avLst/>
            </a:prstGeom>
            <a:noFill/>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ea typeface="+mn-ea"/>
                  <a:cs typeface="Arial" panose="020B0604020202020204" pitchFamily="34" charset="0"/>
                </a:rPr>
                <a:t>Once you have your ID card, visit </a:t>
              </a:r>
              <a:r>
                <a:rPr kumimoji="0" lang="en-US" sz="1600" b="1" i="0" u="none" strike="noStrike" kern="1200" cap="none" spc="0" normalizeH="0" baseline="0" noProof="0" dirty="0">
                  <a:ln>
                    <a:noFill/>
                  </a:ln>
                  <a:effectLst/>
                  <a:uLnTx/>
                  <a:uFillTx/>
                  <a:ea typeface="+mn-ea"/>
                  <a:cs typeface="Arial" panose="020B0604020202020204" pitchFamily="34" charset="0"/>
                  <a:hlinkClick r:id="rId5">
                    <a:extLst>
                      <a:ext uri="{A12FA001-AC4F-418D-AE19-62706E023703}">
                        <ahyp:hlinkClr xmlns:ahyp="http://schemas.microsoft.com/office/drawing/2018/hyperlinkcolor" val="tx"/>
                      </a:ext>
                    </a:extLst>
                  </a:hlinkClick>
                </a:rPr>
                <a:t>healthpartners.com/signupnow</a:t>
              </a:r>
              <a:r>
                <a:rPr kumimoji="0" lang="en-US" sz="1600" i="0" u="none" strike="noStrike" kern="1200" cap="none" spc="0" normalizeH="0" baseline="0" noProof="0" dirty="0">
                  <a:ln>
                    <a:noFill/>
                  </a:ln>
                  <a:effectLst/>
                  <a:uLnTx/>
                  <a:uFillTx/>
                  <a:ea typeface="+mn-ea"/>
                  <a:cs typeface="Arial" panose="020B0604020202020204" pitchFamily="34" charset="0"/>
                </a:rPr>
                <a:t> to </a:t>
              </a:r>
              <a:br>
                <a:rPr kumimoji="0" lang="en-US" sz="1600" i="0" u="none" strike="noStrike" kern="1200" cap="none" spc="0" normalizeH="0" baseline="0" noProof="0" dirty="0">
                  <a:ln>
                    <a:noFill/>
                  </a:ln>
                  <a:effectLst/>
                  <a:uLnTx/>
                  <a:uFillTx/>
                  <a:ea typeface="+mn-ea"/>
                  <a:cs typeface="Arial" panose="020B0604020202020204" pitchFamily="34" charset="0"/>
                </a:rPr>
              </a:br>
              <a:r>
                <a:rPr kumimoji="0" lang="en-US" sz="1600" i="0" u="none" strike="noStrike" kern="1200" cap="none" spc="0" normalizeH="0" baseline="0" noProof="0" dirty="0">
                  <a:ln>
                    <a:noFill/>
                  </a:ln>
                  <a:effectLst/>
                  <a:uLnTx/>
                  <a:uFillTx/>
                  <a:ea typeface="+mn-ea"/>
                  <a:cs typeface="Arial" panose="020B0604020202020204" pitchFamily="34" charset="0"/>
                </a:rPr>
                <a:t>create</a:t>
              </a:r>
              <a:r>
                <a:rPr kumimoji="0" lang="en-US" sz="1600" i="0" u="none" strike="noStrike" kern="1200" cap="none" spc="0" normalizeH="0" noProof="0" dirty="0">
                  <a:ln>
                    <a:noFill/>
                  </a:ln>
                  <a:effectLst/>
                  <a:uLnTx/>
                  <a:uFillTx/>
                  <a:ea typeface="+mn-ea"/>
                  <a:cs typeface="Arial" panose="020B0604020202020204" pitchFamily="34" charset="0"/>
                </a:rPr>
                <a:t> your online account in less than 5 minutes</a:t>
              </a:r>
              <a:endParaRPr kumimoji="0" lang="en-US" sz="1600" i="0" u="none" strike="noStrike" kern="1200" cap="none" spc="0" normalizeH="0" baseline="0" noProof="0" dirty="0">
                <a:ln>
                  <a:noFill/>
                </a:ln>
                <a:effectLst/>
                <a:uLnTx/>
                <a:uFillTx/>
                <a:ea typeface="+mn-ea"/>
                <a:cs typeface="Arial" panose="020B0604020202020204" pitchFamily="34" charset="0"/>
              </a:endParaRPr>
            </a:p>
          </p:txBody>
        </p:sp>
        <p:sp>
          <p:nvSpPr>
            <p:cNvPr id="44" name="Freeform: Shape 43">
              <a:extLst>
                <a:ext uri="{FF2B5EF4-FFF2-40B4-BE49-F238E27FC236}">
                  <a16:creationId xmlns:a16="http://schemas.microsoft.com/office/drawing/2014/main" id="{A1B64A95-880A-4D5F-8254-31DC9C4FAB52}"/>
                </a:ext>
              </a:extLst>
            </p:cNvPr>
            <p:cNvSpPr/>
            <p:nvPr/>
          </p:nvSpPr>
          <p:spPr>
            <a:xfrm flipH="1">
              <a:off x="613520" y="5456403"/>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solidFill>
                  <a:schemeClr val="tx1"/>
                </a:solidFill>
              </a:endParaRPr>
            </a:p>
          </p:txBody>
        </p:sp>
        <p:pic>
          <p:nvPicPr>
            <p:cNvPr id="45" name="Graphic 44">
              <a:extLst>
                <a:ext uri="{FF2B5EF4-FFF2-40B4-BE49-F238E27FC236}">
                  <a16:creationId xmlns:a16="http://schemas.microsoft.com/office/drawing/2014/main" id="{4FD96058-A77F-4CEA-A935-F7A9B99CBE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326" y="5538790"/>
              <a:ext cx="365760" cy="365760"/>
            </a:xfrm>
            <a:prstGeom prst="rect">
              <a:avLst/>
            </a:prstGeom>
          </p:spPr>
        </p:pic>
      </p:grpSp>
      <p:sp>
        <p:nvSpPr>
          <p:cNvPr id="50" name="TextBox 49">
            <a:extLst>
              <a:ext uri="{FF2B5EF4-FFF2-40B4-BE49-F238E27FC236}">
                <a16:creationId xmlns:a16="http://schemas.microsoft.com/office/drawing/2014/main" id="{8BBC57F5-F7E2-45D9-8024-657174460EC9}"/>
              </a:ext>
            </a:extLst>
          </p:cNvPr>
          <p:cNvSpPr txBox="1"/>
          <p:nvPr/>
        </p:nvSpPr>
        <p:spPr>
          <a:xfrm>
            <a:off x="1042930" y="4553886"/>
            <a:ext cx="3903720" cy="215444"/>
          </a:xfrm>
          <a:prstGeom prst="rect">
            <a:avLst/>
          </a:prstGeom>
          <a:noFill/>
        </p:spPr>
        <p:txBody>
          <a:bodyPr wrap="square" lIns="0" tIns="0" rIns="0" bIns="0" anchor="t">
            <a:spAutoFit/>
          </a:bodyPr>
          <a:lstStyle/>
          <a:p>
            <a:r>
              <a:rPr lang="en-US" sz="1400" dirty="0"/>
              <a:t>Get tips and reminders via email</a:t>
            </a:r>
          </a:p>
        </p:txBody>
      </p:sp>
      <p:sp>
        <p:nvSpPr>
          <p:cNvPr id="51" name="Freeform: Shape 50">
            <a:extLst>
              <a:ext uri="{FF2B5EF4-FFF2-40B4-BE49-F238E27FC236}">
                <a16:creationId xmlns:a16="http://schemas.microsoft.com/office/drawing/2014/main" id="{910FCBA9-B36A-48E5-AD1C-1E67BA81EB5F}"/>
              </a:ext>
            </a:extLst>
          </p:cNvPr>
          <p:cNvSpPr/>
          <p:nvPr/>
        </p:nvSpPr>
        <p:spPr>
          <a:xfrm>
            <a:off x="613517" y="4541569"/>
            <a:ext cx="217674" cy="217674"/>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2" name="TextBox 51">
            <a:extLst>
              <a:ext uri="{FF2B5EF4-FFF2-40B4-BE49-F238E27FC236}">
                <a16:creationId xmlns:a16="http://schemas.microsoft.com/office/drawing/2014/main" id="{E5B27EAD-B37F-4CD7-99B0-6E49C9680578}"/>
              </a:ext>
            </a:extLst>
          </p:cNvPr>
          <p:cNvSpPr txBox="1"/>
          <p:nvPr/>
        </p:nvSpPr>
        <p:spPr>
          <a:xfrm>
            <a:off x="1079241" y="2754666"/>
            <a:ext cx="3903720" cy="430887"/>
          </a:xfrm>
          <a:prstGeom prst="rect">
            <a:avLst/>
          </a:prstGeom>
          <a:noFill/>
        </p:spPr>
        <p:txBody>
          <a:bodyPr wrap="square" lIns="0" tIns="0" rIns="0" bIns="0" anchor="ctr">
            <a:spAutoFit/>
          </a:bodyPr>
          <a:lstStyle/>
          <a:p>
            <a:r>
              <a:rPr lang="en-US" sz="1400" dirty="0"/>
              <a:t>Make sure your employer has your correct contact information </a:t>
            </a:r>
          </a:p>
        </p:txBody>
      </p:sp>
      <p:sp>
        <p:nvSpPr>
          <p:cNvPr id="53" name="Freeform: Shape 52">
            <a:extLst>
              <a:ext uri="{FF2B5EF4-FFF2-40B4-BE49-F238E27FC236}">
                <a16:creationId xmlns:a16="http://schemas.microsoft.com/office/drawing/2014/main" id="{6649E1E2-8296-45DB-AE6D-EBA47FDBB557}"/>
              </a:ext>
            </a:extLst>
          </p:cNvPr>
          <p:cNvSpPr/>
          <p:nvPr/>
        </p:nvSpPr>
        <p:spPr>
          <a:xfrm>
            <a:off x="613517" y="2874751"/>
            <a:ext cx="217674" cy="217674"/>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p>
        </p:txBody>
      </p:sp>
      <p:sp>
        <p:nvSpPr>
          <p:cNvPr id="54" name="TextBox 53">
            <a:extLst>
              <a:ext uri="{FF2B5EF4-FFF2-40B4-BE49-F238E27FC236}">
                <a16:creationId xmlns:a16="http://schemas.microsoft.com/office/drawing/2014/main" id="{F4BAA912-8D6F-4450-ABA1-F0C7B5B90A75}"/>
              </a:ext>
            </a:extLst>
          </p:cNvPr>
          <p:cNvSpPr txBox="1"/>
          <p:nvPr/>
        </p:nvSpPr>
        <p:spPr>
          <a:xfrm>
            <a:off x="1071559" y="4035717"/>
            <a:ext cx="3903720" cy="215444"/>
          </a:xfrm>
          <a:prstGeom prst="rect">
            <a:avLst/>
          </a:prstGeom>
          <a:noFill/>
        </p:spPr>
        <p:txBody>
          <a:bodyPr wrap="square" lIns="0" tIns="0" rIns="0" bIns="0" anchor="t">
            <a:spAutoFit/>
          </a:bodyPr>
          <a:lstStyle/>
          <a:p>
            <a:r>
              <a:rPr lang="en-US" sz="1400" dirty="0"/>
              <a:t>Create and use your online account</a:t>
            </a:r>
          </a:p>
        </p:txBody>
      </p:sp>
      <p:sp>
        <p:nvSpPr>
          <p:cNvPr id="55" name="Freeform: Shape 54">
            <a:extLst>
              <a:ext uri="{FF2B5EF4-FFF2-40B4-BE49-F238E27FC236}">
                <a16:creationId xmlns:a16="http://schemas.microsoft.com/office/drawing/2014/main" id="{F39B23C4-61FA-4678-BADC-07A4795B3F08}"/>
              </a:ext>
            </a:extLst>
          </p:cNvPr>
          <p:cNvSpPr/>
          <p:nvPr/>
        </p:nvSpPr>
        <p:spPr>
          <a:xfrm>
            <a:off x="626257" y="4053148"/>
            <a:ext cx="217674" cy="217674"/>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6" name="TextBox 55">
            <a:extLst>
              <a:ext uri="{FF2B5EF4-FFF2-40B4-BE49-F238E27FC236}">
                <a16:creationId xmlns:a16="http://schemas.microsoft.com/office/drawing/2014/main" id="{395EDB6D-0F85-4674-92F1-400916F5ED18}"/>
              </a:ext>
            </a:extLst>
          </p:cNvPr>
          <p:cNvSpPr txBox="1"/>
          <p:nvPr/>
        </p:nvSpPr>
        <p:spPr>
          <a:xfrm>
            <a:off x="1071559" y="5001834"/>
            <a:ext cx="3903720" cy="215444"/>
          </a:xfrm>
          <a:prstGeom prst="rect">
            <a:avLst/>
          </a:prstGeom>
          <a:noFill/>
        </p:spPr>
        <p:txBody>
          <a:bodyPr wrap="square" lIns="0" tIns="0" rIns="0" bIns="0" anchor="t">
            <a:spAutoFit/>
          </a:bodyPr>
          <a:lstStyle/>
          <a:p>
            <a:r>
              <a:rPr lang="en-US" sz="1400" dirty="0"/>
              <a:t>Call us with questions</a:t>
            </a:r>
          </a:p>
        </p:txBody>
      </p:sp>
      <p:sp>
        <p:nvSpPr>
          <p:cNvPr id="57" name="Freeform: Shape 56">
            <a:extLst>
              <a:ext uri="{FF2B5EF4-FFF2-40B4-BE49-F238E27FC236}">
                <a16:creationId xmlns:a16="http://schemas.microsoft.com/office/drawing/2014/main" id="{2DF87706-B366-4E37-96F1-B529B880CF17}"/>
              </a:ext>
            </a:extLst>
          </p:cNvPr>
          <p:cNvSpPr/>
          <p:nvPr/>
        </p:nvSpPr>
        <p:spPr>
          <a:xfrm>
            <a:off x="646677" y="4989519"/>
            <a:ext cx="217674" cy="217674"/>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cxnSp>
        <p:nvCxnSpPr>
          <p:cNvPr id="58" name="Straight Connector 57">
            <a:extLst>
              <a:ext uri="{FF2B5EF4-FFF2-40B4-BE49-F238E27FC236}">
                <a16:creationId xmlns:a16="http://schemas.microsoft.com/office/drawing/2014/main" id="{7BD61681-F71A-49EC-BB3C-31CB9C80FB8E}"/>
              </a:ext>
            </a:extLst>
          </p:cNvPr>
          <p:cNvCxnSpPr>
            <a:cxnSpLocks/>
          </p:cNvCxnSpPr>
          <p:nvPr/>
        </p:nvCxnSpPr>
        <p:spPr>
          <a:xfrm>
            <a:off x="646677" y="4411414"/>
            <a:ext cx="49363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6236BA8-A7B0-4283-A1F5-47968D3E4AB3}"/>
              </a:ext>
            </a:extLst>
          </p:cNvPr>
          <p:cNvCxnSpPr>
            <a:cxnSpLocks/>
          </p:cNvCxnSpPr>
          <p:nvPr/>
        </p:nvCxnSpPr>
        <p:spPr>
          <a:xfrm>
            <a:off x="562910" y="3890743"/>
            <a:ext cx="49363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F466E91-4276-4879-8A33-617AD7619938}"/>
              </a:ext>
            </a:extLst>
          </p:cNvPr>
          <p:cNvCxnSpPr>
            <a:cxnSpLocks/>
          </p:cNvCxnSpPr>
          <p:nvPr/>
        </p:nvCxnSpPr>
        <p:spPr>
          <a:xfrm>
            <a:off x="590073" y="4859363"/>
            <a:ext cx="49363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Hamburger">
            <a:extLst>
              <a:ext uri="{FF2B5EF4-FFF2-40B4-BE49-F238E27FC236}">
                <a16:creationId xmlns:a16="http://schemas.microsoft.com/office/drawing/2014/main" id="{EAF3EFC4-1752-4B76-943B-1C2FD0E5B308}"/>
              </a:ext>
            </a:extLst>
          </p:cNvPr>
          <p:cNvGrpSpPr/>
          <p:nvPr/>
        </p:nvGrpSpPr>
        <p:grpSpPr>
          <a:xfrm>
            <a:off x="-1" y="-1"/>
            <a:ext cx="304797" cy="304797"/>
            <a:chOff x="-1" y="-1"/>
            <a:chExt cx="304797" cy="304797"/>
          </a:xfrm>
        </p:grpSpPr>
        <p:sp>
          <p:nvSpPr>
            <p:cNvPr id="71" name="Rectangle 70">
              <a:extLst>
                <a:ext uri="{FF2B5EF4-FFF2-40B4-BE49-F238E27FC236}">
                  <a16:creationId xmlns:a16="http://schemas.microsoft.com/office/drawing/2014/main" id="{72AE50EE-18D7-4C7E-B78D-0CC633806CB2}"/>
                </a:ext>
              </a:extLst>
            </p:cNvPr>
            <p:cNvSpPr/>
            <p:nvPr userDrawn="1"/>
          </p:nvSpPr>
          <p:spPr>
            <a:xfrm flipV="1">
              <a:off x="-1" y="-1"/>
              <a:ext cx="304797" cy="304797"/>
            </a:xfrm>
            <a:prstGeom prst="rect">
              <a:avLst/>
            </a:prstGeom>
            <a:solidFill>
              <a:srgbClr val="589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6E0589A-6454-4F73-BEEF-0400CB409887}"/>
                </a:ext>
              </a:extLst>
            </p:cNvPr>
            <p:cNvGrpSpPr/>
            <p:nvPr userDrawn="1"/>
          </p:nvGrpSpPr>
          <p:grpSpPr>
            <a:xfrm>
              <a:off x="88317" y="103148"/>
              <a:ext cx="128160" cy="98498"/>
              <a:chOff x="88317" y="99577"/>
              <a:chExt cx="128160" cy="98498"/>
            </a:xfrm>
          </p:grpSpPr>
          <p:cxnSp>
            <p:nvCxnSpPr>
              <p:cNvPr id="73" name="Straight Connector 72">
                <a:extLst>
                  <a:ext uri="{FF2B5EF4-FFF2-40B4-BE49-F238E27FC236}">
                    <a16:creationId xmlns:a16="http://schemas.microsoft.com/office/drawing/2014/main" id="{9BD30E12-56A6-418C-AC1F-CE6CCCE877A8}"/>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2EE7D28-7B5C-492F-9AA9-465BC7391695}"/>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F72B3F-4435-42A9-AF5F-1E574873B7F6}"/>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2ED674D8-F8E7-90A3-90AC-F8AEBBBA40D7}"/>
              </a:ext>
            </a:extLst>
          </p:cNvPr>
          <p:cNvSpPr txBox="1"/>
          <p:nvPr/>
        </p:nvSpPr>
        <p:spPr>
          <a:xfrm>
            <a:off x="1065784" y="3521309"/>
            <a:ext cx="3903720" cy="215444"/>
          </a:xfrm>
          <a:prstGeom prst="rect">
            <a:avLst/>
          </a:prstGeom>
          <a:noFill/>
        </p:spPr>
        <p:txBody>
          <a:bodyPr wrap="square" lIns="0" tIns="0" rIns="0" bIns="0" anchor="ctr">
            <a:spAutoFit/>
          </a:bodyPr>
          <a:lstStyle/>
          <a:p>
            <a:r>
              <a:rPr lang="en-US" sz="1400" dirty="0"/>
              <a:t>Watch for your ID card in the mail</a:t>
            </a:r>
          </a:p>
        </p:txBody>
      </p:sp>
      <p:sp>
        <p:nvSpPr>
          <p:cNvPr id="5" name="Freeform: Shape 4">
            <a:extLst>
              <a:ext uri="{FF2B5EF4-FFF2-40B4-BE49-F238E27FC236}">
                <a16:creationId xmlns:a16="http://schemas.microsoft.com/office/drawing/2014/main" id="{FBD3A860-BFC9-C90D-4E84-0B73F7A5DEAB}"/>
              </a:ext>
            </a:extLst>
          </p:cNvPr>
          <p:cNvSpPr/>
          <p:nvPr/>
        </p:nvSpPr>
        <p:spPr>
          <a:xfrm>
            <a:off x="590073" y="3471799"/>
            <a:ext cx="217674" cy="217674"/>
          </a:xfrm>
          <a:custGeom>
            <a:avLst/>
            <a:gdLst>
              <a:gd name="connsiteX0" fmla="*/ 1038225 w 2076450"/>
              <a:gd name="connsiteY0" fmla="*/ 538163 h 2076450"/>
              <a:gd name="connsiteX1" fmla="*/ 538163 w 2076450"/>
              <a:gd name="connsiteY1" fmla="*/ 1038225 h 2076450"/>
              <a:gd name="connsiteX2" fmla="*/ 1038225 w 2076450"/>
              <a:gd name="connsiteY2" fmla="*/ 1538287 h 2076450"/>
              <a:gd name="connsiteX3" fmla="*/ 1538287 w 2076450"/>
              <a:gd name="connsiteY3" fmla="*/ 1038225 h 2076450"/>
              <a:gd name="connsiteX4" fmla="*/ 1038225 w 2076450"/>
              <a:gd name="connsiteY4" fmla="*/ 538163 h 2076450"/>
              <a:gd name="connsiteX5" fmla="*/ 1038225 w 2076450"/>
              <a:gd name="connsiteY5" fmla="*/ 0 h 2076450"/>
              <a:gd name="connsiteX6" fmla="*/ 2076450 w 2076450"/>
              <a:gd name="connsiteY6" fmla="*/ 1038225 h 2076450"/>
              <a:gd name="connsiteX7" fmla="*/ 1038225 w 2076450"/>
              <a:gd name="connsiteY7" fmla="*/ 2076450 h 2076450"/>
              <a:gd name="connsiteX8" fmla="*/ 0 w 2076450"/>
              <a:gd name="connsiteY8" fmla="*/ 1038225 h 2076450"/>
              <a:gd name="connsiteX9" fmla="*/ 1038225 w 2076450"/>
              <a:gd name="connsiteY9" fmla="*/ 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2076450">
                <a:moveTo>
                  <a:pt x="1038225" y="538163"/>
                </a:moveTo>
                <a:cubicBezTo>
                  <a:pt x="762048" y="538163"/>
                  <a:pt x="538163" y="762048"/>
                  <a:pt x="538163" y="1038225"/>
                </a:cubicBezTo>
                <a:cubicBezTo>
                  <a:pt x="538163" y="1314402"/>
                  <a:pt x="762048" y="1538287"/>
                  <a:pt x="1038225" y="1538287"/>
                </a:cubicBezTo>
                <a:cubicBezTo>
                  <a:pt x="1314402" y="1538287"/>
                  <a:pt x="1538287" y="1314402"/>
                  <a:pt x="1538287" y="1038225"/>
                </a:cubicBezTo>
                <a:cubicBezTo>
                  <a:pt x="1538287" y="762048"/>
                  <a:pt x="1314402" y="538163"/>
                  <a:pt x="1038225" y="538163"/>
                </a:cubicBezTo>
                <a:close/>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p>
        </p:txBody>
      </p:sp>
      <p:cxnSp>
        <p:nvCxnSpPr>
          <p:cNvPr id="6" name="Straight Connector 5">
            <a:extLst>
              <a:ext uri="{FF2B5EF4-FFF2-40B4-BE49-F238E27FC236}">
                <a16:creationId xmlns:a16="http://schemas.microsoft.com/office/drawing/2014/main" id="{2CC41B4B-351C-CB1A-DAB1-01807966E17B}"/>
              </a:ext>
            </a:extLst>
          </p:cNvPr>
          <p:cNvCxnSpPr>
            <a:cxnSpLocks/>
          </p:cNvCxnSpPr>
          <p:nvPr/>
        </p:nvCxnSpPr>
        <p:spPr>
          <a:xfrm>
            <a:off x="573493" y="3309014"/>
            <a:ext cx="4936383"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screenshot of a phone&#10;&#10;Description automatically generated">
            <a:extLst>
              <a:ext uri="{FF2B5EF4-FFF2-40B4-BE49-F238E27FC236}">
                <a16:creationId xmlns:a16="http://schemas.microsoft.com/office/drawing/2014/main" id="{7DC32931-A9E7-6468-9754-AC5B69A5CD3B}"/>
              </a:ext>
            </a:extLst>
          </p:cNvPr>
          <p:cNvPicPr>
            <a:picLocks noChangeAspect="1"/>
          </p:cNvPicPr>
          <p:nvPr/>
        </p:nvPicPr>
        <p:blipFill>
          <a:blip r:embed="rId8"/>
          <a:stretch>
            <a:fillRect/>
          </a:stretch>
        </p:blipFill>
        <p:spPr>
          <a:xfrm>
            <a:off x="5792584" y="2289983"/>
            <a:ext cx="1454113" cy="3032764"/>
          </a:xfrm>
          <a:prstGeom prst="rect">
            <a:avLst/>
          </a:prstGeom>
        </p:spPr>
      </p:pic>
      <p:grpSp>
        <p:nvGrpSpPr>
          <p:cNvPr id="49" name="Group 48">
            <a:extLst>
              <a:ext uri="{FF2B5EF4-FFF2-40B4-BE49-F238E27FC236}">
                <a16:creationId xmlns:a16="http://schemas.microsoft.com/office/drawing/2014/main" id="{8367F121-520E-4A3E-A1D7-2D8B2EF39CF1}"/>
              </a:ext>
            </a:extLst>
          </p:cNvPr>
          <p:cNvGrpSpPr/>
          <p:nvPr/>
        </p:nvGrpSpPr>
        <p:grpSpPr>
          <a:xfrm>
            <a:off x="-4750182" y="304794"/>
            <a:ext cx="4248150" cy="6553205"/>
            <a:chOff x="-4750182" y="304794"/>
            <a:chExt cx="4248150" cy="6553205"/>
          </a:xfrm>
        </p:grpSpPr>
        <p:grpSp>
          <p:nvGrpSpPr>
            <p:cNvPr id="61" name="Group 60">
              <a:extLst>
                <a:ext uri="{FF2B5EF4-FFF2-40B4-BE49-F238E27FC236}">
                  <a16:creationId xmlns:a16="http://schemas.microsoft.com/office/drawing/2014/main" id="{BB3DDF4D-A3A4-4D75-8816-DC7C9DFC6360}"/>
                </a:ext>
              </a:extLst>
            </p:cNvPr>
            <p:cNvGrpSpPr/>
            <p:nvPr/>
          </p:nvGrpSpPr>
          <p:grpSpPr>
            <a:xfrm>
              <a:off x="-4750182" y="304794"/>
              <a:ext cx="4248150" cy="6553205"/>
              <a:chOff x="0" y="304794"/>
              <a:chExt cx="4248150" cy="6553205"/>
            </a:xfrm>
          </p:grpSpPr>
          <p:sp>
            <p:nvSpPr>
              <p:cNvPr id="68" name="Rectangle: Single Corner Rounded 67">
                <a:extLst>
                  <a:ext uri="{FF2B5EF4-FFF2-40B4-BE49-F238E27FC236}">
                    <a16:creationId xmlns:a16="http://schemas.microsoft.com/office/drawing/2014/main" id="{643059BA-045A-4AD3-8EC7-38AE1C6CC5CD}"/>
                  </a:ext>
                </a:extLst>
              </p:cNvPr>
              <p:cNvSpPr/>
              <p:nvPr/>
            </p:nvSpPr>
            <p:spPr>
              <a:xfrm flipV="1">
                <a:off x="0" y="304794"/>
                <a:ext cx="4248150" cy="6553205"/>
              </a:xfrm>
              <a:prstGeom prst="round1Rect">
                <a:avLst>
                  <a:gd name="adj" fmla="val 20641"/>
                </a:avLst>
              </a:prstGeom>
              <a:solidFill>
                <a:srgbClr val="7EC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C46CD58-EBB7-437A-99D3-859A919069F2}"/>
                  </a:ext>
                </a:extLst>
              </p:cNvPr>
              <p:cNvSpPr/>
              <p:nvPr/>
            </p:nvSpPr>
            <p:spPr>
              <a:xfrm>
                <a:off x="0" y="304796"/>
                <a:ext cx="4248150" cy="78263"/>
              </a:xfrm>
              <a:prstGeom prst="rect">
                <a:avLst/>
              </a:prstGeom>
              <a:solidFill>
                <a:srgbClr val="B7D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CF87A7A4-A6A1-405C-B9ED-D4BBEE496050}"/>
                </a:ext>
              </a:extLst>
            </p:cNvPr>
            <p:cNvCxnSpPr/>
            <p:nvPr/>
          </p:nvCxnSpPr>
          <p:spPr>
            <a:xfrm>
              <a:off x="-4440625" y="1219200"/>
              <a:ext cx="34644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4F42AC02-6776-47BC-A01B-1E6590880AC1}"/>
                </a:ext>
              </a:extLst>
            </p:cNvPr>
            <p:cNvGrpSpPr/>
            <p:nvPr/>
          </p:nvGrpSpPr>
          <p:grpSpPr>
            <a:xfrm>
              <a:off x="-4431269" y="746687"/>
              <a:ext cx="2152889" cy="289561"/>
              <a:chOff x="-4431269" y="644179"/>
              <a:chExt cx="2152889" cy="289561"/>
            </a:xfrm>
          </p:grpSpPr>
          <p:sp>
            <p:nvSpPr>
              <p:cNvPr id="64" name="TextBox 63">
                <a:hlinkClick r:id="rId9" action="ppaction://hlinksldjump"/>
                <a:extLst>
                  <a:ext uri="{FF2B5EF4-FFF2-40B4-BE49-F238E27FC236}">
                    <a16:creationId xmlns:a16="http://schemas.microsoft.com/office/drawing/2014/main" id="{C9D3E6FB-A01E-4D7D-A070-5350FF187248}"/>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65" name="Group 64">
                <a:extLst>
                  <a:ext uri="{FF2B5EF4-FFF2-40B4-BE49-F238E27FC236}">
                    <a16:creationId xmlns:a16="http://schemas.microsoft.com/office/drawing/2014/main" id="{48991EEB-21F6-4565-B6C3-9D17F7E504FA}"/>
                  </a:ext>
                </a:extLst>
              </p:cNvPr>
              <p:cNvGrpSpPr/>
              <p:nvPr/>
            </p:nvGrpSpPr>
            <p:grpSpPr>
              <a:xfrm>
                <a:off x="-4431269" y="644179"/>
                <a:ext cx="289560" cy="289560"/>
                <a:chOff x="-4431269" y="644179"/>
                <a:chExt cx="289560" cy="289560"/>
              </a:xfrm>
            </p:grpSpPr>
            <p:sp>
              <p:nvSpPr>
                <p:cNvPr id="66" name="Oval 65">
                  <a:hlinkClick r:id="rId9" action="ppaction://hlinksldjump"/>
                  <a:extLst>
                    <a:ext uri="{FF2B5EF4-FFF2-40B4-BE49-F238E27FC236}">
                      <a16:creationId xmlns:a16="http://schemas.microsoft.com/office/drawing/2014/main" id="{76FA2D97-D1B3-4D30-A8E6-337CF00A39D5}"/>
                    </a:ext>
                  </a:extLst>
                </p:cNvPr>
                <p:cNvSpPr/>
                <p:nvPr/>
              </p:nvSpPr>
              <p:spPr>
                <a:xfrm>
                  <a:off x="-4431269" y="644179"/>
                  <a:ext cx="289560" cy="289560"/>
                </a:xfrm>
                <a:prstGeom prst="ellipse">
                  <a:avLst/>
                </a:prstGeom>
                <a:solidFill>
                  <a:srgbClr val="B7D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a:extLst>
                    <a:ext uri="{FF2B5EF4-FFF2-40B4-BE49-F238E27FC236}">
                      <a16:creationId xmlns:a16="http://schemas.microsoft.com/office/drawing/2014/main" id="{2951ECAB-6421-47BA-B1B9-4A293C0951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66291" y="703434"/>
                  <a:ext cx="156762" cy="156762"/>
                </a:xfrm>
                <a:prstGeom prst="rect">
                  <a:avLst/>
                </a:prstGeom>
              </p:spPr>
            </p:pic>
          </p:grpSp>
        </p:grpSp>
      </p:grpSp>
      <p:graphicFrame>
        <p:nvGraphicFramePr>
          <p:cNvPr id="76" name="Table 75">
            <a:extLst>
              <a:ext uri="{FF2B5EF4-FFF2-40B4-BE49-F238E27FC236}">
                <a16:creationId xmlns:a16="http://schemas.microsoft.com/office/drawing/2014/main" id="{4CDC1028-F1DA-4F4D-ACD8-849C7B2BE282}"/>
              </a:ext>
            </a:extLst>
          </p:cNvPr>
          <p:cNvGraphicFramePr>
            <a:graphicFrameLocks noGrp="1"/>
          </p:cNvGraphicFramePr>
          <p:nvPr>
            <p:extLst>
              <p:ext uri="{D42A27DB-BD31-4B8C-83A1-F6EECF244321}">
                <p14:modId xmlns:p14="http://schemas.microsoft.com/office/powerpoint/2010/main" val="1109076125"/>
              </p:ext>
            </p:extLst>
          </p:nvPr>
        </p:nvGraphicFramePr>
        <p:xfrm>
          <a:off x="-4440625" y="1219199"/>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What’s next</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12" action="ppaction://hlinksldjump"/>
                        </a:rPr>
                        <a:t>ID card</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13" action="ppaction://hlinksldjump"/>
                        </a:rPr>
                        <a:t>Keep in touch</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7" name="Rectangle 7, chunk 2">
            <a:extLst>
              <a:ext uri="{FF2B5EF4-FFF2-40B4-BE49-F238E27FC236}">
                <a16:creationId xmlns:a16="http://schemas.microsoft.com/office/drawing/2014/main" id="{1B805136-F248-2642-A815-60B83CED95BB}"/>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4"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47431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hyp="http://schemas.microsoft.com/office/drawing/2018/hyperlinkcolor"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0"/>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49"/>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3.7037E-7 L 0.3944 0.00463 " pathEditMode="relative" rAng="0" ptsTypes="AA">
                                      <p:cBhvr>
                                        <p:cTn id="8" dur="750" fill="hold"/>
                                        <p:tgtEl>
                                          <p:spTgt spid="76"/>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77"/>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49"/>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3.7037E-7 " pathEditMode="relative" rAng="0" ptsTypes="AA">
                                      <p:cBhvr>
                                        <p:cTn id="16" dur="750" fill="hold"/>
                                        <p:tgtEl>
                                          <p:spTgt spid="76"/>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77"/>
                                        </p:tgtEl>
                                        <p:attrNameLst>
                                          <p:attrName>ppt_x</p:attrName>
                                          <p:attrName>ppt_y</p:attrName>
                                        </p:attrNameLst>
                                      </p:cBhvr>
                                      <p:rCtr x="-19987" y="0"/>
                                    </p:animMotion>
                                  </p:childTnLst>
                                </p:cTn>
                              </p:par>
                            </p:childTnLst>
                          </p:cTn>
                        </p:par>
                      </p:childTnLst>
                    </p:cTn>
                  </p:par>
                </p:childTnLst>
              </p:cTn>
              <p:nextCondLst>
                <p:cond evt="onClick" delay="0">
                  <p:tgtEl>
                    <p:spTgt spid="70"/>
                  </p:tgtEl>
                </p:cond>
              </p:nextCondLst>
            </p:seq>
          </p:childTnLst>
        </p:cTn>
      </p:par>
    </p:tnLst>
    <p:bldLst>
      <p:bldP spid="77" grpId="0"/>
      <p:bldP spid="77"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Group 381" hidden="1">
            <a:extLst>
              <a:ext uri="{FF2B5EF4-FFF2-40B4-BE49-F238E27FC236}">
                <a16:creationId xmlns:a16="http://schemas.microsoft.com/office/drawing/2014/main" id="{0601A3C2-D27D-EC6C-8596-7ACF42AA4225}"/>
              </a:ext>
            </a:extLst>
          </p:cNvPr>
          <p:cNvGrpSpPr/>
          <p:nvPr/>
        </p:nvGrpSpPr>
        <p:grpSpPr>
          <a:xfrm>
            <a:off x="613518" y="1219200"/>
            <a:ext cx="11247120" cy="4936062"/>
            <a:chOff x="613518" y="1219200"/>
            <a:chExt cx="11247120" cy="4936062"/>
          </a:xfrm>
        </p:grpSpPr>
        <p:graphicFrame>
          <p:nvGraphicFramePr>
            <p:cNvPr id="383" name="Content Placeholder 3" hidden="1">
              <a:extLst>
                <a:ext uri="{FF2B5EF4-FFF2-40B4-BE49-F238E27FC236}">
                  <a16:creationId xmlns:a16="http://schemas.microsoft.com/office/drawing/2014/main" id="{3C6B6FF9-5520-D689-1B30-DBB53408FA16}"/>
                </a:ext>
              </a:extLst>
            </p:cNvPr>
            <p:cNvGraphicFramePr>
              <a:graphicFrameLocks/>
            </p:cNvGraphicFramePr>
            <p:nvPr>
              <p:extLst>
                <p:ext uri="{D42A27DB-BD31-4B8C-83A1-F6EECF244321}">
                  <p14:modId xmlns:p14="http://schemas.microsoft.com/office/powerpoint/2010/main" val="1021056876"/>
                </p:ext>
              </p:extLst>
            </p:nvPr>
          </p:nvGraphicFramePr>
          <p:xfrm>
            <a:off x="613518" y="1219200"/>
            <a:ext cx="11247120" cy="4936062"/>
          </p:xfrm>
          <a:graphic>
            <a:graphicData uri="http://schemas.openxmlformats.org/drawingml/2006/table">
              <a:tbl>
                <a:tblPr/>
                <a:tblGrid>
                  <a:gridCol w="320040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5120640">
                    <a:extLst>
                      <a:ext uri="{9D8B030D-6E8A-4147-A177-3AD203B41FA5}">
                        <a16:colId xmlns:a16="http://schemas.microsoft.com/office/drawing/2014/main" val="20002"/>
                      </a:ext>
                    </a:extLst>
                  </a:gridCol>
                </a:tblGrid>
                <a:tr h="834244">
                  <a:tc>
                    <a:txBody>
                      <a:bodyPr/>
                      <a:lstStyle/>
                      <a:p>
                        <a:r>
                          <a:rPr lang="en-US" sz="1600" b="1" i="0" spc="-20" dirty="0">
                            <a:solidFill>
                              <a:schemeClr val="bg1"/>
                            </a:solidFill>
                            <a:latin typeface="Arial Bold"/>
                            <a:cs typeface="Arial" panose="020B0604020202020204" pitchFamily="34" charset="0"/>
                          </a:rPr>
                          <a:t>Member Services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all things related to your plan</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 a.m. to 6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4244">
                  <a:tc>
                    <a:txBody>
                      <a:bodyPr/>
                      <a:lstStyle/>
                      <a:p>
                        <a:r>
                          <a:rPr lang="en-US" sz="1600" b="1" i="0" spc="-20" dirty="0">
                            <a:solidFill>
                              <a:schemeClr val="bg1"/>
                            </a:solidFill>
                            <a:latin typeface="Arial Bold"/>
                            <a:cs typeface="Arial" panose="020B0604020202020204" pitchFamily="34" charset="0"/>
                          </a:rPr>
                          <a:t>Nurse</a:t>
                        </a:r>
                        <a:r>
                          <a:rPr lang="en-US" sz="1600" b="1" i="0" spc="-20" baseline="0" dirty="0">
                            <a:solidFill>
                              <a:schemeClr val="bg1"/>
                            </a:solidFill>
                            <a:latin typeface="Arial Bold"/>
                            <a:cs typeface="Arial" panose="020B0604020202020204" pitchFamily="34" charset="0"/>
                          </a:rPr>
                          <a:t> </a:t>
                        </a:r>
                        <a:r>
                          <a:rPr lang="en-US" sz="1600" b="1" i="0" spc="-20" baseline="0" dirty="0" err="1">
                            <a:solidFill>
                              <a:schemeClr val="bg1"/>
                            </a:solidFill>
                            <a:latin typeface="Arial Bold"/>
                            <a:cs typeface="Arial" panose="020B0604020202020204" pitchFamily="34" charset="0"/>
                          </a:rPr>
                          <a:t>Navigator</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program</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Support in finding the right care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7:30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4694">
                  <a:tc>
                    <a:txBody>
                      <a:bodyPr/>
                      <a:lstStyle/>
                      <a:p>
                        <a:r>
                          <a:rPr lang="en-US" sz="1600" b="1" i="0" spc="-20" dirty="0">
                            <a:solidFill>
                              <a:schemeClr val="bg1"/>
                            </a:solidFill>
                            <a:latin typeface="Arial Bold"/>
                            <a:cs typeface="Arial" panose="020B0604020202020204" pitchFamily="34" charset="0"/>
                          </a:rPr>
                          <a:t>Pharmacy</a:t>
                        </a:r>
                        <a:r>
                          <a:rPr lang="en-US" sz="1600" b="1" i="0" spc="-20" baseline="0" dirty="0">
                            <a:solidFill>
                              <a:schemeClr val="bg1"/>
                            </a:solidFill>
                            <a:latin typeface="Arial Bold"/>
                            <a:cs typeface="Arial" panose="020B0604020202020204" pitchFamily="34" charset="0"/>
                          </a:rPr>
                          <a:t> navigators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your medicines</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8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4244">
                  <a:tc>
                    <a:txBody>
                      <a:bodyPr/>
                      <a:lstStyle/>
                      <a:p>
                        <a:r>
                          <a:rPr lang="en-US" sz="1600" b="1" i="0" spc="-20" dirty="0">
                            <a:solidFill>
                              <a:schemeClr val="bg1"/>
                            </a:solidFill>
                            <a:latin typeface="Arial Bold"/>
                            <a:cs typeface="Arial" panose="020B0604020202020204" pitchFamily="34" charset="0"/>
                          </a:rPr>
                          <a:t>Behavioral </a:t>
                        </a:r>
                        <a:r>
                          <a:rPr lang="en-US" sz="1600" b="1" i="0" spc="-20" baseline="0" dirty="0">
                            <a:solidFill>
                              <a:schemeClr val="bg1"/>
                            </a:solidFill>
                            <a:latin typeface="Arial Bold"/>
                            <a:cs typeface="Arial" panose="020B0604020202020204" pitchFamily="34" charset="0"/>
                          </a:rPr>
                          <a:t>health navigators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mental or chemical health benefits</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8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888-638-8787</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244">
                  <a:tc>
                    <a:txBody>
                      <a:bodyPr/>
                      <a:lstStyle/>
                      <a:p>
                        <a:r>
                          <a:rPr lang="en-US" sz="1600" b="1" i="0" spc="-20" dirty="0" err="1">
                            <a:solidFill>
                              <a:schemeClr val="bg1"/>
                            </a:solidFill>
                            <a:latin typeface="Arial Bold"/>
                            <a:cs typeface="Arial" panose="020B0604020202020204" pitchFamily="34" charset="0"/>
                          </a:rPr>
                          <a:t>CareLine</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service nurse line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Trusted nurse advice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800-551-0859</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97868"/>
                    </a:ext>
                  </a:extLst>
                </a:tr>
                <a:tr h="834244">
                  <a:tc>
                    <a:txBody>
                      <a:bodyPr/>
                      <a:lstStyle/>
                      <a:p>
                        <a:r>
                          <a:rPr lang="en-US" sz="1600" b="1" i="0" spc="-20" dirty="0">
                            <a:solidFill>
                              <a:schemeClr val="bg1"/>
                            </a:solidFill>
                            <a:latin typeface="Arial Bold"/>
                            <a:cs typeface="Arial" panose="020B0604020202020204" pitchFamily="34" charset="0"/>
                          </a:rPr>
                          <a:t>BabyLine phone service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Expert guidance on your pregnancy or new baby</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lang="en-US" sz="1400" b="1" kern="1200" dirty="0">
                            <a:solidFill>
                              <a:schemeClr val="tx1"/>
                            </a:solidFill>
                            <a:effectLst/>
                            <a:latin typeface="Arial Regular"/>
                            <a:ea typeface="+mn-ea"/>
                            <a:cs typeface="+mn-cs"/>
                          </a:rPr>
                          <a:t>800-845-9297</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6574465"/>
                    </a:ext>
                  </a:extLst>
                </a:tr>
              </a:tbl>
            </a:graphicData>
          </a:graphic>
        </p:graphicFrame>
        <p:grpSp>
          <p:nvGrpSpPr>
            <p:cNvPr id="384" name="Group 383" hidden="1">
              <a:extLst>
                <a:ext uri="{FF2B5EF4-FFF2-40B4-BE49-F238E27FC236}">
                  <a16:creationId xmlns:a16="http://schemas.microsoft.com/office/drawing/2014/main" id="{46B10502-4174-A186-DA99-BC3204753BDD}"/>
                </a:ext>
              </a:extLst>
            </p:cNvPr>
            <p:cNvGrpSpPr/>
            <p:nvPr/>
          </p:nvGrpSpPr>
          <p:grpSpPr>
            <a:xfrm>
              <a:off x="6875505" y="1409796"/>
              <a:ext cx="223118" cy="463640"/>
              <a:chOff x="6875505" y="1409796"/>
              <a:chExt cx="223118" cy="463640"/>
            </a:xfrm>
          </p:grpSpPr>
          <p:grpSp>
            <p:nvGrpSpPr>
              <p:cNvPr id="420" name="Group 419" hidden="1">
                <a:extLst>
                  <a:ext uri="{FF2B5EF4-FFF2-40B4-BE49-F238E27FC236}">
                    <a16:creationId xmlns:a16="http://schemas.microsoft.com/office/drawing/2014/main" id="{FE591161-2C51-0E17-D5CA-79C50B638372}"/>
                  </a:ext>
                </a:extLst>
              </p:cNvPr>
              <p:cNvGrpSpPr/>
              <p:nvPr/>
            </p:nvGrpSpPr>
            <p:grpSpPr>
              <a:xfrm>
                <a:off x="6875505" y="1409796"/>
                <a:ext cx="223118" cy="219342"/>
                <a:chOff x="8536305" y="1394460"/>
                <a:chExt cx="254318" cy="250013"/>
              </a:xfrm>
            </p:grpSpPr>
            <p:sp>
              <p:nvSpPr>
                <p:cNvPr id="424" name="Oval 423" hidden="1">
                  <a:extLst>
                    <a:ext uri="{FF2B5EF4-FFF2-40B4-BE49-F238E27FC236}">
                      <a16:creationId xmlns:a16="http://schemas.microsoft.com/office/drawing/2014/main" id="{19B0C523-A1BE-31EB-96B7-3B76D3D9D505}"/>
                    </a:ext>
                  </a:extLst>
                </p:cNvPr>
                <p:cNvSpPr/>
                <p:nvPr/>
              </p:nvSpPr>
              <p:spPr>
                <a:xfrm>
                  <a:off x="8536305" y="13944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5" name="Graphic 424" hidden="1">
                  <a:extLst>
                    <a:ext uri="{FF2B5EF4-FFF2-40B4-BE49-F238E27FC236}">
                      <a16:creationId xmlns:a16="http://schemas.microsoft.com/office/drawing/2014/main" id="{D2010A01-8A11-5A6E-4732-0AADD8581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73542"/>
                  <a:ext cx="122134" cy="96078"/>
                </a:xfrm>
                <a:prstGeom prst="rect">
                  <a:avLst/>
                </a:prstGeom>
              </p:spPr>
            </p:pic>
          </p:grpSp>
          <p:grpSp>
            <p:nvGrpSpPr>
              <p:cNvPr id="421" name="Group 420" hidden="1">
                <a:extLst>
                  <a:ext uri="{FF2B5EF4-FFF2-40B4-BE49-F238E27FC236}">
                    <a16:creationId xmlns:a16="http://schemas.microsoft.com/office/drawing/2014/main" id="{9674AD8A-A1D2-9868-3826-6A28A1B7FD85}"/>
                  </a:ext>
                </a:extLst>
              </p:cNvPr>
              <p:cNvGrpSpPr/>
              <p:nvPr/>
            </p:nvGrpSpPr>
            <p:grpSpPr>
              <a:xfrm>
                <a:off x="6875505" y="1654094"/>
                <a:ext cx="223118" cy="219342"/>
                <a:chOff x="8536305" y="1644473"/>
                <a:chExt cx="254318" cy="250013"/>
              </a:xfrm>
            </p:grpSpPr>
            <p:sp>
              <p:nvSpPr>
                <p:cNvPr id="422" name="Oval 421" hidden="1">
                  <a:extLst>
                    <a:ext uri="{FF2B5EF4-FFF2-40B4-BE49-F238E27FC236}">
                      <a16:creationId xmlns:a16="http://schemas.microsoft.com/office/drawing/2014/main" id="{E2DCF0A9-F8B4-A77B-8DC1-F94361BE47DB}"/>
                    </a:ext>
                  </a:extLst>
                </p:cNvPr>
                <p:cNvSpPr/>
                <p:nvPr/>
              </p:nvSpPr>
              <p:spPr>
                <a:xfrm>
                  <a:off x="8536305" y="164447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3" name="Graphic 422" hidden="1">
                  <a:extLst>
                    <a:ext uri="{FF2B5EF4-FFF2-40B4-BE49-F238E27FC236}">
                      <a16:creationId xmlns:a16="http://schemas.microsoft.com/office/drawing/2014/main" id="{43E74004-7900-E1E2-27B7-2E60C3C51F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710527"/>
                  <a:ext cx="122134" cy="122134"/>
                </a:xfrm>
                <a:prstGeom prst="rect">
                  <a:avLst/>
                </a:prstGeom>
              </p:spPr>
            </p:pic>
          </p:grpSp>
        </p:grpSp>
        <p:grpSp>
          <p:nvGrpSpPr>
            <p:cNvPr id="385" name="Group 384" hidden="1">
              <a:extLst>
                <a:ext uri="{FF2B5EF4-FFF2-40B4-BE49-F238E27FC236}">
                  <a16:creationId xmlns:a16="http://schemas.microsoft.com/office/drawing/2014/main" id="{C9EC07C4-8D07-15C3-F00B-EF0EAF2D5400}"/>
                </a:ext>
              </a:extLst>
            </p:cNvPr>
            <p:cNvGrpSpPr/>
            <p:nvPr/>
          </p:nvGrpSpPr>
          <p:grpSpPr>
            <a:xfrm>
              <a:off x="6875505" y="2260696"/>
              <a:ext cx="223118" cy="463640"/>
              <a:chOff x="6875505" y="2260696"/>
              <a:chExt cx="223118" cy="463640"/>
            </a:xfrm>
          </p:grpSpPr>
          <p:grpSp>
            <p:nvGrpSpPr>
              <p:cNvPr id="414" name="Group 413" hidden="1">
                <a:extLst>
                  <a:ext uri="{FF2B5EF4-FFF2-40B4-BE49-F238E27FC236}">
                    <a16:creationId xmlns:a16="http://schemas.microsoft.com/office/drawing/2014/main" id="{98375178-B10D-0909-9750-1CC8A2C31DD3}"/>
                  </a:ext>
                </a:extLst>
              </p:cNvPr>
              <p:cNvGrpSpPr/>
              <p:nvPr/>
            </p:nvGrpSpPr>
            <p:grpSpPr>
              <a:xfrm>
                <a:off x="6875505" y="2260696"/>
                <a:ext cx="223118" cy="219342"/>
                <a:chOff x="8536305" y="1394460"/>
                <a:chExt cx="254318" cy="250013"/>
              </a:xfrm>
            </p:grpSpPr>
            <p:sp>
              <p:nvSpPr>
                <p:cNvPr id="418" name="Oval 417" hidden="1">
                  <a:extLst>
                    <a:ext uri="{FF2B5EF4-FFF2-40B4-BE49-F238E27FC236}">
                      <a16:creationId xmlns:a16="http://schemas.microsoft.com/office/drawing/2014/main" id="{9EEB1403-AC30-3DB0-4955-695165505875}"/>
                    </a:ext>
                  </a:extLst>
                </p:cNvPr>
                <p:cNvSpPr/>
                <p:nvPr/>
              </p:nvSpPr>
              <p:spPr>
                <a:xfrm>
                  <a:off x="8536305" y="13944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 name="Graphic 418" hidden="1">
                  <a:extLst>
                    <a:ext uri="{FF2B5EF4-FFF2-40B4-BE49-F238E27FC236}">
                      <a16:creationId xmlns:a16="http://schemas.microsoft.com/office/drawing/2014/main" id="{317664DA-6607-8334-EDB3-47631E461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73542"/>
                  <a:ext cx="122134" cy="96078"/>
                </a:xfrm>
                <a:prstGeom prst="rect">
                  <a:avLst/>
                </a:prstGeom>
              </p:spPr>
            </p:pic>
          </p:grpSp>
          <p:grpSp>
            <p:nvGrpSpPr>
              <p:cNvPr id="415" name="Group 414" hidden="1">
                <a:extLst>
                  <a:ext uri="{FF2B5EF4-FFF2-40B4-BE49-F238E27FC236}">
                    <a16:creationId xmlns:a16="http://schemas.microsoft.com/office/drawing/2014/main" id="{32D1EE38-34F6-8E54-6DCB-4F65527446E3}"/>
                  </a:ext>
                </a:extLst>
              </p:cNvPr>
              <p:cNvGrpSpPr/>
              <p:nvPr/>
            </p:nvGrpSpPr>
            <p:grpSpPr>
              <a:xfrm>
                <a:off x="6875505" y="2504994"/>
                <a:ext cx="223118" cy="219342"/>
                <a:chOff x="8536305" y="1644473"/>
                <a:chExt cx="254318" cy="250013"/>
              </a:xfrm>
            </p:grpSpPr>
            <p:sp>
              <p:nvSpPr>
                <p:cNvPr id="416" name="Oval 415" hidden="1">
                  <a:extLst>
                    <a:ext uri="{FF2B5EF4-FFF2-40B4-BE49-F238E27FC236}">
                      <a16:creationId xmlns:a16="http://schemas.microsoft.com/office/drawing/2014/main" id="{664898C5-456E-ED7A-1F34-B1CD77596A2C}"/>
                    </a:ext>
                  </a:extLst>
                </p:cNvPr>
                <p:cNvSpPr/>
                <p:nvPr/>
              </p:nvSpPr>
              <p:spPr>
                <a:xfrm>
                  <a:off x="8536305" y="164447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7" name="Graphic 416" hidden="1">
                  <a:extLst>
                    <a:ext uri="{FF2B5EF4-FFF2-40B4-BE49-F238E27FC236}">
                      <a16:creationId xmlns:a16="http://schemas.microsoft.com/office/drawing/2014/main" id="{9CC6E768-ECDA-B6C1-B83E-F61143763B6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710527"/>
                  <a:ext cx="122134" cy="122134"/>
                </a:xfrm>
                <a:prstGeom prst="rect">
                  <a:avLst/>
                </a:prstGeom>
              </p:spPr>
            </p:pic>
          </p:grpSp>
        </p:grpSp>
        <p:grpSp>
          <p:nvGrpSpPr>
            <p:cNvPr id="386" name="Group 385" hidden="1">
              <a:extLst>
                <a:ext uri="{FF2B5EF4-FFF2-40B4-BE49-F238E27FC236}">
                  <a16:creationId xmlns:a16="http://schemas.microsoft.com/office/drawing/2014/main" id="{A770EC99-90DC-1952-5355-C5C296BCB051}"/>
                </a:ext>
              </a:extLst>
            </p:cNvPr>
            <p:cNvGrpSpPr/>
            <p:nvPr/>
          </p:nvGrpSpPr>
          <p:grpSpPr>
            <a:xfrm>
              <a:off x="6875505" y="2987552"/>
              <a:ext cx="223118" cy="463640"/>
              <a:chOff x="6875505" y="2987552"/>
              <a:chExt cx="223118" cy="463640"/>
            </a:xfrm>
          </p:grpSpPr>
          <p:grpSp>
            <p:nvGrpSpPr>
              <p:cNvPr id="408" name="Group 407" hidden="1">
                <a:extLst>
                  <a:ext uri="{FF2B5EF4-FFF2-40B4-BE49-F238E27FC236}">
                    <a16:creationId xmlns:a16="http://schemas.microsoft.com/office/drawing/2014/main" id="{8484B239-2EDA-8DE4-08E9-7BE7B6BE1AA0}"/>
                  </a:ext>
                </a:extLst>
              </p:cNvPr>
              <p:cNvGrpSpPr/>
              <p:nvPr/>
            </p:nvGrpSpPr>
            <p:grpSpPr>
              <a:xfrm>
                <a:off x="6875505" y="2987552"/>
                <a:ext cx="223118" cy="219342"/>
                <a:chOff x="8536305" y="1339929"/>
                <a:chExt cx="254318" cy="250013"/>
              </a:xfrm>
            </p:grpSpPr>
            <p:sp>
              <p:nvSpPr>
                <p:cNvPr id="412" name="Oval 411" hidden="1">
                  <a:extLst>
                    <a:ext uri="{FF2B5EF4-FFF2-40B4-BE49-F238E27FC236}">
                      <a16:creationId xmlns:a16="http://schemas.microsoft.com/office/drawing/2014/main" id="{FDA8BD8C-B08F-4D78-B7CF-9C08AB8BAF10}"/>
                    </a:ext>
                  </a:extLst>
                </p:cNvPr>
                <p:cNvSpPr/>
                <p:nvPr/>
              </p:nvSpPr>
              <p:spPr>
                <a:xfrm>
                  <a:off x="8536305" y="133992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3" name="Graphic 412" hidden="1">
                  <a:extLst>
                    <a:ext uri="{FF2B5EF4-FFF2-40B4-BE49-F238E27FC236}">
                      <a16:creationId xmlns:a16="http://schemas.microsoft.com/office/drawing/2014/main" id="{E3B70F80-DA10-B9B6-721C-AE015F513D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19011"/>
                  <a:ext cx="122133" cy="96078"/>
                </a:xfrm>
                <a:prstGeom prst="rect">
                  <a:avLst/>
                </a:prstGeom>
              </p:spPr>
            </p:pic>
          </p:grpSp>
          <p:grpSp>
            <p:nvGrpSpPr>
              <p:cNvPr id="409" name="Group 408" hidden="1">
                <a:extLst>
                  <a:ext uri="{FF2B5EF4-FFF2-40B4-BE49-F238E27FC236}">
                    <a16:creationId xmlns:a16="http://schemas.microsoft.com/office/drawing/2014/main" id="{5350BA4F-2588-F8C9-9875-BC04097D6A1F}"/>
                  </a:ext>
                </a:extLst>
              </p:cNvPr>
              <p:cNvGrpSpPr/>
              <p:nvPr/>
            </p:nvGrpSpPr>
            <p:grpSpPr>
              <a:xfrm>
                <a:off x="6875505" y="3231850"/>
                <a:ext cx="223118" cy="219342"/>
                <a:chOff x="8536305" y="1589942"/>
                <a:chExt cx="254318" cy="250013"/>
              </a:xfrm>
            </p:grpSpPr>
            <p:sp>
              <p:nvSpPr>
                <p:cNvPr id="410" name="Oval 409" hidden="1">
                  <a:extLst>
                    <a:ext uri="{FF2B5EF4-FFF2-40B4-BE49-F238E27FC236}">
                      <a16:creationId xmlns:a16="http://schemas.microsoft.com/office/drawing/2014/main" id="{28293EE7-AE5F-2762-E558-6FD46260A218}"/>
                    </a:ext>
                  </a:extLst>
                </p:cNvPr>
                <p:cNvSpPr/>
                <p:nvPr/>
              </p:nvSpPr>
              <p:spPr>
                <a:xfrm>
                  <a:off x="8536305" y="1589942"/>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1" name="Graphic 410" hidden="1">
                  <a:extLst>
                    <a:ext uri="{FF2B5EF4-FFF2-40B4-BE49-F238E27FC236}">
                      <a16:creationId xmlns:a16="http://schemas.microsoft.com/office/drawing/2014/main" id="{53677E99-31CA-B9D9-16A8-17688BF95DF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655996"/>
                  <a:ext cx="122133" cy="122134"/>
                </a:xfrm>
                <a:prstGeom prst="rect">
                  <a:avLst/>
                </a:prstGeom>
              </p:spPr>
            </p:pic>
          </p:grpSp>
        </p:grpSp>
        <p:grpSp>
          <p:nvGrpSpPr>
            <p:cNvPr id="387" name="Group 386" hidden="1">
              <a:extLst>
                <a:ext uri="{FF2B5EF4-FFF2-40B4-BE49-F238E27FC236}">
                  <a16:creationId xmlns:a16="http://schemas.microsoft.com/office/drawing/2014/main" id="{5B720A13-B827-B47A-3FB7-486C47C01F91}"/>
                </a:ext>
              </a:extLst>
            </p:cNvPr>
            <p:cNvGrpSpPr/>
            <p:nvPr/>
          </p:nvGrpSpPr>
          <p:grpSpPr>
            <a:xfrm>
              <a:off x="6875505" y="3702591"/>
              <a:ext cx="223118" cy="463640"/>
              <a:chOff x="6875505" y="3702591"/>
              <a:chExt cx="223118" cy="463640"/>
            </a:xfrm>
          </p:grpSpPr>
          <p:grpSp>
            <p:nvGrpSpPr>
              <p:cNvPr id="402" name="Group 401" hidden="1">
                <a:extLst>
                  <a:ext uri="{FF2B5EF4-FFF2-40B4-BE49-F238E27FC236}">
                    <a16:creationId xmlns:a16="http://schemas.microsoft.com/office/drawing/2014/main" id="{9EA6E04E-EFD8-A46A-C584-9E71C88D3EB6}"/>
                  </a:ext>
                </a:extLst>
              </p:cNvPr>
              <p:cNvGrpSpPr/>
              <p:nvPr/>
            </p:nvGrpSpPr>
            <p:grpSpPr>
              <a:xfrm>
                <a:off x="6875505" y="3702591"/>
                <a:ext cx="223118" cy="219342"/>
                <a:chOff x="8536305" y="1242975"/>
                <a:chExt cx="254318" cy="250013"/>
              </a:xfrm>
            </p:grpSpPr>
            <p:sp>
              <p:nvSpPr>
                <p:cNvPr id="406" name="Oval 405" hidden="1">
                  <a:extLst>
                    <a:ext uri="{FF2B5EF4-FFF2-40B4-BE49-F238E27FC236}">
                      <a16:creationId xmlns:a16="http://schemas.microsoft.com/office/drawing/2014/main" id="{5E02D728-8018-2D39-1596-D4403FAC772F}"/>
                    </a:ext>
                  </a:extLst>
                </p:cNvPr>
                <p:cNvSpPr/>
                <p:nvPr/>
              </p:nvSpPr>
              <p:spPr>
                <a:xfrm>
                  <a:off x="8536305" y="1242975"/>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7" name="Graphic 406" hidden="1">
                  <a:extLst>
                    <a:ext uri="{FF2B5EF4-FFF2-40B4-BE49-F238E27FC236}">
                      <a16:creationId xmlns:a16="http://schemas.microsoft.com/office/drawing/2014/main" id="{8DF5139B-C31A-D734-43BC-90622EE51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322056"/>
                  <a:ext cx="122133" cy="96078"/>
                </a:xfrm>
                <a:prstGeom prst="rect">
                  <a:avLst/>
                </a:prstGeom>
              </p:spPr>
            </p:pic>
          </p:grpSp>
          <p:grpSp>
            <p:nvGrpSpPr>
              <p:cNvPr id="403" name="Group 402" hidden="1">
                <a:extLst>
                  <a:ext uri="{FF2B5EF4-FFF2-40B4-BE49-F238E27FC236}">
                    <a16:creationId xmlns:a16="http://schemas.microsoft.com/office/drawing/2014/main" id="{73B34801-898C-E140-AD5C-5B80AD8C743E}"/>
                  </a:ext>
                </a:extLst>
              </p:cNvPr>
              <p:cNvGrpSpPr/>
              <p:nvPr/>
            </p:nvGrpSpPr>
            <p:grpSpPr>
              <a:xfrm>
                <a:off x="6875505" y="3946889"/>
                <a:ext cx="223118" cy="219342"/>
                <a:chOff x="8536305" y="1492988"/>
                <a:chExt cx="254318" cy="250013"/>
              </a:xfrm>
            </p:grpSpPr>
            <p:sp>
              <p:nvSpPr>
                <p:cNvPr id="404" name="Oval 403" hidden="1">
                  <a:extLst>
                    <a:ext uri="{FF2B5EF4-FFF2-40B4-BE49-F238E27FC236}">
                      <a16:creationId xmlns:a16="http://schemas.microsoft.com/office/drawing/2014/main" id="{75C5DDCB-43D0-5F80-726C-C4AEF6C767CF}"/>
                    </a:ext>
                  </a:extLst>
                </p:cNvPr>
                <p:cNvSpPr/>
                <p:nvPr/>
              </p:nvSpPr>
              <p:spPr>
                <a:xfrm>
                  <a:off x="8536305" y="1492988"/>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5" name="Graphic 404" hidden="1">
                  <a:extLst>
                    <a:ext uri="{FF2B5EF4-FFF2-40B4-BE49-F238E27FC236}">
                      <a16:creationId xmlns:a16="http://schemas.microsoft.com/office/drawing/2014/main" id="{18ABE350-B857-CB48-4C35-B0059C4E2EC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559043"/>
                  <a:ext cx="122133" cy="122134"/>
                </a:xfrm>
                <a:prstGeom prst="rect">
                  <a:avLst/>
                </a:prstGeom>
              </p:spPr>
            </p:pic>
          </p:grpSp>
        </p:grpSp>
        <p:grpSp>
          <p:nvGrpSpPr>
            <p:cNvPr id="388" name="Group 387" hidden="1">
              <a:extLst>
                <a:ext uri="{FF2B5EF4-FFF2-40B4-BE49-F238E27FC236}">
                  <a16:creationId xmlns:a16="http://schemas.microsoft.com/office/drawing/2014/main" id="{594596AE-7873-DC24-D543-B5C05B35E99F}"/>
                </a:ext>
              </a:extLst>
            </p:cNvPr>
            <p:cNvGrpSpPr/>
            <p:nvPr/>
          </p:nvGrpSpPr>
          <p:grpSpPr>
            <a:xfrm>
              <a:off x="6875505" y="4562052"/>
              <a:ext cx="223118" cy="463640"/>
              <a:chOff x="6875505" y="4562052"/>
              <a:chExt cx="223118" cy="463640"/>
            </a:xfrm>
          </p:grpSpPr>
          <p:grpSp>
            <p:nvGrpSpPr>
              <p:cNvPr id="396" name="Group 395" hidden="1">
                <a:extLst>
                  <a:ext uri="{FF2B5EF4-FFF2-40B4-BE49-F238E27FC236}">
                    <a16:creationId xmlns:a16="http://schemas.microsoft.com/office/drawing/2014/main" id="{36985964-75AA-EB90-A32E-F3B445EACB75}"/>
                  </a:ext>
                </a:extLst>
              </p:cNvPr>
              <p:cNvGrpSpPr/>
              <p:nvPr/>
            </p:nvGrpSpPr>
            <p:grpSpPr>
              <a:xfrm>
                <a:off x="6875505" y="4562052"/>
                <a:ext cx="223118" cy="219342"/>
                <a:chOff x="8536305" y="1267205"/>
                <a:chExt cx="254318" cy="250013"/>
              </a:xfrm>
            </p:grpSpPr>
            <p:sp>
              <p:nvSpPr>
                <p:cNvPr id="400" name="Oval 399" hidden="1">
                  <a:extLst>
                    <a:ext uri="{FF2B5EF4-FFF2-40B4-BE49-F238E27FC236}">
                      <a16:creationId xmlns:a16="http://schemas.microsoft.com/office/drawing/2014/main" id="{7022BB0E-1177-4089-2D6B-9800BD8E280C}"/>
                    </a:ext>
                  </a:extLst>
                </p:cNvPr>
                <p:cNvSpPr/>
                <p:nvPr/>
              </p:nvSpPr>
              <p:spPr>
                <a:xfrm>
                  <a:off x="8536305" y="1267205"/>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1" name="Graphic 400" hidden="1">
                  <a:extLst>
                    <a:ext uri="{FF2B5EF4-FFF2-40B4-BE49-F238E27FC236}">
                      <a16:creationId xmlns:a16="http://schemas.microsoft.com/office/drawing/2014/main" id="{E8511B03-A00B-F5AC-6784-585A0CE50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346287"/>
                  <a:ext cx="122133" cy="96078"/>
                </a:xfrm>
                <a:prstGeom prst="rect">
                  <a:avLst/>
                </a:prstGeom>
              </p:spPr>
            </p:pic>
          </p:grpSp>
          <p:grpSp>
            <p:nvGrpSpPr>
              <p:cNvPr id="397" name="Group 396" hidden="1">
                <a:extLst>
                  <a:ext uri="{FF2B5EF4-FFF2-40B4-BE49-F238E27FC236}">
                    <a16:creationId xmlns:a16="http://schemas.microsoft.com/office/drawing/2014/main" id="{1BDD102C-FD21-40B3-FD62-89BD11147DF7}"/>
                  </a:ext>
                </a:extLst>
              </p:cNvPr>
              <p:cNvGrpSpPr/>
              <p:nvPr/>
            </p:nvGrpSpPr>
            <p:grpSpPr>
              <a:xfrm>
                <a:off x="6875505" y="4806350"/>
                <a:ext cx="223118" cy="219342"/>
                <a:chOff x="8536305" y="1517218"/>
                <a:chExt cx="254318" cy="250013"/>
              </a:xfrm>
            </p:grpSpPr>
            <p:sp>
              <p:nvSpPr>
                <p:cNvPr id="398" name="Oval 397" hidden="1">
                  <a:extLst>
                    <a:ext uri="{FF2B5EF4-FFF2-40B4-BE49-F238E27FC236}">
                      <a16:creationId xmlns:a16="http://schemas.microsoft.com/office/drawing/2014/main" id="{B046F696-3919-0F97-D42D-4CE07C4B4C70}"/>
                    </a:ext>
                  </a:extLst>
                </p:cNvPr>
                <p:cNvSpPr/>
                <p:nvPr/>
              </p:nvSpPr>
              <p:spPr>
                <a:xfrm>
                  <a:off x="8536305" y="1517218"/>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hidden="1">
                  <a:extLst>
                    <a:ext uri="{FF2B5EF4-FFF2-40B4-BE49-F238E27FC236}">
                      <a16:creationId xmlns:a16="http://schemas.microsoft.com/office/drawing/2014/main" id="{07DED1CB-9CCF-B7D5-F96B-C259A3CA24B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583272"/>
                  <a:ext cx="122133" cy="122134"/>
                </a:xfrm>
                <a:prstGeom prst="rect">
                  <a:avLst/>
                </a:prstGeom>
              </p:spPr>
            </p:pic>
          </p:grpSp>
        </p:grpSp>
        <p:grpSp>
          <p:nvGrpSpPr>
            <p:cNvPr id="389" name="Group 388" hidden="1">
              <a:extLst>
                <a:ext uri="{FF2B5EF4-FFF2-40B4-BE49-F238E27FC236}">
                  <a16:creationId xmlns:a16="http://schemas.microsoft.com/office/drawing/2014/main" id="{1E7DD415-E3EB-7211-579C-D95D85E56B91}"/>
                </a:ext>
              </a:extLst>
            </p:cNvPr>
            <p:cNvGrpSpPr/>
            <p:nvPr/>
          </p:nvGrpSpPr>
          <p:grpSpPr>
            <a:xfrm>
              <a:off x="6875505" y="5376919"/>
              <a:ext cx="223118" cy="463640"/>
              <a:chOff x="6875505" y="5376919"/>
              <a:chExt cx="223118" cy="463640"/>
            </a:xfrm>
          </p:grpSpPr>
          <p:grpSp>
            <p:nvGrpSpPr>
              <p:cNvPr id="390" name="Group 389" hidden="1">
                <a:extLst>
                  <a:ext uri="{FF2B5EF4-FFF2-40B4-BE49-F238E27FC236}">
                    <a16:creationId xmlns:a16="http://schemas.microsoft.com/office/drawing/2014/main" id="{87E71EDA-4B5B-4AE2-7FB5-76E072697534}"/>
                  </a:ext>
                </a:extLst>
              </p:cNvPr>
              <p:cNvGrpSpPr/>
              <p:nvPr/>
            </p:nvGrpSpPr>
            <p:grpSpPr>
              <a:xfrm>
                <a:off x="6875505" y="5376919"/>
                <a:ext cx="223118" cy="219342"/>
                <a:chOff x="8536305" y="1255082"/>
                <a:chExt cx="254318" cy="250013"/>
              </a:xfrm>
            </p:grpSpPr>
            <p:sp>
              <p:nvSpPr>
                <p:cNvPr id="394" name="Oval 393" hidden="1">
                  <a:extLst>
                    <a:ext uri="{FF2B5EF4-FFF2-40B4-BE49-F238E27FC236}">
                      <a16:creationId xmlns:a16="http://schemas.microsoft.com/office/drawing/2014/main" id="{764AFFF8-E072-5EB0-488C-6EBED35475C9}"/>
                    </a:ext>
                  </a:extLst>
                </p:cNvPr>
                <p:cNvSpPr/>
                <p:nvPr/>
              </p:nvSpPr>
              <p:spPr>
                <a:xfrm>
                  <a:off x="8536305" y="1255082"/>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5" name="Graphic 394" hidden="1">
                  <a:extLst>
                    <a:ext uri="{FF2B5EF4-FFF2-40B4-BE49-F238E27FC236}">
                      <a16:creationId xmlns:a16="http://schemas.microsoft.com/office/drawing/2014/main" id="{37E27501-9622-2107-7440-A6D0999E3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334164"/>
                  <a:ext cx="122133" cy="96078"/>
                </a:xfrm>
                <a:prstGeom prst="rect">
                  <a:avLst/>
                </a:prstGeom>
              </p:spPr>
            </p:pic>
          </p:grpSp>
          <p:grpSp>
            <p:nvGrpSpPr>
              <p:cNvPr id="391" name="Group 390" hidden="1">
                <a:extLst>
                  <a:ext uri="{FF2B5EF4-FFF2-40B4-BE49-F238E27FC236}">
                    <a16:creationId xmlns:a16="http://schemas.microsoft.com/office/drawing/2014/main" id="{96603F9E-C2CA-FA36-55D7-AAD9A7E60B98}"/>
                  </a:ext>
                </a:extLst>
              </p:cNvPr>
              <p:cNvGrpSpPr/>
              <p:nvPr/>
            </p:nvGrpSpPr>
            <p:grpSpPr>
              <a:xfrm>
                <a:off x="6875505" y="5621217"/>
                <a:ext cx="223118" cy="219342"/>
                <a:chOff x="8536305" y="1505095"/>
                <a:chExt cx="254318" cy="250013"/>
              </a:xfrm>
            </p:grpSpPr>
            <p:sp>
              <p:nvSpPr>
                <p:cNvPr id="392" name="Oval 391" hidden="1">
                  <a:extLst>
                    <a:ext uri="{FF2B5EF4-FFF2-40B4-BE49-F238E27FC236}">
                      <a16:creationId xmlns:a16="http://schemas.microsoft.com/office/drawing/2014/main" id="{871A7F78-EE1C-3BC1-508D-D4DAC0069511}"/>
                    </a:ext>
                  </a:extLst>
                </p:cNvPr>
                <p:cNvSpPr/>
                <p:nvPr/>
              </p:nvSpPr>
              <p:spPr>
                <a:xfrm>
                  <a:off x="8536305" y="1505095"/>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3" name="Graphic 392" hidden="1">
                  <a:extLst>
                    <a:ext uri="{FF2B5EF4-FFF2-40B4-BE49-F238E27FC236}">
                      <a16:creationId xmlns:a16="http://schemas.microsoft.com/office/drawing/2014/main" id="{F54554A5-7842-2B45-3E1B-0F6979E0922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571149"/>
                  <a:ext cx="122133" cy="122134"/>
                </a:xfrm>
                <a:prstGeom prst="rect">
                  <a:avLst/>
                </a:prstGeom>
              </p:spPr>
            </p:pic>
          </p:grpSp>
        </p:grpSp>
      </p:grpSp>
      <p:sp>
        <p:nvSpPr>
          <p:cNvPr id="2" name="Title 1">
            <a:extLst>
              <a:ext uri="{FF2B5EF4-FFF2-40B4-BE49-F238E27FC236}">
                <a16:creationId xmlns:a16="http://schemas.microsoft.com/office/drawing/2014/main" id="{EA308E49-D651-400E-AA06-2D46C435D4C8}"/>
              </a:ext>
            </a:extLst>
          </p:cNvPr>
          <p:cNvSpPr>
            <a:spLocks noGrp="1"/>
          </p:cNvSpPr>
          <p:nvPr>
            <p:ph type="title"/>
          </p:nvPr>
        </p:nvSpPr>
        <p:spPr>
          <a:xfrm>
            <a:off x="613518" y="266700"/>
            <a:ext cx="10440246" cy="792843"/>
          </a:xfrm>
        </p:spPr>
        <p:txBody>
          <a:bodyPr/>
          <a:lstStyle/>
          <a:p>
            <a:r>
              <a:rPr lang="en-US" dirty="0"/>
              <a:t>Here for you 24/7</a:t>
            </a:r>
          </a:p>
        </p:txBody>
      </p:sp>
      <p:cxnSp>
        <p:nvCxnSpPr>
          <p:cNvPr id="60" name="Straight Connector 59">
            <a:extLst>
              <a:ext uri="{FF2B5EF4-FFF2-40B4-BE49-F238E27FC236}">
                <a16:creationId xmlns:a16="http://schemas.microsoft.com/office/drawing/2014/main" id="{4AEA8299-850B-443B-84C9-23C6CDB6DC24}"/>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8" name="Hamburger">
            <a:extLst>
              <a:ext uri="{FF2B5EF4-FFF2-40B4-BE49-F238E27FC236}">
                <a16:creationId xmlns:a16="http://schemas.microsoft.com/office/drawing/2014/main" id="{D7F15E52-DBF4-47DA-B8EA-7804C1C9A323}"/>
              </a:ext>
            </a:extLst>
          </p:cNvPr>
          <p:cNvGrpSpPr/>
          <p:nvPr/>
        </p:nvGrpSpPr>
        <p:grpSpPr>
          <a:xfrm>
            <a:off x="-1" y="-1"/>
            <a:ext cx="304797" cy="304797"/>
            <a:chOff x="-1" y="-1"/>
            <a:chExt cx="304797" cy="304797"/>
          </a:xfrm>
        </p:grpSpPr>
        <p:sp>
          <p:nvSpPr>
            <p:cNvPr id="39" name="Rectangle 38">
              <a:extLst>
                <a:ext uri="{FF2B5EF4-FFF2-40B4-BE49-F238E27FC236}">
                  <a16:creationId xmlns:a16="http://schemas.microsoft.com/office/drawing/2014/main" id="{1335F9F6-96A0-4927-91AC-C04EC871E20F}"/>
                </a:ext>
              </a:extLst>
            </p:cNvPr>
            <p:cNvSpPr/>
            <p:nvPr userDrawn="1"/>
          </p:nvSpPr>
          <p:spPr>
            <a:xfrm flipV="1">
              <a:off x="-1" y="-1"/>
              <a:ext cx="304797" cy="30479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CED04089-CC07-46EE-BEAC-699F81DD99C3}"/>
                </a:ext>
              </a:extLst>
            </p:cNvPr>
            <p:cNvGrpSpPr/>
            <p:nvPr userDrawn="1"/>
          </p:nvGrpSpPr>
          <p:grpSpPr>
            <a:xfrm>
              <a:off x="88317" y="103148"/>
              <a:ext cx="128160" cy="98498"/>
              <a:chOff x="88317" y="99577"/>
              <a:chExt cx="128160" cy="98498"/>
            </a:xfrm>
          </p:grpSpPr>
          <p:cxnSp>
            <p:nvCxnSpPr>
              <p:cNvPr id="41" name="Straight Connector 40">
                <a:extLst>
                  <a:ext uri="{FF2B5EF4-FFF2-40B4-BE49-F238E27FC236}">
                    <a16:creationId xmlns:a16="http://schemas.microsoft.com/office/drawing/2014/main" id="{84F03F23-4E45-47F8-98CB-9687FA7EF997}"/>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6971FF-49D2-4EB3-9102-CDBFD7DE83B8}"/>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B1CFDB-9172-4599-8ED9-598D3382A51F}"/>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9573A65D-1FCD-4DA6-1801-63C380768BF8}"/>
              </a:ext>
            </a:extLst>
          </p:cNvPr>
          <p:cNvGrpSpPr/>
          <p:nvPr/>
        </p:nvGrpSpPr>
        <p:grpSpPr>
          <a:xfrm>
            <a:off x="613518" y="1219200"/>
            <a:ext cx="11247120" cy="5437338"/>
            <a:chOff x="613518" y="1219200"/>
            <a:chExt cx="11247120" cy="5437338"/>
          </a:xfrm>
        </p:grpSpPr>
        <p:graphicFrame>
          <p:nvGraphicFramePr>
            <p:cNvPr id="35" name="Content Placeholder 3">
              <a:extLst>
                <a:ext uri="{FF2B5EF4-FFF2-40B4-BE49-F238E27FC236}">
                  <a16:creationId xmlns:a16="http://schemas.microsoft.com/office/drawing/2014/main" id="{A7057FF0-140D-4066-AA71-5740821F66B8}"/>
                </a:ext>
              </a:extLst>
            </p:cNvPr>
            <p:cNvGraphicFramePr>
              <a:graphicFrameLocks/>
            </p:cNvGraphicFramePr>
            <p:nvPr>
              <p:extLst>
                <p:ext uri="{D42A27DB-BD31-4B8C-83A1-F6EECF244321}">
                  <p14:modId xmlns:p14="http://schemas.microsoft.com/office/powerpoint/2010/main" val="1206559228"/>
                </p:ext>
              </p:extLst>
            </p:nvPr>
          </p:nvGraphicFramePr>
          <p:xfrm>
            <a:off x="613518" y="1219200"/>
            <a:ext cx="11247120" cy="5437338"/>
          </p:xfrm>
          <a:graphic>
            <a:graphicData uri="http://schemas.openxmlformats.org/drawingml/2006/table">
              <a:tbl>
                <a:tblPr/>
                <a:tblGrid>
                  <a:gridCol w="320040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5120640">
                    <a:extLst>
                      <a:ext uri="{9D8B030D-6E8A-4147-A177-3AD203B41FA5}">
                        <a16:colId xmlns:a16="http://schemas.microsoft.com/office/drawing/2014/main" val="20002"/>
                      </a:ext>
                    </a:extLst>
                  </a:gridCol>
                </a:tblGrid>
                <a:tr h="834244">
                  <a:tc>
                    <a:txBody>
                      <a:bodyPr/>
                      <a:lstStyle/>
                      <a:p>
                        <a:r>
                          <a:rPr lang="en-US" sz="1600" b="1" i="0" spc="-20" dirty="0">
                            <a:solidFill>
                              <a:schemeClr val="bg1"/>
                            </a:solidFill>
                            <a:latin typeface="Arial Bold"/>
                            <a:cs typeface="Arial" panose="020B0604020202020204" pitchFamily="34" charset="0"/>
                          </a:rPr>
                          <a:t>Member Services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all things related to your plan</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 a.m. to 6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4244">
                  <a:tc>
                    <a:txBody>
                      <a:bodyPr/>
                      <a:lstStyle/>
                      <a:p>
                        <a:r>
                          <a:rPr lang="en-US" sz="1600" b="1" i="0" spc="-20" dirty="0">
                            <a:solidFill>
                              <a:schemeClr val="bg1"/>
                            </a:solidFill>
                            <a:latin typeface="Arial Bold"/>
                            <a:cs typeface="Arial" panose="020B0604020202020204" pitchFamily="34" charset="0"/>
                          </a:rPr>
                          <a:t>Nurse</a:t>
                        </a:r>
                        <a:r>
                          <a:rPr lang="en-US" sz="1600" b="1" i="0" spc="-20" baseline="0" dirty="0">
                            <a:solidFill>
                              <a:schemeClr val="bg1"/>
                            </a:solidFill>
                            <a:latin typeface="Arial Bold"/>
                            <a:cs typeface="Arial" panose="020B0604020202020204" pitchFamily="34" charset="0"/>
                          </a:rPr>
                          <a:t> </a:t>
                        </a:r>
                        <a:r>
                          <a:rPr lang="en-US" sz="1600" b="1" i="0" spc="-20" baseline="0" dirty="0" err="1">
                            <a:solidFill>
                              <a:schemeClr val="bg1"/>
                            </a:solidFill>
                            <a:latin typeface="Arial Bold"/>
                            <a:cs typeface="Arial" panose="020B0604020202020204" pitchFamily="34" charset="0"/>
                          </a:rPr>
                          <a:t>Navigator</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program</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Support in finding the right care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7:30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4694">
                  <a:tc>
                    <a:txBody>
                      <a:bodyPr/>
                      <a:lstStyle/>
                      <a:p>
                        <a:r>
                          <a:rPr lang="en-US" sz="1600" b="1" i="0" spc="-20" dirty="0">
                            <a:solidFill>
                              <a:schemeClr val="bg1"/>
                            </a:solidFill>
                            <a:latin typeface="Arial Bold"/>
                            <a:cs typeface="Arial" panose="020B0604020202020204" pitchFamily="34" charset="0"/>
                          </a:rPr>
                          <a:t>Pharmacy</a:t>
                        </a:r>
                        <a:r>
                          <a:rPr lang="en-US" sz="1600" b="1" i="0" spc="-20" baseline="0" dirty="0">
                            <a:solidFill>
                              <a:schemeClr val="bg1"/>
                            </a:solidFill>
                            <a:latin typeface="Arial Bold"/>
                            <a:cs typeface="Arial" panose="020B0604020202020204" pitchFamily="34" charset="0"/>
                          </a:rPr>
                          <a:t> Navigators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your medicines</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8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4244">
                  <a:tc>
                    <a:txBody>
                      <a:bodyPr/>
                      <a:lstStyle/>
                      <a:p>
                        <a:r>
                          <a:rPr lang="en-US" sz="1600" b="1" i="0" spc="-20" dirty="0">
                            <a:solidFill>
                              <a:schemeClr val="bg1"/>
                            </a:solidFill>
                            <a:latin typeface="Arial Bold"/>
                            <a:cs typeface="Arial" panose="020B0604020202020204" pitchFamily="34" charset="0"/>
                          </a:rPr>
                          <a:t>Behavioral </a:t>
                        </a:r>
                        <a:r>
                          <a:rPr lang="en-US" sz="1600" b="1" i="0" spc="-20" baseline="0" dirty="0">
                            <a:solidFill>
                              <a:schemeClr val="bg1"/>
                            </a:solidFill>
                            <a:latin typeface="Arial Bold"/>
                            <a:cs typeface="Arial" panose="020B0604020202020204" pitchFamily="34" charset="0"/>
                          </a:rPr>
                          <a:t>Health Navigators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mental or chemical health benefits</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8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888-638-8787</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244">
                  <a:tc>
                    <a:txBody>
                      <a:bodyPr/>
                      <a:lstStyle/>
                      <a:p>
                        <a:r>
                          <a:rPr lang="en-US" sz="1600" b="1" i="0" spc="-20" dirty="0" err="1">
                            <a:solidFill>
                              <a:schemeClr val="bg1"/>
                            </a:solidFill>
                            <a:latin typeface="Arial Bold"/>
                            <a:cs typeface="Arial" panose="020B0604020202020204" pitchFamily="34" charset="0"/>
                          </a:rPr>
                          <a:t>CareLine</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service nurse line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Trusted nurse advice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800-551-0859</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97868"/>
                    </a:ext>
                  </a:extLst>
                </a:tr>
                <a:tr h="834244">
                  <a:tc>
                    <a:txBody>
                      <a:bodyPr/>
                      <a:lstStyle/>
                      <a:p>
                        <a:r>
                          <a:rPr lang="en-US" sz="1600" b="1" i="0" spc="-20" dirty="0">
                            <a:solidFill>
                              <a:schemeClr val="bg1"/>
                            </a:solidFill>
                            <a:latin typeface="Arial Bold"/>
                            <a:cs typeface="Arial" panose="020B0604020202020204" pitchFamily="34" charset="0"/>
                          </a:rPr>
                          <a:t>BabyLine phone service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Expert guidance on your pregnancy or new baby</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lang="en-US" sz="1400" b="1" kern="1200" dirty="0">
                            <a:solidFill>
                              <a:schemeClr val="tx1"/>
                            </a:solidFill>
                            <a:effectLst/>
                            <a:latin typeface="Arial Regular"/>
                            <a:ea typeface="+mn-ea"/>
                            <a:cs typeface="+mn-cs"/>
                          </a:rPr>
                          <a:t>800-845-9297</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6574465"/>
                    </a:ext>
                  </a:extLst>
                </a:tr>
              </a:tbl>
            </a:graphicData>
          </a:graphic>
        </p:graphicFrame>
        <p:grpSp>
          <p:nvGrpSpPr>
            <p:cNvPr id="104" name="Group 103">
              <a:extLst>
                <a:ext uri="{FF2B5EF4-FFF2-40B4-BE49-F238E27FC236}">
                  <a16:creationId xmlns:a16="http://schemas.microsoft.com/office/drawing/2014/main" id="{E830136D-327B-4507-B91C-76E34E819900}"/>
                </a:ext>
              </a:extLst>
            </p:cNvPr>
            <p:cNvGrpSpPr/>
            <p:nvPr/>
          </p:nvGrpSpPr>
          <p:grpSpPr>
            <a:xfrm>
              <a:off x="6875505" y="1409796"/>
              <a:ext cx="223118" cy="463640"/>
              <a:chOff x="6875505" y="1409796"/>
              <a:chExt cx="223118" cy="463640"/>
            </a:xfrm>
          </p:grpSpPr>
          <p:grpSp>
            <p:nvGrpSpPr>
              <p:cNvPr id="63" name="Group 62">
                <a:extLst>
                  <a:ext uri="{FF2B5EF4-FFF2-40B4-BE49-F238E27FC236}">
                    <a16:creationId xmlns:a16="http://schemas.microsoft.com/office/drawing/2014/main" id="{3148974A-3889-4857-AB3B-09D195D2F4F2}"/>
                  </a:ext>
                </a:extLst>
              </p:cNvPr>
              <p:cNvGrpSpPr/>
              <p:nvPr/>
            </p:nvGrpSpPr>
            <p:grpSpPr>
              <a:xfrm>
                <a:off x="6875505" y="1409796"/>
                <a:ext cx="223118" cy="219342"/>
                <a:chOff x="8536305" y="1394460"/>
                <a:chExt cx="254318" cy="250013"/>
              </a:xfrm>
            </p:grpSpPr>
            <p:sp>
              <p:nvSpPr>
                <p:cNvPr id="64" name="Oval 63">
                  <a:extLst>
                    <a:ext uri="{FF2B5EF4-FFF2-40B4-BE49-F238E27FC236}">
                      <a16:creationId xmlns:a16="http://schemas.microsoft.com/office/drawing/2014/main" id="{9E7EFED0-7FF0-4EC1-BCF2-F500BEB2C3D1}"/>
                    </a:ext>
                  </a:extLst>
                </p:cNvPr>
                <p:cNvSpPr/>
                <p:nvPr/>
              </p:nvSpPr>
              <p:spPr>
                <a:xfrm>
                  <a:off x="8536305" y="13944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a:extLst>
                    <a:ext uri="{FF2B5EF4-FFF2-40B4-BE49-F238E27FC236}">
                      <a16:creationId xmlns:a16="http://schemas.microsoft.com/office/drawing/2014/main" id="{19AD3EEF-A788-48D4-AED5-EA3BD452A4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73542"/>
                  <a:ext cx="122134" cy="96078"/>
                </a:xfrm>
                <a:prstGeom prst="rect">
                  <a:avLst/>
                </a:prstGeom>
              </p:spPr>
            </p:pic>
          </p:grpSp>
          <p:grpSp>
            <p:nvGrpSpPr>
              <p:cNvPr id="66" name="Group 65">
                <a:extLst>
                  <a:ext uri="{FF2B5EF4-FFF2-40B4-BE49-F238E27FC236}">
                    <a16:creationId xmlns:a16="http://schemas.microsoft.com/office/drawing/2014/main" id="{FDC5F59B-7867-4AB8-A6A1-A01FB6594925}"/>
                  </a:ext>
                </a:extLst>
              </p:cNvPr>
              <p:cNvGrpSpPr/>
              <p:nvPr/>
            </p:nvGrpSpPr>
            <p:grpSpPr>
              <a:xfrm>
                <a:off x="6875505" y="1654094"/>
                <a:ext cx="223118" cy="219342"/>
                <a:chOff x="8536305" y="1644473"/>
                <a:chExt cx="254318" cy="250013"/>
              </a:xfrm>
            </p:grpSpPr>
            <p:sp>
              <p:nvSpPr>
                <p:cNvPr id="67" name="Oval 66">
                  <a:extLst>
                    <a:ext uri="{FF2B5EF4-FFF2-40B4-BE49-F238E27FC236}">
                      <a16:creationId xmlns:a16="http://schemas.microsoft.com/office/drawing/2014/main" id="{DAC97D8E-1D4C-4CFD-939A-633EF615404A}"/>
                    </a:ext>
                  </a:extLst>
                </p:cNvPr>
                <p:cNvSpPr/>
                <p:nvPr/>
              </p:nvSpPr>
              <p:spPr>
                <a:xfrm>
                  <a:off x="8536305" y="164447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Graphic 67">
                  <a:extLst>
                    <a:ext uri="{FF2B5EF4-FFF2-40B4-BE49-F238E27FC236}">
                      <a16:creationId xmlns:a16="http://schemas.microsoft.com/office/drawing/2014/main" id="{9C2FF93E-789C-4EEB-8718-67A0E46AF5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710527"/>
                  <a:ext cx="122134" cy="122134"/>
                </a:xfrm>
                <a:prstGeom prst="rect">
                  <a:avLst/>
                </a:prstGeom>
              </p:spPr>
            </p:pic>
          </p:grpSp>
        </p:grpSp>
        <p:grpSp>
          <p:nvGrpSpPr>
            <p:cNvPr id="105" name="Group 104">
              <a:extLst>
                <a:ext uri="{FF2B5EF4-FFF2-40B4-BE49-F238E27FC236}">
                  <a16:creationId xmlns:a16="http://schemas.microsoft.com/office/drawing/2014/main" id="{568C1243-324F-4EB5-A11F-4C0A5F453B9E}"/>
                </a:ext>
              </a:extLst>
            </p:cNvPr>
            <p:cNvGrpSpPr/>
            <p:nvPr/>
          </p:nvGrpSpPr>
          <p:grpSpPr>
            <a:xfrm>
              <a:off x="6875505" y="2260696"/>
              <a:ext cx="223118" cy="463640"/>
              <a:chOff x="6875505" y="2260696"/>
              <a:chExt cx="223118" cy="463640"/>
            </a:xfrm>
          </p:grpSpPr>
          <p:grpSp>
            <p:nvGrpSpPr>
              <p:cNvPr id="70" name="Group 69">
                <a:extLst>
                  <a:ext uri="{FF2B5EF4-FFF2-40B4-BE49-F238E27FC236}">
                    <a16:creationId xmlns:a16="http://schemas.microsoft.com/office/drawing/2014/main" id="{4902966F-664B-4313-B87A-DAF4B3B4B40D}"/>
                  </a:ext>
                </a:extLst>
              </p:cNvPr>
              <p:cNvGrpSpPr/>
              <p:nvPr/>
            </p:nvGrpSpPr>
            <p:grpSpPr>
              <a:xfrm>
                <a:off x="6875505" y="2260696"/>
                <a:ext cx="223118" cy="219342"/>
                <a:chOff x="8536305" y="1394460"/>
                <a:chExt cx="254318" cy="250013"/>
              </a:xfrm>
            </p:grpSpPr>
            <p:sp>
              <p:nvSpPr>
                <p:cNvPr id="71" name="Oval 70">
                  <a:extLst>
                    <a:ext uri="{FF2B5EF4-FFF2-40B4-BE49-F238E27FC236}">
                      <a16:creationId xmlns:a16="http://schemas.microsoft.com/office/drawing/2014/main" id="{F432DB98-E54E-4012-AC2D-9683C81E13B0}"/>
                    </a:ext>
                  </a:extLst>
                </p:cNvPr>
                <p:cNvSpPr/>
                <p:nvPr/>
              </p:nvSpPr>
              <p:spPr>
                <a:xfrm>
                  <a:off x="8536305" y="13944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a:extLst>
                    <a:ext uri="{FF2B5EF4-FFF2-40B4-BE49-F238E27FC236}">
                      <a16:creationId xmlns:a16="http://schemas.microsoft.com/office/drawing/2014/main" id="{D013C567-A8CE-4CD9-B799-F270B17FAE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73542"/>
                  <a:ext cx="122134" cy="96078"/>
                </a:xfrm>
                <a:prstGeom prst="rect">
                  <a:avLst/>
                </a:prstGeom>
              </p:spPr>
            </p:pic>
          </p:grpSp>
          <p:grpSp>
            <p:nvGrpSpPr>
              <p:cNvPr id="73" name="Group 72">
                <a:extLst>
                  <a:ext uri="{FF2B5EF4-FFF2-40B4-BE49-F238E27FC236}">
                    <a16:creationId xmlns:a16="http://schemas.microsoft.com/office/drawing/2014/main" id="{83FE91AA-D1B6-400F-A8F6-56C2A7224BB9}"/>
                  </a:ext>
                </a:extLst>
              </p:cNvPr>
              <p:cNvGrpSpPr/>
              <p:nvPr/>
            </p:nvGrpSpPr>
            <p:grpSpPr>
              <a:xfrm>
                <a:off x="6875505" y="2504994"/>
                <a:ext cx="223118" cy="219342"/>
                <a:chOff x="8536305" y="1644473"/>
                <a:chExt cx="254318" cy="250013"/>
              </a:xfrm>
            </p:grpSpPr>
            <p:sp>
              <p:nvSpPr>
                <p:cNvPr id="74" name="Oval 73">
                  <a:extLst>
                    <a:ext uri="{FF2B5EF4-FFF2-40B4-BE49-F238E27FC236}">
                      <a16:creationId xmlns:a16="http://schemas.microsoft.com/office/drawing/2014/main" id="{489F6788-1ED4-4359-892B-40E904469FE3}"/>
                    </a:ext>
                  </a:extLst>
                </p:cNvPr>
                <p:cNvSpPr/>
                <p:nvPr/>
              </p:nvSpPr>
              <p:spPr>
                <a:xfrm>
                  <a:off x="8536305" y="164447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Graphic 74">
                  <a:extLst>
                    <a:ext uri="{FF2B5EF4-FFF2-40B4-BE49-F238E27FC236}">
                      <a16:creationId xmlns:a16="http://schemas.microsoft.com/office/drawing/2014/main" id="{68378522-D5B4-433F-9B7B-DE1FC83EFD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710527"/>
                  <a:ext cx="122134" cy="122134"/>
                </a:xfrm>
                <a:prstGeom prst="rect">
                  <a:avLst/>
                </a:prstGeom>
              </p:spPr>
            </p:pic>
          </p:grpSp>
        </p:grpSp>
        <p:grpSp>
          <p:nvGrpSpPr>
            <p:cNvPr id="106" name="Group 105">
              <a:extLst>
                <a:ext uri="{FF2B5EF4-FFF2-40B4-BE49-F238E27FC236}">
                  <a16:creationId xmlns:a16="http://schemas.microsoft.com/office/drawing/2014/main" id="{8D5AC080-07BE-4053-8685-45C37DAE6B75}"/>
                </a:ext>
              </a:extLst>
            </p:cNvPr>
            <p:cNvGrpSpPr/>
            <p:nvPr/>
          </p:nvGrpSpPr>
          <p:grpSpPr>
            <a:xfrm>
              <a:off x="6875505" y="2987552"/>
              <a:ext cx="223118" cy="463640"/>
              <a:chOff x="6875505" y="2987552"/>
              <a:chExt cx="223118" cy="463640"/>
            </a:xfrm>
          </p:grpSpPr>
          <p:grpSp>
            <p:nvGrpSpPr>
              <p:cNvPr id="76" name="Group 75">
                <a:extLst>
                  <a:ext uri="{FF2B5EF4-FFF2-40B4-BE49-F238E27FC236}">
                    <a16:creationId xmlns:a16="http://schemas.microsoft.com/office/drawing/2014/main" id="{10F9BFB7-5046-40BE-9B63-3FC38EDE6F60}"/>
                  </a:ext>
                </a:extLst>
              </p:cNvPr>
              <p:cNvGrpSpPr/>
              <p:nvPr/>
            </p:nvGrpSpPr>
            <p:grpSpPr>
              <a:xfrm>
                <a:off x="6875505" y="2987552"/>
                <a:ext cx="223118" cy="219342"/>
                <a:chOff x="8536305" y="1339929"/>
                <a:chExt cx="254318" cy="250013"/>
              </a:xfrm>
            </p:grpSpPr>
            <p:sp>
              <p:nvSpPr>
                <p:cNvPr id="77" name="Oval 76">
                  <a:extLst>
                    <a:ext uri="{FF2B5EF4-FFF2-40B4-BE49-F238E27FC236}">
                      <a16:creationId xmlns:a16="http://schemas.microsoft.com/office/drawing/2014/main" id="{07259CB2-AA3A-4E20-89A8-507F7AAA97C9}"/>
                    </a:ext>
                  </a:extLst>
                </p:cNvPr>
                <p:cNvSpPr/>
                <p:nvPr/>
              </p:nvSpPr>
              <p:spPr>
                <a:xfrm>
                  <a:off x="8536305" y="133992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a:extLst>
                    <a:ext uri="{FF2B5EF4-FFF2-40B4-BE49-F238E27FC236}">
                      <a16:creationId xmlns:a16="http://schemas.microsoft.com/office/drawing/2014/main" id="{E3761681-EE39-4A32-B1BD-1B2EC7CDA4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19011"/>
                  <a:ext cx="122133" cy="96078"/>
                </a:xfrm>
                <a:prstGeom prst="rect">
                  <a:avLst/>
                </a:prstGeom>
              </p:spPr>
            </p:pic>
          </p:grpSp>
          <p:grpSp>
            <p:nvGrpSpPr>
              <p:cNvPr id="79" name="Group 78">
                <a:extLst>
                  <a:ext uri="{FF2B5EF4-FFF2-40B4-BE49-F238E27FC236}">
                    <a16:creationId xmlns:a16="http://schemas.microsoft.com/office/drawing/2014/main" id="{485E9003-76AE-474C-8F8D-96FDF56A1BAF}"/>
                  </a:ext>
                </a:extLst>
              </p:cNvPr>
              <p:cNvGrpSpPr/>
              <p:nvPr/>
            </p:nvGrpSpPr>
            <p:grpSpPr>
              <a:xfrm>
                <a:off x="6875505" y="3231850"/>
                <a:ext cx="223118" cy="219342"/>
                <a:chOff x="8536305" y="1589942"/>
                <a:chExt cx="254318" cy="250013"/>
              </a:xfrm>
            </p:grpSpPr>
            <p:sp>
              <p:nvSpPr>
                <p:cNvPr id="80" name="Oval 79">
                  <a:extLst>
                    <a:ext uri="{FF2B5EF4-FFF2-40B4-BE49-F238E27FC236}">
                      <a16:creationId xmlns:a16="http://schemas.microsoft.com/office/drawing/2014/main" id="{606141E1-5CDF-44B1-9A7E-96744F86C4FB}"/>
                    </a:ext>
                  </a:extLst>
                </p:cNvPr>
                <p:cNvSpPr/>
                <p:nvPr/>
              </p:nvSpPr>
              <p:spPr>
                <a:xfrm>
                  <a:off x="8536305" y="1589942"/>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a:extLst>
                    <a:ext uri="{FF2B5EF4-FFF2-40B4-BE49-F238E27FC236}">
                      <a16:creationId xmlns:a16="http://schemas.microsoft.com/office/drawing/2014/main" id="{8AC435DA-6457-4362-B13A-798C9270448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655996"/>
                  <a:ext cx="122133" cy="122134"/>
                </a:xfrm>
                <a:prstGeom prst="rect">
                  <a:avLst/>
                </a:prstGeom>
              </p:spPr>
            </p:pic>
          </p:grpSp>
        </p:grpSp>
        <p:grpSp>
          <p:nvGrpSpPr>
            <p:cNvPr id="107" name="Group 106">
              <a:extLst>
                <a:ext uri="{FF2B5EF4-FFF2-40B4-BE49-F238E27FC236}">
                  <a16:creationId xmlns:a16="http://schemas.microsoft.com/office/drawing/2014/main" id="{625ADC76-A421-4BB3-9205-26B7171FB539}"/>
                </a:ext>
              </a:extLst>
            </p:cNvPr>
            <p:cNvGrpSpPr/>
            <p:nvPr/>
          </p:nvGrpSpPr>
          <p:grpSpPr>
            <a:xfrm>
              <a:off x="6875505" y="3702591"/>
              <a:ext cx="223118" cy="463640"/>
              <a:chOff x="6875505" y="3702591"/>
              <a:chExt cx="223118" cy="463640"/>
            </a:xfrm>
          </p:grpSpPr>
          <p:grpSp>
            <p:nvGrpSpPr>
              <p:cNvPr id="82" name="Group 81">
                <a:extLst>
                  <a:ext uri="{FF2B5EF4-FFF2-40B4-BE49-F238E27FC236}">
                    <a16:creationId xmlns:a16="http://schemas.microsoft.com/office/drawing/2014/main" id="{A99C560A-1EEC-4CE0-AEAD-4FD72671666C}"/>
                  </a:ext>
                </a:extLst>
              </p:cNvPr>
              <p:cNvGrpSpPr/>
              <p:nvPr/>
            </p:nvGrpSpPr>
            <p:grpSpPr>
              <a:xfrm>
                <a:off x="6875505" y="3702591"/>
                <a:ext cx="223118" cy="219342"/>
                <a:chOff x="8536305" y="1242975"/>
                <a:chExt cx="254318" cy="250013"/>
              </a:xfrm>
            </p:grpSpPr>
            <p:sp>
              <p:nvSpPr>
                <p:cNvPr id="83" name="Oval 82">
                  <a:extLst>
                    <a:ext uri="{FF2B5EF4-FFF2-40B4-BE49-F238E27FC236}">
                      <a16:creationId xmlns:a16="http://schemas.microsoft.com/office/drawing/2014/main" id="{199CFD74-DD98-4E7D-92C4-E05B6072648A}"/>
                    </a:ext>
                  </a:extLst>
                </p:cNvPr>
                <p:cNvSpPr/>
                <p:nvPr/>
              </p:nvSpPr>
              <p:spPr>
                <a:xfrm>
                  <a:off x="8536305" y="1242975"/>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E741854F-83F3-45BE-B7BD-AE78FBC55B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322056"/>
                  <a:ext cx="122133" cy="96078"/>
                </a:xfrm>
                <a:prstGeom prst="rect">
                  <a:avLst/>
                </a:prstGeom>
              </p:spPr>
            </p:pic>
          </p:grpSp>
          <p:grpSp>
            <p:nvGrpSpPr>
              <p:cNvPr id="85" name="Group 84">
                <a:extLst>
                  <a:ext uri="{FF2B5EF4-FFF2-40B4-BE49-F238E27FC236}">
                    <a16:creationId xmlns:a16="http://schemas.microsoft.com/office/drawing/2014/main" id="{A727D7DC-2490-4ADA-9ECF-D6CA2ACB8C34}"/>
                  </a:ext>
                </a:extLst>
              </p:cNvPr>
              <p:cNvGrpSpPr/>
              <p:nvPr/>
            </p:nvGrpSpPr>
            <p:grpSpPr>
              <a:xfrm>
                <a:off x="6875505" y="3946889"/>
                <a:ext cx="223118" cy="219342"/>
                <a:chOff x="8536305" y="1492988"/>
                <a:chExt cx="254318" cy="250013"/>
              </a:xfrm>
            </p:grpSpPr>
            <p:sp>
              <p:nvSpPr>
                <p:cNvPr id="86" name="Oval 85">
                  <a:extLst>
                    <a:ext uri="{FF2B5EF4-FFF2-40B4-BE49-F238E27FC236}">
                      <a16:creationId xmlns:a16="http://schemas.microsoft.com/office/drawing/2014/main" id="{ED2ACA60-FBA6-4C1B-A64C-17EDD0E64887}"/>
                    </a:ext>
                  </a:extLst>
                </p:cNvPr>
                <p:cNvSpPr/>
                <p:nvPr/>
              </p:nvSpPr>
              <p:spPr>
                <a:xfrm>
                  <a:off x="8536305" y="1492988"/>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Graphic 86">
                  <a:extLst>
                    <a:ext uri="{FF2B5EF4-FFF2-40B4-BE49-F238E27FC236}">
                      <a16:creationId xmlns:a16="http://schemas.microsoft.com/office/drawing/2014/main" id="{D80622C8-B046-49F5-89F0-13E3923497F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559043"/>
                  <a:ext cx="122133" cy="122134"/>
                </a:xfrm>
                <a:prstGeom prst="rect">
                  <a:avLst/>
                </a:prstGeom>
              </p:spPr>
            </p:pic>
          </p:grpSp>
        </p:grpSp>
        <p:grpSp>
          <p:nvGrpSpPr>
            <p:cNvPr id="108" name="Group 107">
              <a:extLst>
                <a:ext uri="{FF2B5EF4-FFF2-40B4-BE49-F238E27FC236}">
                  <a16:creationId xmlns:a16="http://schemas.microsoft.com/office/drawing/2014/main" id="{5631C846-9FA0-4ED0-91A0-68C27AFDB812}"/>
                </a:ext>
              </a:extLst>
            </p:cNvPr>
            <p:cNvGrpSpPr/>
            <p:nvPr/>
          </p:nvGrpSpPr>
          <p:grpSpPr>
            <a:xfrm>
              <a:off x="6875505" y="4562052"/>
              <a:ext cx="223118" cy="463640"/>
              <a:chOff x="6875505" y="4562052"/>
              <a:chExt cx="223118" cy="463640"/>
            </a:xfrm>
          </p:grpSpPr>
          <p:grpSp>
            <p:nvGrpSpPr>
              <p:cNvPr id="92" name="Group 91">
                <a:extLst>
                  <a:ext uri="{FF2B5EF4-FFF2-40B4-BE49-F238E27FC236}">
                    <a16:creationId xmlns:a16="http://schemas.microsoft.com/office/drawing/2014/main" id="{01765945-87AB-458F-B54B-31C675A49D56}"/>
                  </a:ext>
                </a:extLst>
              </p:cNvPr>
              <p:cNvGrpSpPr/>
              <p:nvPr/>
            </p:nvGrpSpPr>
            <p:grpSpPr>
              <a:xfrm>
                <a:off x="6875505" y="4562052"/>
                <a:ext cx="223118" cy="219342"/>
                <a:chOff x="8536305" y="1267205"/>
                <a:chExt cx="254318" cy="250013"/>
              </a:xfrm>
            </p:grpSpPr>
            <p:sp>
              <p:nvSpPr>
                <p:cNvPr id="93" name="Oval 92">
                  <a:extLst>
                    <a:ext uri="{FF2B5EF4-FFF2-40B4-BE49-F238E27FC236}">
                      <a16:creationId xmlns:a16="http://schemas.microsoft.com/office/drawing/2014/main" id="{D22AAE1F-8985-4D7A-9CA7-207F6CDF4F16}"/>
                    </a:ext>
                  </a:extLst>
                </p:cNvPr>
                <p:cNvSpPr/>
                <p:nvPr/>
              </p:nvSpPr>
              <p:spPr>
                <a:xfrm>
                  <a:off x="8536305" y="1267205"/>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a:extLst>
                    <a:ext uri="{FF2B5EF4-FFF2-40B4-BE49-F238E27FC236}">
                      <a16:creationId xmlns:a16="http://schemas.microsoft.com/office/drawing/2014/main" id="{1BEDDD35-6EFD-42A6-8E81-C65F15C7AF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346287"/>
                  <a:ext cx="122133" cy="96078"/>
                </a:xfrm>
                <a:prstGeom prst="rect">
                  <a:avLst/>
                </a:prstGeom>
              </p:spPr>
            </p:pic>
          </p:grpSp>
          <p:grpSp>
            <p:nvGrpSpPr>
              <p:cNvPr id="95" name="Group 94">
                <a:extLst>
                  <a:ext uri="{FF2B5EF4-FFF2-40B4-BE49-F238E27FC236}">
                    <a16:creationId xmlns:a16="http://schemas.microsoft.com/office/drawing/2014/main" id="{B1CDEEE0-2D9A-45FF-91C3-5E1187E27E09}"/>
                  </a:ext>
                </a:extLst>
              </p:cNvPr>
              <p:cNvGrpSpPr/>
              <p:nvPr/>
            </p:nvGrpSpPr>
            <p:grpSpPr>
              <a:xfrm>
                <a:off x="6875505" y="4806350"/>
                <a:ext cx="223118" cy="219342"/>
                <a:chOff x="8536305" y="1517218"/>
                <a:chExt cx="254318" cy="250013"/>
              </a:xfrm>
            </p:grpSpPr>
            <p:sp>
              <p:nvSpPr>
                <p:cNvPr id="96" name="Oval 95">
                  <a:extLst>
                    <a:ext uri="{FF2B5EF4-FFF2-40B4-BE49-F238E27FC236}">
                      <a16:creationId xmlns:a16="http://schemas.microsoft.com/office/drawing/2014/main" id="{C3A4011E-8FB6-4F4A-979B-7009B8EAEB24}"/>
                    </a:ext>
                  </a:extLst>
                </p:cNvPr>
                <p:cNvSpPr/>
                <p:nvPr/>
              </p:nvSpPr>
              <p:spPr>
                <a:xfrm>
                  <a:off x="8536305" y="1517218"/>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a:extLst>
                    <a:ext uri="{FF2B5EF4-FFF2-40B4-BE49-F238E27FC236}">
                      <a16:creationId xmlns:a16="http://schemas.microsoft.com/office/drawing/2014/main" id="{E85A6195-C96F-44EF-81E2-4F5B4A8480B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583272"/>
                  <a:ext cx="122133" cy="122134"/>
                </a:xfrm>
                <a:prstGeom prst="rect">
                  <a:avLst/>
                </a:prstGeom>
              </p:spPr>
            </p:pic>
          </p:grpSp>
        </p:grpSp>
        <p:grpSp>
          <p:nvGrpSpPr>
            <p:cNvPr id="109" name="Group 108">
              <a:extLst>
                <a:ext uri="{FF2B5EF4-FFF2-40B4-BE49-F238E27FC236}">
                  <a16:creationId xmlns:a16="http://schemas.microsoft.com/office/drawing/2014/main" id="{848E6927-5131-4BF6-887D-0C8C150184AC}"/>
                </a:ext>
              </a:extLst>
            </p:cNvPr>
            <p:cNvGrpSpPr/>
            <p:nvPr/>
          </p:nvGrpSpPr>
          <p:grpSpPr>
            <a:xfrm>
              <a:off x="6875505" y="5376919"/>
              <a:ext cx="223118" cy="463640"/>
              <a:chOff x="6875505" y="5376919"/>
              <a:chExt cx="223118" cy="463640"/>
            </a:xfrm>
          </p:grpSpPr>
          <p:grpSp>
            <p:nvGrpSpPr>
              <p:cNvPr id="98" name="Group 97">
                <a:extLst>
                  <a:ext uri="{FF2B5EF4-FFF2-40B4-BE49-F238E27FC236}">
                    <a16:creationId xmlns:a16="http://schemas.microsoft.com/office/drawing/2014/main" id="{196BEB3B-75E0-4F81-9AF3-8451E105EE52}"/>
                  </a:ext>
                </a:extLst>
              </p:cNvPr>
              <p:cNvGrpSpPr/>
              <p:nvPr/>
            </p:nvGrpSpPr>
            <p:grpSpPr>
              <a:xfrm>
                <a:off x="6875505" y="5376919"/>
                <a:ext cx="223118" cy="219342"/>
                <a:chOff x="8536305" y="1255082"/>
                <a:chExt cx="254318" cy="250013"/>
              </a:xfrm>
            </p:grpSpPr>
            <p:sp>
              <p:nvSpPr>
                <p:cNvPr id="99" name="Oval 98">
                  <a:extLst>
                    <a:ext uri="{FF2B5EF4-FFF2-40B4-BE49-F238E27FC236}">
                      <a16:creationId xmlns:a16="http://schemas.microsoft.com/office/drawing/2014/main" id="{A625639A-325C-4027-B781-57071DA5BA69}"/>
                    </a:ext>
                  </a:extLst>
                </p:cNvPr>
                <p:cNvSpPr/>
                <p:nvPr/>
              </p:nvSpPr>
              <p:spPr>
                <a:xfrm>
                  <a:off x="8536305" y="1255082"/>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raphic 99">
                  <a:extLst>
                    <a:ext uri="{FF2B5EF4-FFF2-40B4-BE49-F238E27FC236}">
                      <a16:creationId xmlns:a16="http://schemas.microsoft.com/office/drawing/2014/main" id="{5ADE5E9C-7646-4627-85C1-A539878E4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334164"/>
                  <a:ext cx="122133" cy="96078"/>
                </a:xfrm>
                <a:prstGeom prst="rect">
                  <a:avLst/>
                </a:prstGeom>
              </p:spPr>
            </p:pic>
          </p:grpSp>
          <p:grpSp>
            <p:nvGrpSpPr>
              <p:cNvPr id="101" name="Group 100">
                <a:extLst>
                  <a:ext uri="{FF2B5EF4-FFF2-40B4-BE49-F238E27FC236}">
                    <a16:creationId xmlns:a16="http://schemas.microsoft.com/office/drawing/2014/main" id="{1ABCE6B0-13B1-4EC2-B54A-87CBFE2EEDC9}"/>
                  </a:ext>
                </a:extLst>
              </p:cNvPr>
              <p:cNvGrpSpPr/>
              <p:nvPr/>
            </p:nvGrpSpPr>
            <p:grpSpPr>
              <a:xfrm>
                <a:off x="6875505" y="5621217"/>
                <a:ext cx="223118" cy="219342"/>
                <a:chOff x="8536305" y="1505095"/>
                <a:chExt cx="254318" cy="250013"/>
              </a:xfrm>
            </p:grpSpPr>
            <p:sp>
              <p:nvSpPr>
                <p:cNvPr id="102" name="Oval 101">
                  <a:extLst>
                    <a:ext uri="{FF2B5EF4-FFF2-40B4-BE49-F238E27FC236}">
                      <a16:creationId xmlns:a16="http://schemas.microsoft.com/office/drawing/2014/main" id="{D1365688-DADC-44D4-9B68-D6F80E3C168F}"/>
                    </a:ext>
                  </a:extLst>
                </p:cNvPr>
                <p:cNvSpPr/>
                <p:nvPr/>
              </p:nvSpPr>
              <p:spPr>
                <a:xfrm>
                  <a:off x="8536305" y="1505095"/>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 name="Graphic 102">
                  <a:extLst>
                    <a:ext uri="{FF2B5EF4-FFF2-40B4-BE49-F238E27FC236}">
                      <a16:creationId xmlns:a16="http://schemas.microsoft.com/office/drawing/2014/main" id="{094288FF-A916-4D9C-A814-DEAD2E8FBF5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571149"/>
                  <a:ext cx="122133" cy="122134"/>
                </a:xfrm>
                <a:prstGeom prst="rect">
                  <a:avLst/>
                </a:prstGeom>
              </p:spPr>
            </p:pic>
          </p:grpSp>
        </p:grpSp>
      </p:grpSp>
      <p:sp>
        <p:nvSpPr>
          <p:cNvPr id="69" name="Rounded Rectangle 66">
            <a:hlinkClick r:id="" action="ppaction://hlinkshowjump?jump=lastslideviewed"/>
            <a:extLst>
              <a:ext uri="{FF2B5EF4-FFF2-40B4-BE49-F238E27FC236}">
                <a16:creationId xmlns:a16="http://schemas.microsoft.com/office/drawing/2014/main" id="{76096D9A-A5DE-F3D9-2EDF-CC9CB831A972}"/>
              </a:ext>
            </a:extLst>
          </p:cNvPr>
          <p:cNvSpPr/>
          <p:nvPr/>
        </p:nvSpPr>
        <p:spPr>
          <a:xfrm>
            <a:off x="5461778" y="6289019"/>
            <a:ext cx="1268445" cy="302281"/>
          </a:xfrm>
          <a:prstGeom prst="roundRect">
            <a:avLst>
              <a:gd name="adj" fmla="val 273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120" dirty="0"/>
              <a:t>&lt; BACK</a:t>
            </a:r>
          </a:p>
        </p:txBody>
      </p:sp>
      <p:grpSp>
        <p:nvGrpSpPr>
          <p:cNvPr id="110" name="Group 109" hidden="1">
            <a:extLst>
              <a:ext uri="{FF2B5EF4-FFF2-40B4-BE49-F238E27FC236}">
                <a16:creationId xmlns:a16="http://schemas.microsoft.com/office/drawing/2014/main" id="{88F3C9B8-E489-6243-5D7C-840550E48D1C}"/>
              </a:ext>
            </a:extLst>
          </p:cNvPr>
          <p:cNvGrpSpPr/>
          <p:nvPr/>
        </p:nvGrpSpPr>
        <p:grpSpPr>
          <a:xfrm>
            <a:off x="613518" y="1219200"/>
            <a:ext cx="11247120" cy="2616502"/>
            <a:chOff x="613518" y="1219200"/>
            <a:chExt cx="11247120" cy="2616502"/>
          </a:xfrm>
        </p:grpSpPr>
        <p:graphicFrame>
          <p:nvGraphicFramePr>
            <p:cNvPr id="111" name="Content Placeholder 3" hidden="1">
              <a:extLst>
                <a:ext uri="{FF2B5EF4-FFF2-40B4-BE49-F238E27FC236}">
                  <a16:creationId xmlns:a16="http://schemas.microsoft.com/office/drawing/2014/main" id="{CD6A3FAA-D670-4983-9910-BAC95E7BD669}"/>
                </a:ext>
              </a:extLst>
            </p:cNvPr>
            <p:cNvGraphicFramePr>
              <a:graphicFrameLocks/>
            </p:cNvGraphicFramePr>
            <p:nvPr>
              <p:extLst>
                <p:ext uri="{D42A27DB-BD31-4B8C-83A1-F6EECF244321}">
                  <p14:modId xmlns:p14="http://schemas.microsoft.com/office/powerpoint/2010/main" val="2927584873"/>
                </p:ext>
              </p:extLst>
            </p:nvPr>
          </p:nvGraphicFramePr>
          <p:xfrm>
            <a:off x="613518" y="1219200"/>
            <a:ext cx="11247120" cy="2616502"/>
          </p:xfrm>
          <a:graphic>
            <a:graphicData uri="http://schemas.openxmlformats.org/drawingml/2006/table">
              <a:tbl>
                <a:tblPr/>
                <a:tblGrid>
                  <a:gridCol w="320040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5120640">
                    <a:extLst>
                      <a:ext uri="{9D8B030D-6E8A-4147-A177-3AD203B41FA5}">
                        <a16:colId xmlns:a16="http://schemas.microsoft.com/office/drawing/2014/main" val="20002"/>
                      </a:ext>
                    </a:extLst>
                  </a:gridCol>
                </a:tblGrid>
                <a:tr h="819150">
                  <a:tc>
                    <a:txBody>
                      <a:bodyPr/>
                      <a:lstStyle/>
                      <a:p>
                        <a:r>
                          <a:rPr lang="en-US" sz="1600" b="1" i="0" spc="-20" dirty="0">
                            <a:solidFill>
                              <a:schemeClr val="bg1"/>
                            </a:solidFill>
                            <a:latin typeface="Arial Bold"/>
                            <a:cs typeface="Arial" panose="020B0604020202020204" pitchFamily="34" charset="0"/>
                          </a:rPr>
                          <a:t>Member Services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all things related </a:t>
                        </a:r>
                        <a:b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b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to your plan</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 a.m. to 6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150">
                  <a:tc>
                    <a:txBody>
                      <a:bodyPr/>
                      <a:lstStyle/>
                      <a:p>
                        <a:r>
                          <a:rPr lang="en-US" sz="1600" b="1" i="0" spc="-20" dirty="0" err="1">
                            <a:solidFill>
                              <a:schemeClr val="bg1"/>
                            </a:solidFill>
                            <a:latin typeface="Arial Bold"/>
                            <a:cs typeface="Arial" panose="020B0604020202020204" pitchFamily="34" charset="0"/>
                          </a:rPr>
                          <a:t>CareLine</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service nurse line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Trusted nurse advice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800-551-0859</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97868"/>
                    </a:ext>
                  </a:extLst>
                </a:tr>
                <a:tr h="819150">
                  <a:tc>
                    <a:txBody>
                      <a:bodyPr/>
                      <a:lstStyle/>
                      <a:p>
                        <a:r>
                          <a:rPr lang="en-US" sz="1600" b="1" i="0" spc="-20" dirty="0">
                            <a:solidFill>
                              <a:schemeClr val="bg1"/>
                            </a:solidFill>
                            <a:latin typeface="Arial Bold"/>
                            <a:cs typeface="Arial" panose="020B0604020202020204" pitchFamily="34" charset="0"/>
                          </a:rPr>
                          <a:t>BabyLine phone service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Expert guidance on your pregnancy or new baby</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800-845-9297</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6574465"/>
                    </a:ext>
                  </a:extLst>
                </a:tr>
              </a:tbl>
            </a:graphicData>
          </a:graphic>
        </p:graphicFrame>
        <p:grpSp>
          <p:nvGrpSpPr>
            <p:cNvPr id="112" name="Group 111" hidden="1">
              <a:extLst>
                <a:ext uri="{FF2B5EF4-FFF2-40B4-BE49-F238E27FC236}">
                  <a16:creationId xmlns:a16="http://schemas.microsoft.com/office/drawing/2014/main" id="{AF8D3493-5596-23FA-ABFD-F2F361C045AF}"/>
                </a:ext>
              </a:extLst>
            </p:cNvPr>
            <p:cNvGrpSpPr/>
            <p:nvPr/>
          </p:nvGrpSpPr>
          <p:grpSpPr>
            <a:xfrm>
              <a:off x="6875505" y="1399163"/>
              <a:ext cx="223118" cy="463640"/>
              <a:chOff x="6875505" y="1409796"/>
              <a:chExt cx="223118" cy="463640"/>
            </a:xfrm>
          </p:grpSpPr>
          <p:grpSp>
            <p:nvGrpSpPr>
              <p:cNvPr id="127" name="Group 126" hidden="1">
                <a:extLst>
                  <a:ext uri="{FF2B5EF4-FFF2-40B4-BE49-F238E27FC236}">
                    <a16:creationId xmlns:a16="http://schemas.microsoft.com/office/drawing/2014/main" id="{EFB24D7A-737B-B34B-A2BC-45DAC3F97076}"/>
                  </a:ext>
                </a:extLst>
              </p:cNvPr>
              <p:cNvGrpSpPr/>
              <p:nvPr/>
            </p:nvGrpSpPr>
            <p:grpSpPr>
              <a:xfrm>
                <a:off x="6875505" y="1409796"/>
                <a:ext cx="223118" cy="219342"/>
                <a:chOff x="8536305" y="1394460"/>
                <a:chExt cx="254318" cy="250013"/>
              </a:xfrm>
            </p:grpSpPr>
            <p:sp>
              <p:nvSpPr>
                <p:cNvPr id="131" name="Oval 130" hidden="1">
                  <a:extLst>
                    <a:ext uri="{FF2B5EF4-FFF2-40B4-BE49-F238E27FC236}">
                      <a16:creationId xmlns:a16="http://schemas.microsoft.com/office/drawing/2014/main" id="{9CC529A0-2F0F-0E6A-1F92-3832EB183851}"/>
                    </a:ext>
                  </a:extLst>
                </p:cNvPr>
                <p:cNvSpPr/>
                <p:nvPr/>
              </p:nvSpPr>
              <p:spPr>
                <a:xfrm>
                  <a:off x="8536305" y="13944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Graphic 131" hidden="1">
                  <a:extLst>
                    <a:ext uri="{FF2B5EF4-FFF2-40B4-BE49-F238E27FC236}">
                      <a16:creationId xmlns:a16="http://schemas.microsoft.com/office/drawing/2014/main" id="{4A20BC08-7E59-6DB8-9877-2060A11F75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73542"/>
                  <a:ext cx="122134" cy="96078"/>
                </a:xfrm>
                <a:prstGeom prst="rect">
                  <a:avLst/>
                </a:prstGeom>
              </p:spPr>
            </p:pic>
          </p:grpSp>
          <p:grpSp>
            <p:nvGrpSpPr>
              <p:cNvPr id="128" name="Group 127" hidden="1">
                <a:extLst>
                  <a:ext uri="{FF2B5EF4-FFF2-40B4-BE49-F238E27FC236}">
                    <a16:creationId xmlns:a16="http://schemas.microsoft.com/office/drawing/2014/main" id="{84559B57-4E9D-FB3E-342B-BF29CFD597C9}"/>
                  </a:ext>
                </a:extLst>
              </p:cNvPr>
              <p:cNvGrpSpPr/>
              <p:nvPr/>
            </p:nvGrpSpPr>
            <p:grpSpPr>
              <a:xfrm>
                <a:off x="6875505" y="1654094"/>
                <a:ext cx="223118" cy="219342"/>
                <a:chOff x="8536305" y="1644473"/>
                <a:chExt cx="254318" cy="250013"/>
              </a:xfrm>
            </p:grpSpPr>
            <p:sp>
              <p:nvSpPr>
                <p:cNvPr id="129" name="Oval 128" hidden="1">
                  <a:extLst>
                    <a:ext uri="{FF2B5EF4-FFF2-40B4-BE49-F238E27FC236}">
                      <a16:creationId xmlns:a16="http://schemas.microsoft.com/office/drawing/2014/main" id="{CF7036FA-5D95-4EB0-FB1D-A6ED5AB927F7}"/>
                    </a:ext>
                  </a:extLst>
                </p:cNvPr>
                <p:cNvSpPr/>
                <p:nvPr/>
              </p:nvSpPr>
              <p:spPr>
                <a:xfrm>
                  <a:off x="8536305" y="164447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0" name="Graphic 129" hidden="1">
                  <a:extLst>
                    <a:ext uri="{FF2B5EF4-FFF2-40B4-BE49-F238E27FC236}">
                      <a16:creationId xmlns:a16="http://schemas.microsoft.com/office/drawing/2014/main" id="{4147BE7B-6562-ACA9-A736-23AFCF0A802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710527"/>
                  <a:ext cx="122134" cy="122134"/>
                </a:xfrm>
                <a:prstGeom prst="rect">
                  <a:avLst/>
                </a:prstGeom>
              </p:spPr>
            </p:pic>
          </p:grpSp>
        </p:grpSp>
        <p:grpSp>
          <p:nvGrpSpPr>
            <p:cNvPr id="113" name="Group 112" hidden="1">
              <a:extLst>
                <a:ext uri="{FF2B5EF4-FFF2-40B4-BE49-F238E27FC236}">
                  <a16:creationId xmlns:a16="http://schemas.microsoft.com/office/drawing/2014/main" id="{5342AD6E-3A1F-0726-5457-6A2EE3468391}"/>
                </a:ext>
              </a:extLst>
            </p:cNvPr>
            <p:cNvGrpSpPr/>
            <p:nvPr/>
          </p:nvGrpSpPr>
          <p:grpSpPr>
            <a:xfrm>
              <a:off x="6875505" y="2228797"/>
              <a:ext cx="223118" cy="463640"/>
              <a:chOff x="6875505" y="2260696"/>
              <a:chExt cx="223118" cy="463640"/>
            </a:xfrm>
          </p:grpSpPr>
          <p:grpSp>
            <p:nvGrpSpPr>
              <p:cNvPr id="121" name="Group 120" hidden="1">
                <a:extLst>
                  <a:ext uri="{FF2B5EF4-FFF2-40B4-BE49-F238E27FC236}">
                    <a16:creationId xmlns:a16="http://schemas.microsoft.com/office/drawing/2014/main" id="{EB35DE4A-5D19-7169-4E73-B985FA140ACC}"/>
                  </a:ext>
                </a:extLst>
              </p:cNvPr>
              <p:cNvGrpSpPr/>
              <p:nvPr/>
            </p:nvGrpSpPr>
            <p:grpSpPr>
              <a:xfrm>
                <a:off x="6875505" y="2260696"/>
                <a:ext cx="223118" cy="219342"/>
                <a:chOff x="8536305" y="1394460"/>
                <a:chExt cx="254318" cy="250013"/>
              </a:xfrm>
            </p:grpSpPr>
            <p:sp>
              <p:nvSpPr>
                <p:cNvPr id="125" name="Oval 124" hidden="1">
                  <a:extLst>
                    <a:ext uri="{FF2B5EF4-FFF2-40B4-BE49-F238E27FC236}">
                      <a16:creationId xmlns:a16="http://schemas.microsoft.com/office/drawing/2014/main" id="{5AF98DAF-C795-92AC-5BBE-C98444AD33CD}"/>
                    </a:ext>
                  </a:extLst>
                </p:cNvPr>
                <p:cNvSpPr/>
                <p:nvPr/>
              </p:nvSpPr>
              <p:spPr>
                <a:xfrm>
                  <a:off x="8536305" y="13944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Graphic 125" hidden="1">
                  <a:extLst>
                    <a:ext uri="{FF2B5EF4-FFF2-40B4-BE49-F238E27FC236}">
                      <a16:creationId xmlns:a16="http://schemas.microsoft.com/office/drawing/2014/main" id="{4EACFB29-9C34-8063-A9AB-703E50E83F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73542"/>
                  <a:ext cx="122134" cy="96078"/>
                </a:xfrm>
                <a:prstGeom prst="rect">
                  <a:avLst/>
                </a:prstGeom>
              </p:spPr>
            </p:pic>
          </p:grpSp>
          <p:grpSp>
            <p:nvGrpSpPr>
              <p:cNvPr id="122" name="Group 121" hidden="1">
                <a:extLst>
                  <a:ext uri="{FF2B5EF4-FFF2-40B4-BE49-F238E27FC236}">
                    <a16:creationId xmlns:a16="http://schemas.microsoft.com/office/drawing/2014/main" id="{BDA78DD3-6C92-17DF-BED2-E8E54972A41E}"/>
                  </a:ext>
                </a:extLst>
              </p:cNvPr>
              <p:cNvGrpSpPr/>
              <p:nvPr/>
            </p:nvGrpSpPr>
            <p:grpSpPr>
              <a:xfrm>
                <a:off x="6875505" y="2504994"/>
                <a:ext cx="223118" cy="219342"/>
                <a:chOff x="8536305" y="1644473"/>
                <a:chExt cx="254318" cy="250013"/>
              </a:xfrm>
            </p:grpSpPr>
            <p:sp>
              <p:nvSpPr>
                <p:cNvPr id="123" name="Oval 122" hidden="1">
                  <a:extLst>
                    <a:ext uri="{FF2B5EF4-FFF2-40B4-BE49-F238E27FC236}">
                      <a16:creationId xmlns:a16="http://schemas.microsoft.com/office/drawing/2014/main" id="{505FBBC9-FAF8-A88A-5D4A-3E4D3B39B846}"/>
                    </a:ext>
                  </a:extLst>
                </p:cNvPr>
                <p:cNvSpPr/>
                <p:nvPr/>
              </p:nvSpPr>
              <p:spPr>
                <a:xfrm>
                  <a:off x="8536305" y="164447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Graphic 123" hidden="1">
                  <a:extLst>
                    <a:ext uri="{FF2B5EF4-FFF2-40B4-BE49-F238E27FC236}">
                      <a16:creationId xmlns:a16="http://schemas.microsoft.com/office/drawing/2014/main" id="{C30AC1A8-6660-C91A-8771-9FAC3D7F371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710527"/>
                  <a:ext cx="122134" cy="122134"/>
                </a:xfrm>
                <a:prstGeom prst="rect">
                  <a:avLst/>
                </a:prstGeom>
              </p:spPr>
            </p:pic>
          </p:grpSp>
        </p:grpSp>
        <p:grpSp>
          <p:nvGrpSpPr>
            <p:cNvPr id="114" name="Group 113" hidden="1">
              <a:extLst>
                <a:ext uri="{FF2B5EF4-FFF2-40B4-BE49-F238E27FC236}">
                  <a16:creationId xmlns:a16="http://schemas.microsoft.com/office/drawing/2014/main" id="{E4D5414B-4B36-55E4-1CA6-55BB1134DBF8}"/>
                </a:ext>
              </a:extLst>
            </p:cNvPr>
            <p:cNvGrpSpPr/>
            <p:nvPr/>
          </p:nvGrpSpPr>
          <p:grpSpPr>
            <a:xfrm>
              <a:off x="6875505" y="3035396"/>
              <a:ext cx="223118" cy="463640"/>
              <a:chOff x="6875505" y="3035396"/>
              <a:chExt cx="223118" cy="463640"/>
            </a:xfrm>
          </p:grpSpPr>
          <p:grpSp>
            <p:nvGrpSpPr>
              <p:cNvPr id="115" name="Group 114" hidden="1">
                <a:extLst>
                  <a:ext uri="{FF2B5EF4-FFF2-40B4-BE49-F238E27FC236}">
                    <a16:creationId xmlns:a16="http://schemas.microsoft.com/office/drawing/2014/main" id="{49E0B6E4-23D9-1AAD-7C52-E1E0EC8CAE10}"/>
                  </a:ext>
                </a:extLst>
              </p:cNvPr>
              <p:cNvGrpSpPr/>
              <p:nvPr/>
            </p:nvGrpSpPr>
            <p:grpSpPr>
              <a:xfrm>
                <a:off x="6875505" y="3035396"/>
                <a:ext cx="223118" cy="219342"/>
                <a:chOff x="8536305" y="1394460"/>
                <a:chExt cx="254318" cy="250013"/>
              </a:xfrm>
            </p:grpSpPr>
            <p:sp>
              <p:nvSpPr>
                <p:cNvPr id="119" name="Oval 118" hidden="1">
                  <a:extLst>
                    <a:ext uri="{FF2B5EF4-FFF2-40B4-BE49-F238E27FC236}">
                      <a16:creationId xmlns:a16="http://schemas.microsoft.com/office/drawing/2014/main" id="{FB92ED76-9524-9D31-D62E-5C1B7083C792}"/>
                    </a:ext>
                  </a:extLst>
                </p:cNvPr>
                <p:cNvSpPr/>
                <p:nvPr/>
              </p:nvSpPr>
              <p:spPr>
                <a:xfrm>
                  <a:off x="8536305" y="13944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hidden="1">
                  <a:extLst>
                    <a:ext uri="{FF2B5EF4-FFF2-40B4-BE49-F238E27FC236}">
                      <a16:creationId xmlns:a16="http://schemas.microsoft.com/office/drawing/2014/main" id="{4254A719-FB95-8119-29B7-0CC9D74FDD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350" y="1473542"/>
                  <a:ext cx="122134" cy="96078"/>
                </a:xfrm>
                <a:prstGeom prst="rect">
                  <a:avLst/>
                </a:prstGeom>
              </p:spPr>
            </p:pic>
          </p:grpSp>
          <p:grpSp>
            <p:nvGrpSpPr>
              <p:cNvPr id="116" name="Group 115" hidden="1">
                <a:extLst>
                  <a:ext uri="{FF2B5EF4-FFF2-40B4-BE49-F238E27FC236}">
                    <a16:creationId xmlns:a16="http://schemas.microsoft.com/office/drawing/2014/main" id="{B6731B4F-18DE-9602-23E0-60BFB2D7EAB3}"/>
                  </a:ext>
                </a:extLst>
              </p:cNvPr>
              <p:cNvGrpSpPr/>
              <p:nvPr/>
            </p:nvGrpSpPr>
            <p:grpSpPr>
              <a:xfrm>
                <a:off x="6875505" y="3279694"/>
                <a:ext cx="223118" cy="219342"/>
                <a:chOff x="8536305" y="1644473"/>
                <a:chExt cx="254318" cy="250013"/>
              </a:xfrm>
            </p:grpSpPr>
            <p:sp>
              <p:nvSpPr>
                <p:cNvPr id="117" name="Oval 116" hidden="1">
                  <a:extLst>
                    <a:ext uri="{FF2B5EF4-FFF2-40B4-BE49-F238E27FC236}">
                      <a16:creationId xmlns:a16="http://schemas.microsoft.com/office/drawing/2014/main" id="{7BF704A7-9161-0727-6657-7F9CCF07A768}"/>
                    </a:ext>
                  </a:extLst>
                </p:cNvPr>
                <p:cNvSpPr/>
                <p:nvPr/>
              </p:nvSpPr>
              <p:spPr>
                <a:xfrm>
                  <a:off x="8536305" y="164447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Graphic 117" hidden="1">
                  <a:extLst>
                    <a:ext uri="{FF2B5EF4-FFF2-40B4-BE49-F238E27FC236}">
                      <a16:creationId xmlns:a16="http://schemas.microsoft.com/office/drawing/2014/main" id="{509AE74F-8423-F507-9F9B-EC24B8C4EB0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03350" y="1710527"/>
                  <a:ext cx="122134" cy="122134"/>
                </a:xfrm>
                <a:prstGeom prst="rect">
                  <a:avLst/>
                </a:prstGeom>
              </p:spPr>
            </p:pic>
          </p:grpSp>
        </p:grpSp>
      </p:grpSp>
      <p:grpSp>
        <p:nvGrpSpPr>
          <p:cNvPr id="133" name="Group 132" hidden="1">
            <a:extLst>
              <a:ext uri="{FF2B5EF4-FFF2-40B4-BE49-F238E27FC236}">
                <a16:creationId xmlns:a16="http://schemas.microsoft.com/office/drawing/2014/main" id="{ACECE551-AE1C-81BB-AF3E-7D5FE7A5276A}"/>
              </a:ext>
            </a:extLst>
          </p:cNvPr>
          <p:cNvGrpSpPr/>
          <p:nvPr/>
        </p:nvGrpSpPr>
        <p:grpSpPr>
          <a:xfrm>
            <a:off x="613518" y="1219200"/>
            <a:ext cx="11247120" cy="4413854"/>
            <a:chOff x="728661" y="616470"/>
            <a:chExt cx="11247120" cy="4413854"/>
          </a:xfrm>
        </p:grpSpPr>
        <p:graphicFrame>
          <p:nvGraphicFramePr>
            <p:cNvPr id="134" name="Content Placeholder 3" hidden="1">
              <a:extLst>
                <a:ext uri="{FF2B5EF4-FFF2-40B4-BE49-F238E27FC236}">
                  <a16:creationId xmlns:a16="http://schemas.microsoft.com/office/drawing/2014/main" id="{56FAA026-7B0C-9D1B-500A-582F94492104}"/>
                </a:ext>
              </a:extLst>
            </p:cNvPr>
            <p:cNvGraphicFramePr>
              <a:graphicFrameLocks/>
            </p:cNvGraphicFramePr>
            <p:nvPr>
              <p:extLst>
                <p:ext uri="{D42A27DB-BD31-4B8C-83A1-F6EECF244321}">
                  <p14:modId xmlns:p14="http://schemas.microsoft.com/office/powerpoint/2010/main" val="3151375929"/>
                </p:ext>
              </p:extLst>
            </p:nvPr>
          </p:nvGraphicFramePr>
          <p:xfrm>
            <a:off x="728661" y="616470"/>
            <a:ext cx="11247120" cy="4413854"/>
          </p:xfrm>
          <a:graphic>
            <a:graphicData uri="http://schemas.openxmlformats.org/drawingml/2006/table">
              <a:tbl>
                <a:tblPr/>
                <a:tblGrid>
                  <a:gridCol w="320040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5120640">
                    <a:extLst>
                      <a:ext uri="{9D8B030D-6E8A-4147-A177-3AD203B41FA5}">
                        <a16:colId xmlns:a16="http://schemas.microsoft.com/office/drawing/2014/main" val="20002"/>
                      </a:ext>
                    </a:extLst>
                  </a:gridCol>
                </a:tblGrid>
                <a:tr h="819150">
                  <a:tc>
                    <a:txBody>
                      <a:bodyPr/>
                      <a:lstStyle/>
                      <a:p>
                        <a:r>
                          <a:rPr lang="en-US" sz="1600" b="1" i="0" spc="-20" dirty="0">
                            <a:solidFill>
                              <a:schemeClr val="bg1"/>
                            </a:solidFill>
                            <a:latin typeface="Arial Bold"/>
                            <a:cs typeface="Arial" panose="020B0604020202020204" pitchFamily="34" charset="0"/>
                          </a:rPr>
                          <a:t>Member Services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all things related to </a:t>
                        </a:r>
                        <a:b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b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your plan</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 a.m. to 6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150">
                  <a:tc>
                    <a:txBody>
                      <a:bodyPr/>
                      <a:lstStyle/>
                      <a:p>
                        <a:r>
                          <a:rPr lang="en-US" sz="1600" b="1" i="0" spc="-20" dirty="0">
                            <a:solidFill>
                              <a:schemeClr val="bg1"/>
                            </a:solidFill>
                            <a:latin typeface="Arial Bold"/>
                            <a:cs typeface="Arial" panose="020B0604020202020204" pitchFamily="34" charset="0"/>
                          </a:rPr>
                          <a:t>Nurse</a:t>
                        </a:r>
                        <a:r>
                          <a:rPr lang="en-US" sz="1600" b="1" i="0" spc="-20" baseline="0" dirty="0">
                            <a:solidFill>
                              <a:schemeClr val="bg1"/>
                            </a:solidFill>
                            <a:latin typeface="Arial Bold"/>
                            <a:cs typeface="Arial" panose="020B0604020202020204" pitchFamily="34" charset="0"/>
                          </a:rPr>
                          <a:t> </a:t>
                        </a:r>
                        <a:r>
                          <a:rPr lang="en-US" sz="1600" b="1" i="0" spc="-20" baseline="0" dirty="0" err="1">
                            <a:solidFill>
                              <a:schemeClr val="bg1"/>
                            </a:solidFill>
                            <a:latin typeface="Arial Bold"/>
                            <a:cs typeface="Arial" panose="020B0604020202020204" pitchFamily="34" charset="0"/>
                          </a:rPr>
                          <a:t>Navigator</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program</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Support in finding the right care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7:30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9150">
                  <a:tc>
                    <a:txBody>
                      <a:bodyPr/>
                      <a:lstStyle/>
                      <a:p>
                        <a:r>
                          <a:rPr lang="en-US" sz="1600" b="1" i="0" spc="-20" dirty="0">
                            <a:solidFill>
                              <a:schemeClr val="bg1"/>
                            </a:solidFill>
                            <a:latin typeface="Arial Bold"/>
                            <a:cs typeface="Arial" panose="020B0604020202020204" pitchFamily="34" charset="0"/>
                          </a:rPr>
                          <a:t>Behavioral </a:t>
                        </a:r>
                        <a:r>
                          <a:rPr lang="en-US" sz="1600" b="1" i="0" spc="-20" baseline="0" dirty="0">
                            <a:solidFill>
                              <a:schemeClr val="bg1"/>
                            </a:solidFill>
                            <a:latin typeface="Arial Bold"/>
                            <a:cs typeface="Arial" panose="020B0604020202020204" pitchFamily="34" charset="0"/>
                          </a:rPr>
                          <a:t>Health Navigators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mental or chemical </a:t>
                        </a:r>
                        <a:b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b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health benefits</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8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888-638-8787</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9150">
                  <a:tc>
                    <a:txBody>
                      <a:bodyPr/>
                      <a:lstStyle/>
                      <a:p>
                        <a:r>
                          <a:rPr lang="en-US" sz="1600" b="1" i="0" spc="-20" dirty="0" err="1">
                            <a:solidFill>
                              <a:schemeClr val="bg1"/>
                            </a:solidFill>
                            <a:latin typeface="Arial Bold"/>
                            <a:cs typeface="Arial" panose="020B0604020202020204" pitchFamily="34" charset="0"/>
                          </a:rPr>
                          <a:t>CareLine</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service nurse line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Trusted nurse advice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800-551-0859</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97868"/>
                    </a:ext>
                  </a:extLst>
                </a:tr>
                <a:tr h="819150">
                  <a:tc>
                    <a:txBody>
                      <a:bodyPr/>
                      <a:lstStyle/>
                      <a:p>
                        <a:r>
                          <a:rPr lang="en-US" sz="1600" b="1" i="0" spc="-20" dirty="0">
                            <a:solidFill>
                              <a:schemeClr val="bg1"/>
                            </a:solidFill>
                            <a:latin typeface="Arial Bold"/>
                            <a:cs typeface="Arial" panose="020B0604020202020204" pitchFamily="34" charset="0"/>
                          </a:rPr>
                          <a:t>BabyLine phone service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Expert guidance on your pregnancy or new baby</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800-845-9297</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6574465"/>
                    </a:ext>
                  </a:extLst>
                </a:tr>
              </a:tbl>
            </a:graphicData>
          </a:graphic>
        </p:graphicFrame>
        <p:grpSp>
          <p:nvGrpSpPr>
            <p:cNvPr id="135" name="Group 134" hidden="1">
              <a:extLst>
                <a:ext uri="{FF2B5EF4-FFF2-40B4-BE49-F238E27FC236}">
                  <a16:creationId xmlns:a16="http://schemas.microsoft.com/office/drawing/2014/main" id="{2DAEBA6D-ADCF-5969-A265-A526521B40E1}"/>
                </a:ext>
              </a:extLst>
            </p:cNvPr>
            <p:cNvGrpSpPr/>
            <p:nvPr/>
          </p:nvGrpSpPr>
          <p:grpSpPr>
            <a:xfrm>
              <a:off x="6990640" y="791885"/>
              <a:ext cx="223126" cy="463641"/>
              <a:chOff x="6607864" y="791885"/>
              <a:chExt cx="223126" cy="463641"/>
            </a:xfrm>
          </p:grpSpPr>
          <p:grpSp>
            <p:nvGrpSpPr>
              <p:cNvPr id="164" name="Group 163" hidden="1">
                <a:extLst>
                  <a:ext uri="{FF2B5EF4-FFF2-40B4-BE49-F238E27FC236}">
                    <a16:creationId xmlns:a16="http://schemas.microsoft.com/office/drawing/2014/main" id="{3B481AA7-51AD-52E7-7D6F-CFEC065AE05F}"/>
                  </a:ext>
                </a:extLst>
              </p:cNvPr>
              <p:cNvGrpSpPr/>
              <p:nvPr/>
            </p:nvGrpSpPr>
            <p:grpSpPr>
              <a:xfrm>
                <a:off x="6607872" y="791885"/>
                <a:ext cx="223118" cy="219342"/>
                <a:chOff x="8231247" y="690146"/>
                <a:chExt cx="254318" cy="250013"/>
              </a:xfrm>
            </p:grpSpPr>
            <p:sp>
              <p:nvSpPr>
                <p:cNvPr id="168" name="Oval 167" hidden="1">
                  <a:extLst>
                    <a:ext uri="{FF2B5EF4-FFF2-40B4-BE49-F238E27FC236}">
                      <a16:creationId xmlns:a16="http://schemas.microsoft.com/office/drawing/2014/main" id="{2E5AC6C0-C0B7-6C0A-C24E-D82290558F43}"/>
                    </a:ext>
                  </a:extLst>
                </p:cNvPr>
                <p:cNvSpPr/>
                <p:nvPr/>
              </p:nvSpPr>
              <p:spPr>
                <a:xfrm>
                  <a:off x="8231247"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Graphic 168" hidden="1">
                  <a:extLst>
                    <a:ext uri="{FF2B5EF4-FFF2-40B4-BE49-F238E27FC236}">
                      <a16:creationId xmlns:a16="http://schemas.microsoft.com/office/drawing/2014/main" id="{CDDE02AE-D72A-7FD4-7375-79478E64D2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92" y="769229"/>
                  <a:ext cx="122134" cy="96078"/>
                </a:xfrm>
                <a:prstGeom prst="rect">
                  <a:avLst/>
                </a:prstGeom>
              </p:spPr>
            </p:pic>
          </p:grpSp>
          <p:grpSp>
            <p:nvGrpSpPr>
              <p:cNvPr id="165" name="Group 164" hidden="1">
                <a:extLst>
                  <a:ext uri="{FF2B5EF4-FFF2-40B4-BE49-F238E27FC236}">
                    <a16:creationId xmlns:a16="http://schemas.microsoft.com/office/drawing/2014/main" id="{84370E0E-9B39-3AFD-7255-303BFFB8070D}"/>
                  </a:ext>
                </a:extLst>
              </p:cNvPr>
              <p:cNvGrpSpPr/>
              <p:nvPr/>
            </p:nvGrpSpPr>
            <p:grpSpPr>
              <a:xfrm>
                <a:off x="6607864" y="1036184"/>
                <a:ext cx="223118" cy="219342"/>
                <a:chOff x="8231238" y="940159"/>
                <a:chExt cx="254318" cy="250013"/>
              </a:xfrm>
            </p:grpSpPr>
            <p:sp>
              <p:nvSpPr>
                <p:cNvPr id="166" name="Oval 165" hidden="1">
                  <a:extLst>
                    <a:ext uri="{FF2B5EF4-FFF2-40B4-BE49-F238E27FC236}">
                      <a16:creationId xmlns:a16="http://schemas.microsoft.com/office/drawing/2014/main" id="{67962515-3D7A-4C56-23C6-42C0B2191204}"/>
                    </a:ext>
                  </a:extLst>
                </p:cNvPr>
                <p:cNvSpPr/>
                <p:nvPr/>
              </p:nvSpPr>
              <p:spPr>
                <a:xfrm>
                  <a:off x="8231238" y="94015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7" name="Graphic 166" hidden="1">
                  <a:extLst>
                    <a:ext uri="{FF2B5EF4-FFF2-40B4-BE49-F238E27FC236}">
                      <a16:creationId xmlns:a16="http://schemas.microsoft.com/office/drawing/2014/main" id="{4D48C2D9-2DA1-5E27-699E-C9B1A68798E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06213"/>
                  <a:ext cx="122134" cy="122134"/>
                </a:xfrm>
                <a:prstGeom prst="rect">
                  <a:avLst/>
                </a:prstGeom>
              </p:spPr>
            </p:pic>
          </p:grpSp>
        </p:grpSp>
        <p:grpSp>
          <p:nvGrpSpPr>
            <p:cNvPr id="136" name="Group 135" hidden="1">
              <a:extLst>
                <a:ext uri="{FF2B5EF4-FFF2-40B4-BE49-F238E27FC236}">
                  <a16:creationId xmlns:a16="http://schemas.microsoft.com/office/drawing/2014/main" id="{E6A05C7B-EAE8-90F2-465C-D20326F51BED}"/>
                </a:ext>
              </a:extLst>
            </p:cNvPr>
            <p:cNvGrpSpPr/>
            <p:nvPr/>
          </p:nvGrpSpPr>
          <p:grpSpPr>
            <a:xfrm>
              <a:off x="6990640" y="1600253"/>
              <a:ext cx="223118" cy="463641"/>
              <a:chOff x="6607864" y="1642785"/>
              <a:chExt cx="223118" cy="463641"/>
            </a:xfrm>
          </p:grpSpPr>
          <p:grpSp>
            <p:nvGrpSpPr>
              <p:cNvPr id="158" name="Group 157" hidden="1">
                <a:extLst>
                  <a:ext uri="{FF2B5EF4-FFF2-40B4-BE49-F238E27FC236}">
                    <a16:creationId xmlns:a16="http://schemas.microsoft.com/office/drawing/2014/main" id="{3151FD1F-7740-EC0F-A94A-AE4A1F8AA38C}"/>
                  </a:ext>
                </a:extLst>
              </p:cNvPr>
              <p:cNvGrpSpPr/>
              <p:nvPr/>
            </p:nvGrpSpPr>
            <p:grpSpPr>
              <a:xfrm>
                <a:off x="6607864" y="1642785"/>
                <a:ext cx="223118" cy="219342"/>
                <a:chOff x="8231238" y="690146"/>
                <a:chExt cx="254318" cy="250013"/>
              </a:xfrm>
            </p:grpSpPr>
            <p:sp>
              <p:nvSpPr>
                <p:cNvPr id="162" name="Oval 161" hidden="1">
                  <a:extLst>
                    <a:ext uri="{FF2B5EF4-FFF2-40B4-BE49-F238E27FC236}">
                      <a16:creationId xmlns:a16="http://schemas.microsoft.com/office/drawing/2014/main" id="{147509D4-6630-B207-4DBD-6CF1D3B4FBFF}"/>
                    </a:ext>
                  </a:extLst>
                </p:cNvPr>
                <p:cNvSpPr/>
                <p:nvPr/>
              </p:nvSpPr>
              <p:spPr>
                <a:xfrm>
                  <a:off x="8231238"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Graphic 162" hidden="1">
                  <a:extLst>
                    <a:ext uri="{FF2B5EF4-FFF2-40B4-BE49-F238E27FC236}">
                      <a16:creationId xmlns:a16="http://schemas.microsoft.com/office/drawing/2014/main" id="{90713836-E3B7-4F40-AF59-383FBAF28E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90" y="769229"/>
                  <a:ext cx="122134" cy="96078"/>
                </a:xfrm>
                <a:prstGeom prst="rect">
                  <a:avLst/>
                </a:prstGeom>
              </p:spPr>
            </p:pic>
          </p:grpSp>
          <p:grpSp>
            <p:nvGrpSpPr>
              <p:cNvPr id="159" name="Group 158" hidden="1">
                <a:extLst>
                  <a:ext uri="{FF2B5EF4-FFF2-40B4-BE49-F238E27FC236}">
                    <a16:creationId xmlns:a16="http://schemas.microsoft.com/office/drawing/2014/main" id="{8C2F1A45-E2CF-84C6-B051-24F6E6395AB7}"/>
                  </a:ext>
                </a:extLst>
              </p:cNvPr>
              <p:cNvGrpSpPr/>
              <p:nvPr/>
            </p:nvGrpSpPr>
            <p:grpSpPr>
              <a:xfrm>
                <a:off x="6607864" y="1887084"/>
                <a:ext cx="223118" cy="219342"/>
                <a:chOff x="8231238" y="940159"/>
                <a:chExt cx="254318" cy="250013"/>
              </a:xfrm>
            </p:grpSpPr>
            <p:sp>
              <p:nvSpPr>
                <p:cNvPr id="160" name="Oval 159" hidden="1">
                  <a:extLst>
                    <a:ext uri="{FF2B5EF4-FFF2-40B4-BE49-F238E27FC236}">
                      <a16:creationId xmlns:a16="http://schemas.microsoft.com/office/drawing/2014/main" id="{962A523C-F4D9-B8F8-3537-984D75B4BFF5}"/>
                    </a:ext>
                  </a:extLst>
                </p:cNvPr>
                <p:cNvSpPr/>
                <p:nvPr/>
              </p:nvSpPr>
              <p:spPr>
                <a:xfrm>
                  <a:off x="8231238" y="94015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1" name="Graphic 160" hidden="1">
                  <a:extLst>
                    <a:ext uri="{FF2B5EF4-FFF2-40B4-BE49-F238E27FC236}">
                      <a16:creationId xmlns:a16="http://schemas.microsoft.com/office/drawing/2014/main" id="{FC79704B-3989-CCBB-E36D-8B6BA7447CE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06213"/>
                  <a:ext cx="122134" cy="122134"/>
                </a:xfrm>
                <a:prstGeom prst="rect">
                  <a:avLst/>
                </a:prstGeom>
              </p:spPr>
            </p:pic>
          </p:grpSp>
        </p:grpSp>
        <p:grpSp>
          <p:nvGrpSpPr>
            <p:cNvPr id="137" name="Group 136" hidden="1">
              <a:extLst>
                <a:ext uri="{FF2B5EF4-FFF2-40B4-BE49-F238E27FC236}">
                  <a16:creationId xmlns:a16="http://schemas.microsoft.com/office/drawing/2014/main" id="{44DE00FD-E071-801F-4944-F2D7C9B9FB20}"/>
                </a:ext>
              </a:extLst>
            </p:cNvPr>
            <p:cNvGrpSpPr/>
            <p:nvPr/>
          </p:nvGrpSpPr>
          <p:grpSpPr>
            <a:xfrm>
              <a:off x="6990640" y="2417485"/>
              <a:ext cx="223118" cy="463641"/>
              <a:chOff x="6607864" y="2417485"/>
              <a:chExt cx="223118" cy="463641"/>
            </a:xfrm>
          </p:grpSpPr>
          <p:grpSp>
            <p:nvGrpSpPr>
              <p:cNvPr id="152" name="Group 151" hidden="1">
                <a:extLst>
                  <a:ext uri="{FF2B5EF4-FFF2-40B4-BE49-F238E27FC236}">
                    <a16:creationId xmlns:a16="http://schemas.microsoft.com/office/drawing/2014/main" id="{D53FC3DD-DFAB-2CE3-02F7-C799134E705B}"/>
                  </a:ext>
                </a:extLst>
              </p:cNvPr>
              <p:cNvGrpSpPr/>
              <p:nvPr/>
            </p:nvGrpSpPr>
            <p:grpSpPr>
              <a:xfrm>
                <a:off x="6607864" y="2417485"/>
                <a:ext cx="223118" cy="219342"/>
                <a:chOff x="8231238" y="690146"/>
                <a:chExt cx="254318" cy="250013"/>
              </a:xfrm>
            </p:grpSpPr>
            <p:sp>
              <p:nvSpPr>
                <p:cNvPr id="156" name="Oval 155" hidden="1">
                  <a:extLst>
                    <a:ext uri="{FF2B5EF4-FFF2-40B4-BE49-F238E27FC236}">
                      <a16:creationId xmlns:a16="http://schemas.microsoft.com/office/drawing/2014/main" id="{4D913DAE-578F-47CA-2445-D1504FDF4F63}"/>
                    </a:ext>
                  </a:extLst>
                </p:cNvPr>
                <p:cNvSpPr/>
                <p:nvPr/>
              </p:nvSpPr>
              <p:spPr>
                <a:xfrm>
                  <a:off x="8231238"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Graphic 156" hidden="1">
                  <a:extLst>
                    <a:ext uri="{FF2B5EF4-FFF2-40B4-BE49-F238E27FC236}">
                      <a16:creationId xmlns:a16="http://schemas.microsoft.com/office/drawing/2014/main" id="{BB0032AC-7424-A179-CFFD-0DDB1A0CA8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90" y="769229"/>
                  <a:ext cx="122134" cy="96078"/>
                </a:xfrm>
                <a:prstGeom prst="rect">
                  <a:avLst/>
                </a:prstGeom>
              </p:spPr>
            </p:pic>
          </p:grpSp>
          <p:grpSp>
            <p:nvGrpSpPr>
              <p:cNvPr id="153" name="Group 152" hidden="1">
                <a:extLst>
                  <a:ext uri="{FF2B5EF4-FFF2-40B4-BE49-F238E27FC236}">
                    <a16:creationId xmlns:a16="http://schemas.microsoft.com/office/drawing/2014/main" id="{0E4922BC-822D-68F0-5FB5-9634E7BD738D}"/>
                  </a:ext>
                </a:extLst>
              </p:cNvPr>
              <p:cNvGrpSpPr/>
              <p:nvPr/>
            </p:nvGrpSpPr>
            <p:grpSpPr>
              <a:xfrm>
                <a:off x="6607864" y="2661784"/>
                <a:ext cx="223118" cy="219342"/>
                <a:chOff x="8231238" y="940159"/>
                <a:chExt cx="254318" cy="250013"/>
              </a:xfrm>
            </p:grpSpPr>
            <p:sp>
              <p:nvSpPr>
                <p:cNvPr id="154" name="Oval 153" hidden="1">
                  <a:extLst>
                    <a:ext uri="{FF2B5EF4-FFF2-40B4-BE49-F238E27FC236}">
                      <a16:creationId xmlns:a16="http://schemas.microsoft.com/office/drawing/2014/main" id="{28396663-B2D6-CA8E-28C7-E3579859A822}"/>
                    </a:ext>
                  </a:extLst>
                </p:cNvPr>
                <p:cNvSpPr/>
                <p:nvPr/>
              </p:nvSpPr>
              <p:spPr>
                <a:xfrm>
                  <a:off x="8231238" y="94015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5" name="Graphic 154" hidden="1">
                  <a:extLst>
                    <a:ext uri="{FF2B5EF4-FFF2-40B4-BE49-F238E27FC236}">
                      <a16:creationId xmlns:a16="http://schemas.microsoft.com/office/drawing/2014/main" id="{703810BB-56AD-E9FF-67B3-E012BA77E6B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06213"/>
                  <a:ext cx="122134" cy="122134"/>
                </a:xfrm>
                <a:prstGeom prst="rect">
                  <a:avLst/>
                </a:prstGeom>
              </p:spPr>
            </p:pic>
          </p:grpSp>
        </p:grpSp>
        <p:grpSp>
          <p:nvGrpSpPr>
            <p:cNvPr id="138" name="Group 137" hidden="1">
              <a:extLst>
                <a:ext uri="{FF2B5EF4-FFF2-40B4-BE49-F238E27FC236}">
                  <a16:creationId xmlns:a16="http://schemas.microsoft.com/office/drawing/2014/main" id="{F470C582-A13E-2F95-0AC2-C509D5B22F62}"/>
                </a:ext>
              </a:extLst>
            </p:cNvPr>
            <p:cNvGrpSpPr/>
            <p:nvPr/>
          </p:nvGrpSpPr>
          <p:grpSpPr>
            <a:xfrm>
              <a:off x="6990640" y="3249482"/>
              <a:ext cx="223121" cy="463640"/>
              <a:chOff x="6607864" y="3249482"/>
              <a:chExt cx="223121" cy="463640"/>
            </a:xfrm>
          </p:grpSpPr>
          <p:grpSp>
            <p:nvGrpSpPr>
              <p:cNvPr id="146" name="Group 145" hidden="1">
                <a:extLst>
                  <a:ext uri="{FF2B5EF4-FFF2-40B4-BE49-F238E27FC236}">
                    <a16:creationId xmlns:a16="http://schemas.microsoft.com/office/drawing/2014/main" id="{02252357-EF79-4DB6-B4CA-12D093C1EFA4}"/>
                  </a:ext>
                </a:extLst>
              </p:cNvPr>
              <p:cNvGrpSpPr/>
              <p:nvPr/>
            </p:nvGrpSpPr>
            <p:grpSpPr>
              <a:xfrm>
                <a:off x="6607867" y="3249482"/>
                <a:ext cx="223118" cy="219342"/>
                <a:chOff x="8231242" y="726500"/>
                <a:chExt cx="254318" cy="250013"/>
              </a:xfrm>
            </p:grpSpPr>
            <p:sp>
              <p:nvSpPr>
                <p:cNvPr id="150" name="Oval 149" hidden="1">
                  <a:extLst>
                    <a:ext uri="{FF2B5EF4-FFF2-40B4-BE49-F238E27FC236}">
                      <a16:creationId xmlns:a16="http://schemas.microsoft.com/office/drawing/2014/main" id="{5D2AED91-72D2-4D97-88FE-438ABFAFA520}"/>
                    </a:ext>
                  </a:extLst>
                </p:cNvPr>
                <p:cNvSpPr/>
                <p:nvPr/>
              </p:nvSpPr>
              <p:spPr>
                <a:xfrm>
                  <a:off x="8231242" y="72650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Graphic 150" hidden="1">
                  <a:extLst>
                    <a:ext uri="{FF2B5EF4-FFF2-40B4-BE49-F238E27FC236}">
                      <a16:creationId xmlns:a16="http://schemas.microsoft.com/office/drawing/2014/main" id="{E00B4E53-080B-F931-B763-87E8B51643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83" y="805582"/>
                  <a:ext cx="122133" cy="96078"/>
                </a:xfrm>
                <a:prstGeom prst="rect">
                  <a:avLst/>
                </a:prstGeom>
              </p:spPr>
            </p:pic>
          </p:grpSp>
          <p:grpSp>
            <p:nvGrpSpPr>
              <p:cNvPr id="147" name="Group 146" hidden="1">
                <a:extLst>
                  <a:ext uri="{FF2B5EF4-FFF2-40B4-BE49-F238E27FC236}">
                    <a16:creationId xmlns:a16="http://schemas.microsoft.com/office/drawing/2014/main" id="{21D68473-72D9-021E-2587-78D0B1B7C07A}"/>
                  </a:ext>
                </a:extLst>
              </p:cNvPr>
              <p:cNvGrpSpPr/>
              <p:nvPr/>
            </p:nvGrpSpPr>
            <p:grpSpPr>
              <a:xfrm>
                <a:off x="6607864" y="3493780"/>
                <a:ext cx="223118" cy="219342"/>
                <a:chOff x="8231238" y="976513"/>
                <a:chExt cx="254318" cy="250013"/>
              </a:xfrm>
            </p:grpSpPr>
            <p:sp>
              <p:nvSpPr>
                <p:cNvPr id="148" name="Oval 147" hidden="1">
                  <a:extLst>
                    <a:ext uri="{FF2B5EF4-FFF2-40B4-BE49-F238E27FC236}">
                      <a16:creationId xmlns:a16="http://schemas.microsoft.com/office/drawing/2014/main" id="{B0973791-37DA-498C-E96A-438633D3624A}"/>
                    </a:ext>
                  </a:extLst>
                </p:cNvPr>
                <p:cNvSpPr/>
                <p:nvPr/>
              </p:nvSpPr>
              <p:spPr>
                <a:xfrm>
                  <a:off x="8231238" y="97651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9" name="Graphic 148" hidden="1">
                  <a:extLst>
                    <a:ext uri="{FF2B5EF4-FFF2-40B4-BE49-F238E27FC236}">
                      <a16:creationId xmlns:a16="http://schemas.microsoft.com/office/drawing/2014/main" id="{05FB5730-8458-E352-69D8-452F8053FFA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42569"/>
                  <a:ext cx="122133" cy="122134"/>
                </a:xfrm>
                <a:prstGeom prst="rect">
                  <a:avLst/>
                </a:prstGeom>
              </p:spPr>
            </p:pic>
          </p:grpSp>
        </p:grpSp>
        <p:grpSp>
          <p:nvGrpSpPr>
            <p:cNvPr id="139" name="Group 138" hidden="1">
              <a:extLst>
                <a:ext uri="{FF2B5EF4-FFF2-40B4-BE49-F238E27FC236}">
                  <a16:creationId xmlns:a16="http://schemas.microsoft.com/office/drawing/2014/main" id="{90E0F24F-459D-C9D5-F131-B0E4C1F46DA4}"/>
                </a:ext>
              </a:extLst>
            </p:cNvPr>
            <p:cNvGrpSpPr/>
            <p:nvPr/>
          </p:nvGrpSpPr>
          <p:grpSpPr>
            <a:xfrm>
              <a:off x="6990643" y="4058445"/>
              <a:ext cx="223118" cy="463640"/>
              <a:chOff x="6607867" y="2417486"/>
              <a:chExt cx="223118" cy="463640"/>
            </a:xfrm>
          </p:grpSpPr>
          <p:grpSp>
            <p:nvGrpSpPr>
              <p:cNvPr id="140" name="Group 139" hidden="1">
                <a:extLst>
                  <a:ext uri="{FF2B5EF4-FFF2-40B4-BE49-F238E27FC236}">
                    <a16:creationId xmlns:a16="http://schemas.microsoft.com/office/drawing/2014/main" id="{C2190F57-235C-FA37-19E9-39FC2EAF964E}"/>
                  </a:ext>
                </a:extLst>
              </p:cNvPr>
              <p:cNvGrpSpPr/>
              <p:nvPr/>
            </p:nvGrpSpPr>
            <p:grpSpPr>
              <a:xfrm>
                <a:off x="6607867" y="2417486"/>
                <a:ext cx="223118" cy="219342"/>
                <a:chOff x="8231242" y="690146"/>
                <a:chExt cx="254318" cy="250013"/>
              </a:xfrm>
            </p:grpSpPr>
            <p:sp>
              <p:nvSpPr>
                <p:cNvPr id="144" name="Oval 143" hidden="1">
                  <a:extLst>
                    <a:ext uri="{FF2B5EF4-FFF2-40B4-BE49-F238E27FC236}">
                      <a16:creationId xmlns:a16="http://schemas.microsoft.com/office/drawing/2014/main" id="{0A54D2B8-3907-A712-4204-1186CE8292EB}"/>
                    </a:ext>
                  </a:extLst>
                </p:cNvPr>
                <p:cNvSpPr/>
                <p:nvPr/>
              </p:nvSpPr>
              <p:spPr>
                <a:xfrm>
                  <a:off x="8231242"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hidden="1">
                  <a:extLst>
                    <a:ext uri="{FF2B5EF4-FFF2-40B4-BE49-F238E27FC236}">
                      <a16:creationId xmlns:a16="http://schemas.microsoft.com/office/drawing/2014/main" id="{A41746DE-2F9C-F0D1-8246-18D60CC65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83" y="769228"/>
                  <a:ext cx="122133" cy="96078"/>
                </a:xfrm>
                <a:prstGeom prst="rect">
                  <a:avLst/>
                </a:prstGeom>
              </p:spPr>
            </p:pic>
          </p:grpSp>
          <p:grpSp>
            <p:nvGrpSpPr>
              <p:cNvPr id="141" name="Group 140" hidden="1">
                <a:extLst>
                  <a:ext uri="{FF2B5EF4-FFF2-40B4-BE49-F238E27FC236}">
                    <a16:creationId xmlns:a16="http://schemas.microsoft.com/office/drawing/2014/main" id="{CA988388-161B-50BF-56FA-03CCD3DECBBF}"/>
                  </a:ext>
                </a:extLst>
              </p:cNvPr>
              <p:cNvGrpSpPr/>
              <p:nvPr/>
            </p:nvGrpSpPr>
            <p:grpSpPr>
              <a:xfrm>
                <a:off x="6607867" y="2661784"/>
                <a:ext cx="223118" cy="219342"/>
                <a:chOff x="8231242" y="940160"/>
                <a:chExt cx="254318" cy="250013"/>
              </a:xfrm>
            </p:grpSpPr>
            <p:sp>
              <p:nvSpPr>
                <p:cNvPr id="142" name="Oval 141" hidden="1">
                  <a:extLst>
                    <a:ext uri="{FF2B5EF4-FFF2-40B4-BE49-F238E27FC236}">
                      <a16:creationId xmlns:a16="http://schemas.microsoft.com/office/drawing/2014/main" id="{E3F94613-D87F-EFE4-A407-CBE05EFDB255}"/>
                    </a:ext>
                  </a:extLst>
                </p:cNvPr>
                <p:cNvSpPr/>
                <p:nvPr/>
              </p:nvSpPr>
              <p:spPr>
                <a:xfrm>
                  <a:off x="8231242" y="9401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 name="Graphic 142" hidden="1">
                  <a:extLst>
                    <a:ext uri="{FF2B5EF4-FFF2-40B4-BE49-F238E27FC236}">
                      <a16:creationId xmlns:a16="http://schemas.microsoft.com/office/drawing/2014/main" id="{8EF934FB-A1BA-F9F8-20E3-EEDD2E37A9F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83" y="1006214"/>
                  <a:ext cx="122133" cy="122134"/>
                </a:xfrm>
                <a:prstGeom prst="rect">
                  <a:avLst/>
                </a:prstGeom>
              </p:spPr>
            </p:pic>
          </p:grpSp>
        </p:grpSp>
      </p:grpSp>
      <p:grpSp>
        <p:nvGrpSpPr>
          <p:cNvPr id="305" name="Group 304" hidden="1">
            <a:extLst>
              <a:ext uri="{FF2B5EF4-FFF2-40B4-BE49-F238E27FC236}">
                <a16:creationId xmlns:a16="http://schemas.microsoft.com/office/drawing/2014/main" id="{D9CCBD12-98B5-7CE1-2672-F57281BA5122}"/>
              </a:ext>
            </a:extLst>
          </p:cNvPr>
          <p:cNvGrpSpPr/>
          <p:nvPr/>
        </p:nvGrpSpPr>
        <p:grpSpPr>
          <a:xfrm>
            <a:off x="613518" y="1219200"/>
            <a:ext cx="11247120" cy="4413854"/>
            <a:chOff x="728661" y="616470"/>
            <a:chExt cx="11247120" cy="4413854"/>
          </a:xfrm>
        </p:grpSpPr>
        <p:graphicFrame>
          <p:nvGraphicFramePr>
            <p:cNvPr id="306" name="Content Placeholder 3" hidden="1">
              <a:extLst>
                <a:ext uri="{FF2B5EF4-FFF2-40B4-BE49-F238E27FC236}">
                  <a16:creationId xmlns:a16="http://schemas.microsoft.com/office/drawing/2014/main" id="{D11936DD-F939-B81D-6618-D12564FFF195}"/>
                </a:ext>
              </a:extLst>
            </p:cNvPr>
            <p:cNvGraphicFramePr>
              <a:graphicFrameLocks/>
            </p:cNvGraphicFramePr>
            <p:nvPr>
              <p:extLst>
                <p:ext uri="{D42A27DB-BD31-4B8C-83A1-F6EECF244321}">
                  <p14:modId xmlns:p14="http://schemas.microsoft.com/office/powerpoint/2010/main" val="3924938835"/>
                </p:ext>
              </p:extLst>
            </p:nvPr>
          </p:nvGraphicFramePr>
          <p:xfrm>
            <a:off x="728661" y="616470"/>
            <a:ext cx="11247120" cy="4413854"/>
          </p:xfrm>
          <a:graphic>
            <a:graphicData uri="http://schemas.openxmlformats.org/drawingml/2006/table">
              <a:tbl>
                <a:tblPr/>
                <a:tblGrid>
                  <a:gridCol w="320040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5120640">
                    <a:extLst>
                      <a:ext uri="{9D8B030D-6E8A-4147-A177-3AD203B41FA5}">
                        <a16:colId xmlns:a16="http://schemas.microsoft.com/office/drawing/2014/main" val="20002"/>
                      </a:ext>
                    </a:extLst>
                  </a:gridCol>
                </a:tblGrid>
                <a:tr h="819150">
                  <a:tc>
                    <a:txBody>
                      <a:bodyPr/>
                      <a:lstStyle/>
                      <a:p>
                        <a:r>
                          <a:rPr lang="en-US" sz="1600" b="1" i="0" spc="-20" dirty="0">
                            <a:solidFill>
                              <a:schemeClr val="bg1"/>
                            </a:solidFill>
                            <a:latin typeface="Arial Bold"/>
                            <a:cs typeface="Arial" panose="020B0604020202020204" pitchFamily="34" charset="0"/>
                          </a:rPr>
                          <a:t>Member Services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all things related to </a:t>
                        </a:r>
                        <a:b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b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your plan</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 a.m. to 6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150">
                  <a:tc>
                    <a:txBody>
                      <a:bodyPr/>
                      <a:lstStyle/>
                      <a:p>
                        <a:r>
                          <a:rPr lang="en-US" sz="1600" b="1" i="0" spc="-20" dirty="0">
                            <a:solidFill>
                              <a:schemeClr val="bg1"/>
                            </a:solidFill>
                            <a:latin typeface="Arial Bold"/>
                            <a:cs typeface="Arial" panose="020B0604020202020204" pitchFamily="34" charset="0"/>
                          </a:rPr>
                          <a:t>Nurse</a:t>
                        </a:r>
                        <a:r>
                          <a:rPr lang="en-US" sz="1600" b="1" i="0" spc="-20" baseline="0" dirty="0">
                            <a:solidFill>
                              <a:schemeClr val="bg1"/>
                            </a:solidFill>
                            <a:latin typeface="Arial Bold"/>
                            <a:cs typeface="Arial" panose="020B0604020202020204" pitchFamily="34" charset="0"/>
                          </a:rPr>
                          <a:t> </a:t>
                        </a:r>
                        <a:r>
                          <a:rPr lang="en-US" sz="1600" b="1" i="0" spc="-20" baseline="0" dirty="0" err="1">
                            <a:solidFill>
                              <a:schemeClr val="bg1"/>
                            </a:solidFill>
                            <a:latin typeface="Arial Bold"/>
                            <a:cs typeface="Arial" panose="020B0604020202020204" pitchFamily="34" charset="0"/>
                          </a:rPr>
                          <a:t>Navigator</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program</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Support in finding the right care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7:30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a:ln>
                              <a:noFill/>
                            </a:ln>
                            <a:solidFill>
                              <a:schemeClr val="tx1"/>
                            </a:solidFill>
                            <a:effectLst/>
                            <a:latin typeface="Arial Regular"/>
                            <a:ea typeface="Tahoma" pitchFamily="34" charset="0"/>
                            <a:cs typeface="Arial" panose="020B0604020202020204" pitchFamily="34" charset="0"/>
                            <a:sym typeface="Arial" charset="0"/>
                          </a:rPr>
                          <a:t>800-883-2177 or 952-883-5000</a:t>
                        </a:r>
                        <a:endPar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endParaRP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9150">
                  <a:tc>
                    <a:txBody>
                      <a:bodyPr/>
                      <a:lstStyle/>
                      <a:p>
                        <a:r>
                          <a:rPr lang="en-US" sz="1600" b="1" i="0" spc="-20" dirty="0">
                            <a:solidFill>
                              <a:schemeClr val="bg1"/>
                            </a:solidFill>
                            <a:latin typeface="Arial Bold"/>
                            <a:cs typeface="Arial" panose="020B0604020202020204" pitchFamily="34" charset="0"/>
                          </a:rPr>
                          <a:t>Behavioral </a:t>
                        </a:r>
                        <a:r>
                          <a:rPr lang="en-US" sz="1600" b="1" i="0" spc="-20" baseline="0" dirty="0">
                            <a:solidFill>
                              <a:schemeClr val="bg1"/>
                            </a:solidFill>
                            <a:latin typeface="Arial Bold"/>
                            <a:cs typeface="Arial" panose="020B0604020202020204" pitchFamily="34" charset="0"/>
                          </a:rPr>
                          <a:t>Health Navigators</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Help with mental or chemical </a:t>
                        </a:r>
                        <a:b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b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health benefits</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Mon – Fri, 8 a.m. to 5 p.m., CT</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888-638-8787</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9150">
                  <a:tc>
                    <a:txBody>
                      <a:bodyPr/>
                      <a:lstStyle/>
                      <a:p>
                        <a:r>
                          <a:rPr lang="en-US" sz="1600" b="1" i="0" spc="-20" dirty="0" err="1">
                            <a:solidFill>
                              <a:schemeClr val="bg1"/>
                            </a:solidFill>
                            <a:latin typeface="Arial Bold"/>
                            <a:cs typeface="Arial" panose="020B0604020202020204" pitchFamily="34" charset="0"/>
                          </a:rPr>
                          <a:t>CareLine</a:t>
                        </a:r>
                        <a:r>
                          <a:rPr lang="en-US" sz="1600" b="1" i="0" spc="-20" baseline="30000" dirty="0" err="1">
                            <a:solidFill>
                              <a:schemeClr val="bg1"/>
                            </a:solidFill>
                            <a:latin typeface="Arial Bold"/>
                            <a:cs typeface="Arial" panose="020B0604020202020204" pitchFamily="34" charset="0"/>
                          </a:rPr>
                          <a:t>SM</a:t>
                        </a:r>
                        <a:r>
                          <a:rPr lang="en-US" sz="1600" b="1" i="0" spc="-20" baseline="0" dirty="0">
                            <a:solidFill>
                              <a:schemeClr val="bg1"/>
                            </a:solidFill>
                            <a:latin typeface="Arial Bold"/>
                            <a:cs typeface="Arial" panose="020B0604020202020204" pitchFamily="34" charset="0"/>
                          </a:rPr>
                          <a:t> service nurse line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Trusted nurse advice</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800-551-0859</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97868"/>
                    </a:ext>
                  </a:extLst>
                </a:tr>
                <a:tr h="819150">
                  <a:tc>
                    <a:txBody>
                      <a:bodyPr/>
                      <a:lstStyle/>
                      <a:p>
                        <a:r>
                          <a:rPr lang="en-US" sz="1600" b="1" i="0" spc="-20" dirty="0">
                            <a:solidFill>
                              <a:schemeClr val="bg1"/>
                            </a:solidFill>
                            <a:latin typeface="Arial Bold"/>
                            <a:cs typeface="Arial" panose="020B0604020202020204" pitchFamily="34" charset="0"/>
                          </a:rPr>
                          <a:t>BabyLine phone service</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
                            <a:srgbClr val="595959"/>
                          </a:buClr>
                          <a:buSzTx/>
                          <a:buFontTx/>
                          <a:buNone/>
                          <a:tabLst/>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Expert guidance on your pregnancy or new baby</a:t>
                        </a:r>
                      </a:p>
                    </a:txBody>
                    <a:tcPr marL="182880" marR="182880" marT="43331" marB="4333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0"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24/7, 365 days a year</a:t>
                        </a:r>
                      </a:p>
                      <a:p>
                        <a:pPr marL="0" marR="0" lvl="0" indent="0" algn="l" defTabSz="914400" rtl="0" eaLnBrk="1" fontAlgn="base" latinLnBrk="0" hangingPunct="1">
                          <a:lnSpc>
                            <a:spcPct val="100000"/>
                          </a:lnSpc>
                          <a:spcBef>
                            <a:spcPct val="0"/>
                          </a:spcBef>
                          <a:spcAft>
                            <a:spcPts val="300"/>
                          </a:spcAft>
                          <a:buClr>
                            <a:srgbClr val="595959"/>
                          </a:buClr>
                          <a:buSzTx/>
                          <a:buFontTx/>
                          <a:buNone/>
                          <a:tabLst/>
                          <a:defRPr/>
                        </a:pPr>
                        <a:r>
                          <a:rPr kumimoji="0" lang="en-US" sz="1400" b="1" i="0" u="none" strike="noStrike" cap="none" normalizeH="0" baseline="0" dirty="0">
                            <a:ln>
                              <a:noFill/>
                            </a:ln>
                            <a:solidFill>
                              <a:schemeClr val="tx1"/>
                            </a:solidFill>
                            <a:effectLst/>
                            <a:latin typeface="Arial Regular"/>
                            <a:ea typeface="Tahoma" pitchFamily="34" charset="0"/>
                            <a:cs typeface="Arial" panose="020B0604020202020204" pitchFamily="34" charset="0"/>
                            <a:sym typeface="Arial" charset="0"/>
                          </a:rPr>
                          <a:t>800-845-9297</a:t>
                        </a:r>
                      </a:p>
                    </a:txBody>
                    <a:tcPr marL="640080" marR="182880" marT="43331" marB="4333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6574465"/>
                    </a:ext>
                  </a:extLst>
                </a:tr>
              </a:tbl>
            </a:graphicData>
          </a:graphic>
        </p:graphicFrame>
        <p:grpSp>
          <p:nvGrpSpPr>
            <p:cNvPr id="307" name="Group 306" hidden="1">
              <a:extLst>
                <a:ext uri="{FF2B5EF4-FFF2-40B4-BE49-F238E27FC236}">
                  <a16:creationId xmlns:a16="http://schemas.microsoft.com/office/drawing/2014/main" id="{45C405BC-041F-6DB0-9FE4-176E4FDAB34C}"/>
                </a:ext>
              </a:extLst>
            </p:cNvPr>
            <p:cNvGrpSpPr/>
            <p:nvPr/>
          </p:nvGrpSpPr>
          <p:grpSpPr>
            <a:xfrm>
              <a:off x="6990640" y="791885"/>
              <a:ext cx="223126" cy="463641"/>
              <a:chOff x="6607864" y="791885"/>
              <a:chExt cx="223126" cy="463641"/>
            </a:xfrm>
          </p:grpSpPr>
          <p:grpSp>
            <p:nvGrpSpPr>
              <p:cNvPr id="336" name="Group 335" hidden="1">
                <a:extLst>
                  <a:ext uri="{FF2B5EF4-FFF2-40B4-BE49-F238E27FC236}">
                    <a16:creationId xmlns:a16="http://schemas.microsoft.com/office/drawing/2014/main" id="{05640324-BA26-1480-6C1F-8B29EFDAC9BA}"/>
                  </a:ext>
                </a:extLst>
              </p:cNvPr>
              <p:cNvGrpSpPr/>
              <p:nvPr/>
            </p:nvGrpSpPr>
            <p:grpSpPr>
              <a:xfrm>
                <a:off x="6607872" y="791885"/>
                <a:ext cx="223118" cy="219342"/>
                <a:chOff x="8231247" y="690146"/>
                <a:chExt cx="254318" cy="250013"/>
              </a:xfrm>
            </p:grpSpPr>
            <p:sp>
              <p:nvSpPr>
                <p:cNvPr id="340" name="Oval 339" hidden="1">
                  <a:extLst>
                    <a:ext uri="{FF2B5EF4-FFF2-40B4-BE49-F238E27FC236}">
                      <a16:creationId xmlns:a16="http://schemas.microsoft.com/office/drawing/2014/main" id="{B350CF65-9396-D2E9-A336-1F395D48AC59}"/>
                    </a:ext>
                  </a:extLst>
                </p:cNvPr>
                <p:cNvSpPr/>
                <p:nvPr/>
              </p:nvSpPr>
              <p:spPr>
                <a:xfrm>
                  <a:off x="8231247"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1" name="Graphic 340" hidden="1">
                  <a:extLst>
                    <a:ext uri="{FF2B5EF4-FFF2-40B4-BE49-F238E27FC236}">
                      <a16:creationId xmlns:a16="http://schemas.microsoft.com/office/drawing/2014/main" id="{DFBB2EB8-0E46-2A43-0693-5DFA02B85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92" y="769229"/>
                  <a:ext cx="122134" cy="96078"/>
                </a:xfrm>
                <a:prstGeom prst="rect">
                  <a:avLst/>
                </a:prstGeom>
              </p:spPr>
            </p:pic>
          </p:grpSp>
          <p:grpSp>
            <p:nvGrpSpPr>
              <p:cNvPr id="337" name="Group 336" hidden="1">
                <a:extLst>
                  <a:ext uri="{FF2B5EF4-FFF2-40B4-BE49-F238E27FC236}">
                    <a16:creationId xmlns:a16="http://schemas.microsoft.com/office/drawing/2014/main" id="{EDB9951E-E2E0-58A9-6928-CD46CB639E2D}"/>
                  </a:ext>
                </a:extLst>
              </p:cNvPr>
              <p:cNvGrpSpPr/>
              <p:nvPr/>
            </p:nvGrpSpPr>
            <p:grpSpPr>
              <a:xfrm>
                <a:off x="6607864" y="1036184"/>
                <a:ext cx="223118" cy="219342"/>
                <a:chOff x="8231238" y="940159"/>
                <a:chExt cx="254318" cy="250013"/>
              </a:xfrm>
            </p:grpSpPr>
            <p:sp>
              <p:nvSpPr>
                <p:cNvPr id="338" name="Oval 337" hidden="1">
                  <a:extLst>
                    <a:ext uri="{FF2B5EF4-FFF2-40B4-BE49-F238E27FC236}">
                      <a16:creationId xmlns:a16="http://schemas.microsoft.com/office/drawing/2014/main" id="{FEC0201B-F634-342A-A908-EC6C2642D2ED}"/>
                    </a:ext>
                  </a:extLst>
                </p:cNvPr>
                <p:cNvSpPr/>
                <p:nvPr/>
              </p:nvSpPr>
              <p:spPr>
                <a:xfrm>
                  <a:off x="8231238" y="94015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9" name="Graphic 338" hidden="1">
                  <a:extLst>
                    <a:ext uri="{FF2B5EF4-FFF2-40B4-BE49-F238E27FC236}">
                      <a16:creationId xmlns:a16="http://schemas.microsoft.com/office/drawing/2014/main" id="{6881C6B3-D2FF-9595-2F70-330F61F8E4E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06213"/>
                  <a:ext cx="122134" cy="122134"/>
                </a:xfrm>
                <a:prstGeom prst="rect">
                  <a:avLst/>
                </a:prstGeom>
              </p:spPr>
            </p:pic>
          </p:grpSp>
        </p:grpSp>
        <p:grpSp>
          <p:nvGrpSpPr>
            <p:cNvPr id="308" name="Group 307" hidden="1">
              <a:extLst>
                <a:ext uri="{FF2B5EF4-FFF2-40B4-BE49-F238E27FC236}">
                  <a16:creationId xmlns:a16="http://schemas.microsoft.com/office/drawing/2014/main" id="{85B91246-263D-1349-4AA3-256081D8BA11}"/>
                </a:ext>
              </a:extLst>
            </p:cNvPr>
            <p:cNvGrpSpPr/>
            <p:nvPr/>
          </p:nvGrpSpPr>
          <p:grpSpPr>
            <a:xfrm>
              <a:off x="6990640" y="1600253"/>
              <a:ext cx="223118" cy="463641"/>
              <a:chOff x="6607864" y="1642785"/>
              <a:chExt cx="223118" cy="463641"/>
            </a:xfrm>
          </p:grpSpPr>
          <p:grpSp>
            <p:nvGrpSpPr>
              <p:cNvPr id="330" name="Group 329" hidden="1">
                <a:extLst>
                  <a:ext uri="{FF2B5EF4-FFF2-40B4-BE49-F238E27FC236}">
                    <a16:creationId xmlns:a16="http://schemas.microsoft.com/office/drawing/2014/main" id="{C75626B3-1DEE-C47D-E70C-691D253FD427}"/>
                  </a:ext>
                </a:extLst>
              </p:cNvPr>
              <p:cNvGrpSpPr/>
              <p:nvPr/>
            </p:nvGrpSpPr>
            <p:grpSpPr>
              <a:xfrm>
                <a:off x="6607864" y="1642785"/>
                <a:ext cx="223118" cy="219342"/>
                <a:chOff x="8231238" y="690146"/>
                <a:chExt cx="254318" cy="250013"/>
              </a:xfrm>
            </p:grpSpPr>
            <p:sp>
              <p:nvSpPr>
                <p:cNvPr id="334" name="Oval 333" hidden="1">
                  <a:extLst>
                    <a:ext uri="{FF2B5EF4-FFF2-40B4-BE49-F238E27FC236}">
                      <a16:creationId xmlns:a16="http://schemas.microsoft.com/office/drawing/2014/main" id="{E169C8B7-C072-7558-18E6-95D0F9DBEFA4}"/>
                    </a:ext>
                  </a:extLst>
                </p:cNvPr>
                <p:cNvSpPr/>
                <p:nvPr/>
              </p:nvSpPr>
              <p:spPr>
                <a:xfrm>
                  <a:off x="8231238"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5" name="Graphic 334" hidden="1">
                  <a:extLst>
                    <a:ext uri="{FF2B5EF4-FFF2-40B4-BE49-F238E27FC236}">
                      <a16:creationId xmlns:a16="http://schemas.microsoft.com/office/drawing/2014/main" id="{7CD0701C-C0C9-3C7F-5177-84F28143BD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90" y="769229"/>
                  <a:ext cx="122134" cy="96078"/>
                </a:xfrm>
                <a:prstGeom prst="rect">
                  <a:avLst/>
                </a:prstGeom>
              </p:spPr>
            </p:pic>
          </p:grpSp>
          <p:grpSp>
            <p:nvGrpSpPr>
              <p:cNvPr id="331" name="Group 330" hidden="1">
                <a:extLst>
                  <a:ext uri="{FF2B5EF4-FFF2-40B4-BE49-F238E27FC236}">
                    <a16:creationId xmlns:a16="http://schemas.microsoft.com/office/drawing/2014/main" id="{C2656A9B-F10A-68BE-1726-C427FEA4092F}"/>
                  </a:ext>
                </a:extLst>
              </p:cNvPr>
              <p:cNvGrpSpPr/>
              <p:nvPr/>
            </p:nvGrpSpPr>
            <p:grpSpPr>
              <a:xfrm>
                <a:off x="6607864" y="1887084"/>
                <a:ext cx="223118" cy="219342"/>
                <a:chOff x="8231238" y="940159"/>
                <a:chExt cx="254318" cy="250013"/>
              </a:xfrm>
            </p:grpSpPr>
            <p:sp>
              <p:nvSpPr>
                <p:cNvPr id="332" name="Oval 331" hidden="1">
                  <a:extLst>
                    <a:ext uri="{FF2B5EF4-FFF2-40B4-BE49-F238E27FC236}">
                      <a16:creationId xmlns:a16="http://schemas.microsoft.com/office/drawing/2014/main" id="{D557BBCE-D614-49B4-E5B4-24C112BA1602}"/>
                    </a:ext>
                  </a:extLst>
                </p:cNvPr>
                <p:cNvSpPr/>
                <p:nvPr/>
              </p:nvSpPr>
              <p:spPr>
                <a:xfrm>
                  <a:off x="8231238" y="94015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3" name="Graphic 332" hidden="1">
                  <a:extLst>
                    <a:ext uri="{FF2B5EF4-FFF2-40B4-BE49-F238E27FC236}">
                      <a16:creationId xmlns:a16="http://schemas.microsoft.com/office/drawing/2014/main" id="{A21BCCB6-57E3-3E1A-F219-9B4C4EF0FCC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06213"/>
                  <a:ext cx="122134" cy="122134"/>
                </a:xfrm>
                <a:prstGeom prst="rect">
                  <a:avLst/>
                </a:prstGeom>
              </p:spPr>
            </p:pic>
          </p:grpSp>
        </p:grpSp>
        <p:grpSp>
          <p:nvGrpSpPr>
            <p:cNvPr id="309" name="Group 308" hidden="1">
              <a:extLst>
                <a:ext uri="{FF2B5EF4-FFF2-40B4-BE49-F238E27FC236}">
                  <a16:creationId xmlns:a16="http://schemas.microsoft.com/office/drawing/2014/main" id="{B1720868-35E7-810B-0E3D-06A4C1293FDE}"/>
                </a:ext>
              </a:extLst>
            </p:cNvPr>
            <p:cNvGrpSpPr/>
            <p:nvPr/>
          </p:nvGrpSpPr>
          <p:grpSpPr>
            <a:xfrm>
              <a:off x="6990640" y="2417485"/>
              <a:ext cx="223118" cy="463641"/>
              <a:chOff x="6607864" y="2417485"/>
              <a:chExt cx="223118" cy="463641"/>
            </a:xfrm>
          </p:grpSpPr>
          <p:grpSp>
            <p:nvGrpSpPr>
              <p:cNvPr id="324" name="Group 323" hidden="1">
                <a:extLst>
                  <a:ext uri="{FF2B5EF4-FFF2-40B4-BE49-F238E27FC236}">
                    <a16:creationId xmlns:a16="http://schemas.microsoft.com/office/drawing/2014/main" id="{C90F2E23-39B0-9B95-5E40-58321ADAE936}"/>
                  </a:ext>
                </a:extLst>
              </p:cNvPr>
              <p:cNvGrpSpPr/>
              <p:nvPr/>
            </p:nvGrpSpPr>
            <p:grpSpPr>
              <a:xfrm>
                <a:off x="6607864" y="2417485"/>
                <a:ext cx="223118" cy="219342"/>
                <a:chOff x="8231238" y="690146"/>
                <a:chExt cx="254318" cy="250013"/>
              </a:xfrm>
            </p:grpSpPr>
            <p:sp>
              <p:nvSpPr>
                <p:cNvPr id="328" name="Oval 327" hidden="1">
                  <a:extLst>
                    <a:ext uri="{FF2B5EF4-FFF2-40B4-BE49-F238E27FC236}">
                      <a16:creationId xmlns:a16="http://schemas.microsoft.com/office/drawing/2014/main" id="{7CFF16D4-EE53-95C8-BEEA-3ACB24DB60FE}"/>
                    </a:ext>
                  </a:extLst>
                </p:cNvPr>
                <p:cNvSpPr/>
                <p:nvPr/>
              </p:nvSpPr>
              <p:spPr>
                <a:xfrm>
                  <a:off x="8231238"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9" name="Graphic 328" hidden="1">
                  <a:extLst>
                    <a:ext uri="{FF2B5EF4-FFF2-40B4-BE49-F238E27FC236}">
                      <a16:creationId xmlns:a16="http://schemas.microsoft.com/office/drawing/2014/main" id="{0D61B93A-1046-DDC1-F0F4-A80CACF9FE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90" y="769229"/>
                  <a:ext cx="122134" cy="96078"/>
                </a:xfrm>
                <a:prstGeom prst="rect">
                  <a:avLst/>
                </a:prstGeom>
              </p:spPr>
            </p:pic>
          </p:grpSp>
          <p:grpSp>
            <p:nvGrpSpPr>
              <p:cNvPr id="325" name="Group 324" hidden="1">
                <a:extLst>
                  <a:ext uri="{FF2B5EF4-FFF2-40B4-BE49-F238E27FC236}">
                    <a16:creationId xmlns:a16="http://schemas.microsoft.com/office/drawing/2014/main" id="{70459835-B0C2-B3D6-996C-C23365FF8D7D}"/>
                  </a:ext>
                </a:extLst>
              </p:cNvPr>
              <p:cNvGrpSpPr/>
              <p:nvPr/>
            </p:nvGrpSpPr>
            <p:grpSpPr>
              <a:xfrm>
                <a:off x="6607864" y="2661784"/>
                <a:ext cx="223118" cy="219342"/>
                <a:chOff x="8231238" y="940159"/>
                <a:chExt cx="254318" cy="250013"/>
              </a:xfrm>
            </p:grpSpPr>
            <p:sp>
              <p:nvSpPr>
                <p:cNvPr id="326" name="Oval 325" hidden="1">
                  <a:extLst>
                    <a:ext uri="{FF2B5EF4-FFF2-40B4-BE49-F238E27FC236}">
                      <a16:creationId xmlns:a16="http://schemas.microsoft.com/office/drawing/2014/main" id="{0A6944D8-AB6E-D1E0-58C6-7C0E627DB7AE}"/>
                    </a:ext>
                  </a:extLst>
                </p:cNvPr>
                <p:cNvSpPr/>
                <p:nvPr/>
              </p:nvSpPr>
              <p:spPr>
                <a:xfrm>
                  <a:off x="8231238" y="940159"/>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7" name="Graphic 326" hidden="1">
                  <a:extLst>
                    <a:ext uri="{FF2B5EF4-FFF2-40B4-BE49-F238E27FC236}">
                      <a16:creationId xmlns:a16="http://schemas.microsoft.com/office/drawing/2014/main" id="{D125D941-4B71-5A90-DDBD-1339B006823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06213"/>
                  <a:ext cx="122134" cy="122134"/>
                </a:xfrm>
                <a:prstGeom prst="rect">
                  <a:avLst/>
                </a:prstGeom>
              </p:spPr>
            </p:pic>
          </p:grpSp>
        </p:grpSp>
        <p:grpSp>
          <p:nvGrpSpPr>
            <p:cNvPr id="310" name="Group 309" hidden="1">
              <a:extLst>
                <a:ext uri="{FF2B5EF4-FFF2-40B4-BE49-F238E27FC236}">
                  <a16:creationId xmlns:a16="http://schemas.microsoft.com/office/drawing/2014/main" id="{900CA206-34CA-D7E6-3D34-396AFED58130}"/>
                </a:ext>
              </a:extLst>
            </p:cNvPr>
            <p:cNvGrpSpPr/>
            <p:nvPr/>
          </p:nvGrpSpPr>
          <p:grpSpPr>
            <a:xfrm>
              <a:off x="6990640" y="3249482"/>
              <a:ext cx="223121" cy="463640"/>
              <a:chOff x="6607864" y="3249482"/>
              <a:chExt cx="223121" cy="463640"/>
            </a:xfrm>
          </p:grpSpPr>
          <p:grpSp>
            <p:nvGrpSpPr>
              <p:cNvPr id="318" name="Group 317" hidden="1">
                <a:extLst>
                  <a:ext uri="{FF2B5EF4-FFF2-40B4-BE49-F238E27FC236}">
                    <a16:creationId xmlns:a16="http://schemas.microsoft.com/office/drawing/2014/main" id="{986FB26D-7D1A-E4A8-37DD-BCE812C670D4}"/>
                  </a:ext>
                </a:extLst>
              </p:cNvPr>
              <p:cNvGrpSpPr/>
              <p:nvPr/>
            </p:nvGrpSpPr>
            <p:grpSpPr>
              <a:xfrm>
                <a:off x="6607867" y="3249482"/>
                <a:ext cx="223118" cy="219342"/>
                <a:chOff x="8231242" y="726500"/>
                <a:chExt cx="254318" cy="250013"/>
              </a:xfrm>
            </p:grpSpPr>
            <p:sp>
              <p:nvSpPr>
                <p:cNvPr id="322" name="Oval 321" hidden="1">
                  <a:extLst>
                    <a:ext uri="{FF2B5EF4-FFF2-40B4-BE49-F238E27FC236}">
                      <a16:creationId xmlns:a16="http://schemas.microsoft.com/office/drawing/2014/main" id="{EED27647-9FA4-3ED4-5E47-611D3C7410E3}"/>
                    </a:ext>
                  </a:extLst>
                </p:cNvPr>
                <p:cNvSpPr/>
                <p:nvPr/>
              </p:nvSpPr>
              <p:spPr>
                <a:xfrm>
                  <a:off x="8231242" y="72650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3" name="Graphic 322" hidden="1">
                  <a:extLst>
                    <a:ext uri="{FF2B5EF4-FFF2-40B4-BE49-F238E27FC236}">
                      <a16:creationId xmlns:a16="http://schemas.microsoft.com/office/drawing/2014/main" id="{F946FD3F-C4EF-EF56-B2AA-74A08E087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83" y="805582"/>
                  <a:ext cx="122133" cy="96078"/>
                </a:xfrm>
                <a:prstGeom prst="rect">
                  <a:avLst/>
                </a:prstGeom>
              </p:spPr>
            </p:pic>
          </p:grpSp>
          <p:grpSp>
            <p:nvGrpSpPr>
              <p:cNvPr id="319" name="Group 318" hidden="1">
                <a:extLst>
                  <a:ext uri="{FF2B5EF4-FFF2-40B4-BE49-F238E27FC236}">
                    <a16:creationId xmlns:a16="http://schemas.microsoft.com/office/drawing/2014/main" id="{5DFDB3E4-2892-0C11-C092-3BF2290C4A14}"/>
                  </a:ext>
                </a:extLst>
              </p:cNvPr>
              <p:cNvGrpSpPr/>
              <p:nvPr/>
            </p:nvGrpSpPr>
            <p:grpSpPr>
              <a:xfrm>
                <a:off x="6607864" y="3493780"/>
                <a:ext cx="223118" cy="219342"/>
                <a:chOff x="8231238" y="976513"/>
                <a:chExt cx="254318" cy="250013"/>
              </a:xfrm>
            </p:grpSpPr>
            <p:sp>
              <p:nvSpPr>
                <p:cNvPr id="320" name="Oval 319" hidden="1">
                  <a:extLst>
                    <a:ext uri="{FF2B5EF4-FFF2-40B4-BE49-F238E27FC236}">
                      <a16:creationId xmlns:a16="http://schemas.microsoft.com/office/drawing/2014/main" id="{17C70F13-72CE-6AC1-748F-F86470467CEF}"/>
                    </a:ext>
                  </a:extLst>
                </p:cNvPr>
                <p:cNvSpPr/>
                <p:nvPr/>
              </p:nvSpPr>
              <p:spPr>
                <a:xfrm>
                  <a:off x="8231238" y="976513"/>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1" name="Graphic 320" hidden="1">
                  <a:extLst>
                    <a:ext uri="{FF2B5EF4-FFF2-40B4-BE49-F238E27FC236}">
                      <a16:creationId xmlns:a16="http://schemas.microsoft.com/office/drawing/2014/main" id="{B0F15F93-15CD-DD4E-64CF-7B8E66B680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90" y="1042569"/>
                  <a:ext cx="122133" cy="122134"/>
                </a:xfrm>
                <a:prstGeom prst="rect">
                  <a:avLst/>
                </a:prstGeom>
              </p:spPr>
            </p:pic>
          </p:grpSp>
        </p:grpSp>
        <p:grpSp>
          <p:nvGrpSpPr>
            <p:cNvPr id="311" name="Group 310" hidden="1">
              <a:extLst>
                <a:ext uri="{FF2B5EF4-FFF2-40B4-BE49-F238E27FC236}">
                  <a16:creationId xmlns:a16="http://schemas.microsoft.com/office/drawing/2014/main" id="{96C1B76A-1E9A-02DB-DFF5-5A4A6E43C354}"/>
                </a:ext>
              </a:extLst>
            </p:cNvPr>
            <p:cNvGrpSpPr/>
            <p:nvPr/>
          </p:nvGrpSpPr>
          <p:grpSpPr>
            <a:xfrm>
              <a:off x="6990643" y="4058445"/>
              <a:ext cx="223118" cy="463640"/>
              <a:chOff x="6607867" y="2417486"/>
              <a:chExt cx="223118" cy="463640"/>
            </a:xfrm>
          </p:grpSpPr>
          <p:grpSp>
            <p:nvGrpSpPr>
              <p:cNvPr id="312" name="Group 311" hidden="1">
                <a:extLst>
                  <a:ext uri="{FF2B5EF4-FFF2-40B4-BE49-F238E27FC236}">
                    <a16:creationId xmlns:a16="http://schemas.microsoft.com/office/drawing/2014/main" id="{7A700F50-A883-DC3A-683D-BA6CF0FB760C}"/>
                  </a:ext>
                </a:extLst>
              </p:cNvPr>
              <p:cNvGrpSpPr/>
              <p:nvPr/>
            </p:nvGrpSpPr>
            <p:grpSpPr>
              <a:xfrm>
                <a:off x="6607867" y="2417486"/>
                <a:ext cx="223118" cy="219342"/>
                <a:chOff x="8231242" y="690146"/>
                <a:chExt cx="254318" cy="250013"/>
              </a:xfrm>
            </p:grpSpPr>
            <p:sp>
              <p:nvSpPr>
                <p:cNvPr id="316" name="Oval 315" hidden="1">
                  <a:extLst>
                    <a:ext uri="{FF2B5EF4-FFF2-40B4-BE49-F238E27FC236}">
                      <a16:creationId xmlns:a16="http://schemas.microsoft.com/office/drawing/2014/main" id="{A54AF73C-E5EA-0FEF-66D0-94DC6E997099}"/>
                    </a:ext>
                  </a:extLst>
                </p:cNvPr>
                <p:cNvSpPr/>
                <p:nvPr/>
              </p:nvSpPr>
              <p:spPr>
                <a:xfrm>
                  <a:off x="8231242" y="690146"/>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 name="Graphic 316" hidden="1">
                  <a:extLst>
                    <a:ext uri="{FF2B5EF4-FFF2-40B4-BE49-F238E27FC236}">
                      <a16:creationId xmlns:a16="http://schemas.microsoft.com/office/drawing/2014/main" id="{7123B2BE-2C34-8201-DA93-5EB78D7DF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8283" y="769228"/>
                  <a:ext cx="122133" cy="96078"/>
                </a:xfrm>
                <a:prstGeom prst="rect">
                  <a:avLst/>
                </a:prstGeom>
              </p:spPr>
            </p:pic>
          </p:grpSp>
          <p:grpSp>
            <p:nvGrpSpPr>
              <p:cNvPr id="313" name="Group 312" hidden="1">
                <a:extLst>
                  <a:ext uri="{FF2B5EF4-FFF2-40B4-BE49-F238E27FC236}">
                    <a16:creationId xmlns:a16="http://schemas.microsoft.com/office/drawing/2014/main" id="{171EC0A2-5527-BA06-8993-0E6E26E64F3D}"/>
                  </a:ext>
                </a:extLst>
              </p:cNvPr>
              <p:cNvGrpSpPr/>
              <p:nvPr/>
            </p:nvGrpSpPr>
            <p:grpSpPr>
              <a:xfrm>
                <a:off x="6607867" y="2661784"/>
                <a:ext cx="223118" cy="219342"/>
                <a:chOff x="8231242" y="940160"/>
                <a:chExt cx="254318" cy="250013"/>
              </a:xfrm>
            </p:grpSpPr>
            <p:sp>
              <p:nvSpPr>
                <p:cNvPr id="314" name="Oval 313" hidden="1">
                  <a:extLst>
                    <a:ext uri="{FF2B5EF4-FFF2-40B4-BE49-F238E27FC236}">
                      <a16:creationId xmlns:a16="http://schemas.microsoft.com/office/drawing/2014/main" id="{DE0AE552-B68E-20AA-CB7A-C4754E8EBC1F}"/>
                    </a:ext>
                  </a:extLst>
                </p:cNvPr>
                <p:cNvSpPr/>
                <p:nvPr/>
              </p:nvSpPr>
              <p:spPr>
                <a:xfrm>
                  <a:off x="8231242" y="940160"/>
                  <a:ext cx="254318" cy="250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5" name="Graphic 314" hidden="1">
                  <a:extLst>
                    <a:ext uri="{FF2B5EF4-FFF2-40B4-BE49-F238E27FC236}">
                      <a16:creationId xmlns:a16="http://schemas.microsoft.com/office/drawing/2014/main" id="{6A046B18-E374-14DF-A126-B4805293A96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98283" y="1006214"/>
                  <a:ext cx="122133" cy="122134"/>
                </a:xfrm>
                <a:prstGeom prst="rect">
                  <a:avLst/>
                </a:prstGeom>
              </p:spPr>
            </p:pic>
          </p:grpSp>
        </p:grpSp>
      </p:grpSp>
      <p:grpSp>
        <p:nvGrpSpPr>
          <p:cNvPr id="43" name="Group 42">
            <a:extLst>
              <a:ext uri="{FF2B5EF4-FFF2-40B4-BE49-F238E27FC236}">
                <a16:creationId xmlns:a16="http://schemas.microsoft.com/office/drawing/2014/main" id="{8432A0E5-24BD-4C07-957C-DA4BE3B40DC7}"/>
              </a:ext>
            </a:extLst>
          </p:cNvPr>
          <p:cNvGrpSpPr/>
          <p:nvPr/>
        </p:nvGrpSpPr>
        <p:grpSpPr>
          <a:xfrm>
            <a:off x="-4750182" y="304794"/>
            <a:ext cx="4248150" cy="6553205"/>
            <a:chOff x="-4750182" y="304794"/>
            <a:chExt cx="4248150" cy="6553205"/>
          </a:xfrm>
        </p:grpSpPr>
        <p:grpSp>
          <p:nvGrpSpPr>
            <p:cNvPr id="44" name="Group 43">
              <a:extLst>
                <a:ext uri="{FF2B5EF4-FFF2-40B4-BE49-F238E27FC236}">
                  <a16:creationId xmlns:a16="http://schemas.microsoft.com/office/drawing/2014/main" id="{7C7D282D-2038-4B8F-9CBB-E02DBC0E2985}"/>
                </a:ext>
              </a:extLst>
            </p:cNvPr>
            <p:cNvGrpSpPr/>
            <p:nvPr/>
          </p:nvGrpSpPr>
          <p:grpSpPr>
            <a:xfrm>
              <a:off x="-4750182" y="304794"/>
              <a:ext cx="4248150" cy="6553205"/>
              <a:chOff x="0" y="304794"/>
              <a:chExt cx="4248150" cy="6553205"/>
            </a:xfrm>
          </p:grpSpPr>
          <p:sp>
            <p:nvSpPr>
              <p:cNvPr id="51" name="Rectangle: Single Corner Rounded 50">
                <a:extLst>
                  <a:ext uri="{FF2B5EF4-FFF2-40B4-BE49-F238E27FC236}">
                    <a16:creationId xmlns:a16="http://schemas.microsoft.com/office/drawing/2014/main" id="{FF281C06-E56D-4063-B248-865A05B0CACF}"/>
                  </a:ext>
                </a:extLst>
              </p:cNvPr>
              <p:cNvSpPr/>
              <p:nvPr/>
            </p:nvSpPr>
            <p:spPr>
              <a:xfrm flipV="1">
                <a:off x="0" y="304794"/>
                <a:ext cx="4248150" cy="6553205"/>
              </a:xfrm>
              <a:prstGeom prst="round1Rect">
                <a:avLst>
                  <a:gd name="adj" fmla="val 206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A3C1B5E7-0FC8-48F8-8793-56B53036E1D7}"/>
                  </a:ext>
                </a:extLst>
              </p:cNvPr>
              <p:cNvSpPr/>
              <p:nvPr/>
            </p:nvSpPr>
            <p:spPr>
              <a:xfrm>
                <a:off x="0" y="304796"/>
                <a:ext cx="4248150" cy="782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cxnSp>
          <p:nvCxnSpPr>
            <p:cNvPr id="45" name="Straight Connector 44">
              <a:extLst>
                <a:ext uri="{FF2B5EF4-FFF2-40B4-BE49-F238E27FC236}">
                  <a16:creationId xmlns:a16="http://schemas.microsoft.com/office/drawing/2014/main" id="{A2E05FEC-36E8-4B83-9D51-972E86BE471C}"/>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9D08F69B-5AEA-4E68-A9BA-3787E39F9D2C}"/>
                </a:ext>
              </a:extLst>
            </p:cNvPr>
            <p:cNvGrpSpPr/>
            <p:nvPr/>
          </p:nvGrpSpPr>
          <p:grpSpPr>
            <a:xfrm>
              <a:off x="-4431269" y="746687"/>
              <a:ext cx="2152889" cy="289561"/>
              <a:chOff x="-4431269" y="644179"/>
              <a:chExt cx="2152889" cy="289561"/>
            </a:xfrm>
          </p:grpSpPr>
          <p:sp>
            <p:nvSpPr>
              <p:cNvPr id="47" name="TextBox 46">
                <a:hlinkClick r:id="rId7" action="ppaction://hlinksldjump"/>
                <a:extLst>
                  <a:ext uri="{FF2B5EF4-FFF2-40B4-BE49-F238E27FC236}">
                    <a16:creationId xmlns:a16="http://schemas.microsoft.com/office/drawing/2014/main" id="{33729BA0-34C3-4631-9DF3-C0B49321C2DC}"/>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MAIN MENU</a:t>
                </a:r>
                <a:endParaRPr kumimoji="0" lang="en-US" sz="2000" b="1"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6833E598-A706-41FA-AE2B-C9A5E518042C}"/>
                  </a:ext>
                </a:extLst>
              </p:cNvPr>
              <p:cNvGrpSpPr/>
              <p:nvPr/>
            </p:nvGrpSpPr>
            <p:grpSpPr>
              <a:xfrm>
                <a:off x="-4431269" y="644179"/>
                <a:ext cx="289560" cy="289560"/>
                <a:chOff x="-4431269" y="644179"/>
                <a:chExt cx="289560" cy="289560"/>
              </a:xfrm>
            </p:grpSpPr>
            <p:sp>
              <p:nvSpPr>
                <p:cNvPr id="49" name="Oval 48">
                  <a:hlinkClick r:id="rId7" action="ppaction://hlinksldjump"/>
                  <a:extLst>
                    <a:ext uri="{FF2B5EF4-FFF2-40B4-BE49-F238E27FC236}">
                      <a16:creationId xmlns:a16="http://schemas.microsoft.com/office/drawing/2014/main" id="{B7FD8DFC-52FA-4C85-AF46-70F8A727F626}"/>
                    </a:ext>
                  </a:extLst>
                </p:cNvPr>
                <p:cNvSpPr/>
                <p:nvPr/>
              </p:nvSpPr>
              <p:spPr>
                <a:xfrm>
                  <a:off x="-4431269" y="644179"/>
                  <a:ext cx="289560" cy="28956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7A9EA00B-E006-400E-9DE8-4D61CEF618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62" name="Table 61">
            <a:extLst>
              <a:ext uri="{FF2B5EF4-FFF2-40B4-BE49-F238E27FC236}">
                <a16:creationId xmlns:a16="http://schemas.microsoft.com/office/drawing/2014/main" id="{FC5BF182-8ABA-4EE0-ADFB-C343723A3488}"/>
              </a:ext>
            </a:extLst>
          </p:cNvPr>
          <p:cNvGraphicFramePr>
            <a:graphicFrameLocks noGrp="1"/>
          </p:cNvGraphicFramePr>
          <p:nvPr>
            <p:extLst>
              <p:ext uri="{D42A27DB-BD31-4B8C-83A1-F6EECF244321}">
                <p14:modId xmlns:p14="http://schemas.microsoft.com/office/powerpoint/2010/main" val="823777082"/>
              </p:ext>
            </p:extLst>
          </p:nvPr>
        </p:nvGraphicFramePr>
        <p:xfrm>
          <a:off x="-4425385" y="1244600"/>
          <a:ext cx="3464441" cy="396240"/>
        </p:xfrm>
        <a:graphic>
          <a:graphicData uri="http://schemas.openxmlformats.org/drawingml/2006/table">
            <a:tbl>
              <a:tblPr bandRow="1">
                <a:tableStyleId>{5C22544A-7EE6-4342-B048-85BDC9FD1C3A}</a:tableStyleId>
              </a:tblPr>
              <a:tblGrid>
                <a:gridCol w="3464441">
                  <a:extLst>
                    <a:ext uri="{9D8B030D-6E8A-4147-A177-3AD203B41FA5}">
                      <a16:colId xmlns:a16="http://schemas.microsoft.com/office/drawing/2014/main" val="701147329"/>
                    </a:ext>
                  </a:extLst>
                </a:gridCol>
              </a:tblGrid>
              <a:tr h="370840">
                <a:tc>
                  <a:txBody>
                    <a:bodyPr/>
                    <a:lstStyle/>
                    <a:p>
                      <a:r>
                        <a:rPr lang="en-US" sz="1400">
                          <a:solidFill>
                            <a:schemeClr val="bg1"/>
                          </a:solidFill>
                          <a:hlinkClick r:id="rId10" action="ppaction://hlinksldjump"/>
                        </a:rPr>
                        <a:t>Who is HealthPartners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11" action="ppaction://hlinksldjump"/>
                        </a:rPr>
                        <a:t>Medical plan coverage and benefits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12" action="ppaction://hlinksldjump"/>
                        </a:rPr>
                        <a:t>Prescription coverage</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400">
                          <a:solidFill>
                            <a:schemeClr val="bg1"/>
                          </a:solidFill>
                          <a:hlinkClick r:id="rId13" action="ppaction://hlinksldjump"/>
                        </a:rPr>
                        <a:t>Dental plan coverage and benefits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400">
                          <a:solidFill>
                            <a:schemeClr val="bg1"/>
                          </a:solidFill>
                          <a:hlinkClick r:id="rId14" action="ppaction://hlinksldjump"/>
                        </a:rPr>
                        <a:t>How HealthPartners supports you</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1400">
                          <a:solidFill>
                            <a:schemeClr val="bg1"/>
                          </a:solidFill>
                          <a:hlinkClick r:id="rId15" action="ppaction://hlinksldjump"/>
                        </a:rPr>
                        <a:t>What happens next</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8026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63" presetClass="path" presetSubtype="0" decel="100000" fill="hold" nodeType="clickEffect">
                                  <p:stCondLst>
                                    <p:cond delay="0"/>
                                  </p:stCondLst>
                                  <p:childTnLst>
                                    <p:animMotion origin="layout" path="M 4.58333E-6 -2.22222E-6 L 0.38971 -2.22222E-6 " pathEditMode="relative" rAng="0" ptsTypes="AA">
                                      <p:cBhvr>
                                        <p:cTn id="6" dur="750" fill="hold"/>
                                        <p:tgtEl>
                                          <p:spTgt spid="43"/>
                                        </p:tgtEl>
                                        <p:attrNameLst>
                                          <p:attrName>ppt_x</p:attrName>
                                          <p:attrName>ppt_y</p:attrName>
                                        </p:attrNameLst>
                                      </p:cBhvr>
                                      <p:rCtr x="19492" y="0"/>
                                    </p:animMotion>
                                  </p:childTnLst>
                                </p:cTn>
                              </p:par>
                              <p:par>
                                <p:cTn id="7" presetID="63" presetClass="path" presetSubtype="0" decel="100000" fill="hold" nodeType="withEffect">
                                  <p:stCondLst>
                                    <p:cond delay="0"/>
                                  </p:stCondLst>
                                  <p:childTnLst>
                                    <p:animMotion origin="layout" path="M 3.33333E-6 3.33333E-6 L 0.3944 0.00463 " pathEditMode="relative" rAng="0" ptsTypes="AA">
                                      <p:cBhvr>
                                        <p:cTn id="8" dur="750" fill="hold"/>
                                        <p:tgtEl>
                                          <p:spTgt spid="62"/>
                                        </p:tgtEl>
                                        <p:attrNameLst>
                                          <p:attrName>ppt_x</p:attrName>
                                          <p:attrName>ppt_y</p:attrName>
                                        </p:attrNameLst>
                                      </p:cBhvr>
                                      <p:rCtr x="19727" y="231"/>
                                    </p:animMotion>
                                  </p:childTnLst>
                                </p:cTn>
                              </p:par>
                            </p:childTnLst>
                          </p:cTn>
                        </p:par>
                      </p:childTnLst>
                    </p:cTn>
                  </p:par>
                  <p:par>
                    <p:cTn id="9" fill="hold">
                      <p:stCondLst>
                        <p:cond delay="indefinite"/>
                      </p:stCondLst>
                      <p:childTnLst>
                        <p:par>
                          <p:cTn id="10" fill="hold">
                            <p:stCondLst>
                              <p:cond delay="0"/>
                            </p:stCondLst>
                            <p:childTnLst>
                              <p:par>
                                <p:cTn id="11" presetID="35" presetClass="path" presetSubtype="0" decel="100000" fill="hold" nodeType="clickEffect">
                                  <p:stCondLst>
                                    <p:cond delay="0"/>
                                  </p:stCondLst>
                                  <p:childTnLst>
                                    <p:animMotion origin="layout" path="M 0.38971 -2.22222E-6 L 4.58333E-6 -2.22222E-6 " pathEditMode="relative" rAng="0" ptsTypes="AA">
                                      <p:cBhvr>
                                        <p:cTn id="12" dur="750" fill="hold"/>
                                        <p:tgtEl>
                                          <p:spTgt spid="43"/>
                                        </p:tgtEl>
                                        <p:attrNameLst>
                                          <p:attrName>ppt_x</p:attrName>
                                          <p:attrName>ppt_y</p:attrName>
                                        </p:attrNameLst>
                                      </p:cBhvr>
                                      <p:rCtr x="-19479" y="0"/>
                                    </p:animMotion>
                                  </p:childTnLst>
                                </p:cTn>
                              </p:par>
                              <p:par>
                                <p:cTn id="13" presetID="35" presetClass="path" presetSubtype="0" decel="100000" fill="hold" nodeType="withEffect">
                                  <p:stCondLst>
                                    <p:cond delay="0"/>
                                  </p:stCondLst>
                                  <p:childTnLst>
                                    <p:animMotion origin="layout" path="M 0.3944 0.00463 L 3.33333E-6 3.33333E-6 " pathEditMode="relative" rAng="0" ptsTypes="AA">
                                      <p:cBhvr>
                                        <p:cTn id="14" dur="750" fill="hold"/>
                                        <p:tgtEl>
                                          <p:spTgt spid="62"/>
                                        </p:tgtEl>
                                        <p:attrNameLst>
                                          <p:attrName>ppt_x</p:attrName>
                                          <p:attrName>ppt_y</p:attrName>
                                        </p:attrNameLst>
                                      </p:cBhvr>
                                      <p:rCtr x="-19714" y="-231"/>
                                    </p:animMotion>
                                  </p:childTnLst>
                                </p:cTn>
                              </p:par>
                            </p:childTnLst>
                          </p:cTn>
                        </p:par>
                      </p:childTnLst>
                    </p:cTn>
                  </p:par>
                </p:childTnLst>
              </p:cTn>
              <p:nextCondLst>
                <p:cond evt="onClick" delay="0">
                  <p:tgtEl>
                    <p:spTgt spid="3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72465-7471-E58D-1694-2B3EE6F12798}"/>
              </a:ext>
            </a:extLst>
          </p:cNvPr>
          <p:cNvPicPr>
            <a:picLocks noChangeAspect="1"/>
          </p:cNvPicPr>
          <p:nvPr/>
        </p:nvPicPr>
        <p:blipFill>
          <a:blip r:embed="rId3"/>
          <a:stretch>
            <a:fillRect/>
          </a:stretch>
        </p:blipFill>
        <p:spPr>
          <a:xfrm>
            <a:off x="2121063" y="2148729"/>
            <a:ext cx="7949873" cy="2560542"/>
          </a:xfrm>
          <a:prstGeom prst="rect">
            <a:avLst/>
          </a:prstGeom>
        </p:spPr>
      </p:pic>
      <p:pic>
        <p:nvPicPr>
          <p:cNvPr id="5" name="Picture 4" descr="Logo&#10;&#10;Description automatically generated">
            <a:extLst>
              <a:ext uri="{FF2B5EF4-FFF2-40B4-BE49-F238E27FC236}">
                <a16:creationId xmlns:a16="http://schemas.microsoft.com/office/drawing/2014/main" id="{0B613B81-11FE-37E4-70FC-D46C6A2131A7}"/>
              </a:ext>
            </a:extLst>
          </p:cNvPr>
          <p:cNvPicPr>
            <a:picLocks noChangeAspect="1"/>
          </p:cNvPicPr>
          <p:nvPr/>
        </p:nvPicPr>
        <p:blipFill>
          <a:blip r:embed="rId4"/>
          <a:stretch>
            <a:fillRect/>
          </a:stretch>
        </p:blipFill>
        <p:spPr>
          <a:xfrm>
            <a:off x="4050384" y="5195315"/>
            <a:ext cx="4091232" cy="548640"/>
          </a:xfrm>
          <a:prstGeom prst="rect">
            <a:avLst/>
          </a:prstGeom>
        </p:spPr>
      </p:pic>
    </p:spTree>
    <p:extLst>
      <p:ext uri="{BB962C8B-B14F-4D97-AF65-F5344CB8AC3E}">
        <p14:creationId xmlns:p14="http://schemas.microsoft.com/office/powerpoint/2010/main" val="77291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312B1AA-0216-49EE-9436-BD9A1035DCC6}"/>
              </a:ext>
            </a:extLst>
          </p:cNvPr>
          <p:cNvSpPr/>
          <p:nvPr/>
        </p:nvSpPr>
        <p:spPr>
          <a:xfrm>
            <a:off x="304800" y="4365704"/>
            <a:ext cx="6871290" cy="1426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D8BCA"/>
              </a:solidFill>
            </a:endParaRPr>
          </a:p>
        </p:txBody>
      </p:sp>
      <p:sp>
        <p:nvSpPr>
          <p:cNvPr id="50" name="TextBox 49">
            <a:extLst>
              <a:ext uri="{FF2B5EF4-FFF2-40B4-BE49-F238E27FC236}">
                <a16:creationId xmlns:a16="http://schemas.microsoft.com/office/drawing/2014/main" id="{72FCB5DF-C391-4FC3-B219-9854CAF0FCD8}"/>
              </a:ext>
            </a:extLst>
          </p:cNvPr>
          <p:cNvSpPr txBox="1"/>
          <p:nvPr/>
        </p:nvSpPr>
        <p:spPr>
          <a:xfrm>
            <a:off x="1532965" y="4755543"/>
            <a:ext cx="4646656" cy="646331"/>
          </a:xfrm>
          <a:prstGeom prst="rect">
            <a:avLst/>
          </a:prstGeom>
          <a:noFill/>
        </p:spPr>
        <p:txBody>
          <a:bodyPr wrap="square" lIns="0" rIns="0" anchor="ctr">
            <a:spAutoFit/>
          </a:bodyPr>
          <a:lstStyle/>
          <a:p>
            <a:r>
              <a:rPr lang="en-US" dirty="0"/>
              <a:t>We’re your partner for all of it. </a:t>
            </a:r>
          </a:p>
          <a:p>
            <a:r>
              <a:rPr lang="en-US" b="1" dirty="0"/>
              <a:t>Your partner for good.</a:t>
            </a:r>
          </a:p>
        </p:txBody>
      </p:sp>
      <p:sp>
        <p:nvSpPr>
          <p:cNvPr id="79" name="TextBox 78">
            <a:extLst>
              <a:ext uri="{FF2B5EF4-FFF2-40B4-BE49-F238E27FC236}">
                <a16:creationId xmlns:a16="http://schemas.microsoft.com/office/drawing/2014/main" id="{F5DFCF35-CB0F-437A-9AA8-0EA1C0950883}"/>
              </a:ext>
            </a:extLst>
          </p:cNvPr>
          <p:cNvSpPr txBox="1"/>
          <p:nvPr/>
        </p:nvSpPr>
        <p:spPr>
          <a:xfrm>
            <a:off x="613517" y="2077305"/>
            <a:ext cx="5566104" cy="1831271"/>
          </a:xfrm>
          <a:prstGeom prst="rect">
            <a:avLst/>
          </a:prstGeom>
          <a:noFill/>
        </p:spPr>
        <p:txBody>
          <a:bodyPr wrap="square" lIns="0" rIns="0" anchor="t">
            <a:spAutoFit/>
          </a:bodyPr>
          <a:lstStyle/>
          <a:p>
            <a:pPr>
              <a:spcBef>
                <a:spcPts val="600"/>
              </a:spcBef>
            </a:pPr>
            <a:r>
              <a:rPr lang="en-US" b="1" dirty="0"/>
              <a:t>We're 26,000 partners strong, working together to support your health every day.</a:t>
            </a:r>
          </a:p>
          <a:p>
            <a:pPr>
              <a:spcBef>
                <a:spcPts val="600"/>
              </a:spcBef>
            </a:pPr>
            <a:r>
              <a:rPr lang="en-US" dirty="0"/>
              <a:t>For you, it’s a top-rated Member Services team – here to help you understand your plan and answer your questions. It’s a plan you can trust, benefits that benefit you, and a commitment to lower costs.</a:t>
            </a:r>
          </a:p>
        </p:txBody>
      </p:sp>
      <p:sp>
        <p:nvSpPr>
          <p:cNvPr id="101" name="TextBox 100" hidden="1">
            <a:extLst>
              <a:ext uri="{FF2B5EF4-FFF2-40B4-BE49-F238E27FC236}">
                <a16:creationId xmlns:a16="http://schemas.microsoft.com/office/drawing/2014/main" id="{659C0592-5A91-4E0D-AF83-EE42ACD2FA22}"/>
              </a:ext>
            </a:extLst>
          </p:cNvPr>
          <p:cNvSpPr txBox="1"/>
          <p:nvPr/>
        </p:nvSpPr>
        <p:spPr>
          <a:xfrm>
            <a:off x="613517" y="381342"/>
            <a:ext cx="6033468" cy="461665"/>
          </a:xfrm>
          <a:prstGeom prst="rect">
            <a:avLst/>
          </a:prstGeom>
          <a:noFill/>
        </p:spPr>
        <p:txBody>
          <a:bodyPr wrap="square" lIns="0" rIns="0" anchor="t">
            <a:spAutoFit/>
          </a:bodyPr>
          <a:lstStyle/>
          <a:p>
            <a:pPr>
              <a:spcBef>
                <a:spcPts val="600"/>
              </a:spcBef>
            </a:pPr>
            <a:r>
              <a:rPr lang="en-GB" sz="2400" dirty="0">
                <a:solidFill>
                  <a:schemeClr val="tx2"/>
                </a:solidFill>
              </a:rPr>
              <a:t>Y</a:t>
            </a:r>
            <a:r>
              <a:rPr lang="en-US" sz="2400" dirty="0">
                <a:solidFill>
                  <a:schemeClr val="tx2"/>
                </a:solidFill>
              </a:rPr>
              <a:t>OUR</a:t>
            </a:r>
          </a:p>
        </p:txBody>
      </p:sp>
      <p:grpSp>
        <p:nvGrpSpPr>
          <p:cNvPr id="80" name="Burger">
            <a:extLst>
              <a:ext uri="{FF2B5EF4-FFF2-40B4-BE49-F238E27FC236}">
                <a16:creationId xmlns:a16="http://schemas.microsoft.com/office/drawing/2014/main" id="{625FB90D-9D8D-4838-A14F-0E6C2E71E7C6}"/>
              </a:ext>
            </a:extLst>
          </p:cNvPr>
          <p:cNvGrpSpPr/>
          <p:nvPr/>
        </p:nvGrpSpPr>
        <p:grpSpPr>
          <a:xfrm>
            <a:off x="-1" y="-1"/>
            <a:ext cx="304797" cy="304797"/>
            <a:chOff x="-1" y="-1"/>
            <a:chExt cx="304797" cy="304797"/>
          </a:xfrm>
        </p:grpSpPr>
        <p:sp>
          <p:nvSpPr>
            <p:cNvPr id="81" name="Rectangle 80">
              <a:extLst>
                <a:ext uri="{FF2B5EF4-FFF2-40B4-BE49-F238E27FC236}">
                  <a16:creationId xmlns:a16="http://schemas.microsoft.com/office/drawing/2014/main" id="{5DF4EDDB-A1AB-4C73-8958-72965538A9C3}"/>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F1A5CFEC-2AD4-4EB4-86A5-84C006F5A9CD}"/>
                </a:ext>
              </a:extLst>
            </p:cNvPr>
            <p:cNvGrpSpPr/>
            <p:nvPr userDrawn="1"/>
          </p:nvGrpSpPr>
          <p:grpSpPr>
            <a:xfrm>
              <a:off x="88317" y="103148"/>
              <a:ext cx="128160" cy="98498"/>
              <a:chOff x="88317" y="99577"/>
              <a:chExt cx="128160" cy="98498"/>
            </a:xfrm>
          </p:grpSpPr>
          <p:cxnSp>
            <p:nvCxnSpPr>
              <p:cNvPr id="83" name="Straight Connector 82">
                <a:extLst>
                  <a:ext uri="{FF2B5EF4-FFF2-40B4-BE49-F238E27FC236}">
                    <a16:creationId xmlns:a16="http://schemas.microsoft.com/office/drawing/2014/main" id="{898987DE-43FE-4BF1-9836-54D33837A882}"/>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1FC5C5C-59C8-4C46-9BAD-70CF96F1F549}"/>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A14E49-A95D-42CB-8E13-209D0B5BFDDC}"/>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35" name="Graphic 36">
            <a:extLst>
              <a:ext uri="{FF2B5EF4-FFF2-40B4-BE49-F238E27FC236}">
                <a16:creationId xmlns:a16="http://schemas.microsoft.com/office/drawing/2014/main" id="{18EFC8D4-9341-4362-8D2F-3A7901B24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517" y="4739871"/>
            <a:ext cx="677674" cy="677674"/>
          </a:xfrm>
          <a:prstGeom prst="rect">
            <a:avLst/>
          </a:prstGeom>
        </p:spPr>
      </p:pic>
      <p:sp>
        <p:nvSpPr>
          <p:cNvPr id="34" name="Rectangle 33">
            <a:extLst>
              <a:ext uri="{FF2B5EF4-FFF2-40B4-BE49-F238E27FC236}">
                <a16:creationId xmlns:a16="http://schemas.microsoft.com/office/drawing/2014/main" id="{3EB6E04D-AFD9-CAEE-1B6C-91476392572A}"/>
              </a:ext>
            </a:extLst>
          </p:cNvPr>
          <p:cNvSpPr/>
          <p:nvPr/>
        </p:nvSpPr>
        <p:spPr>
          <a:xfrm>
            <a:off x="7222743" y="382994"/>
            <a:ext cx="187003" cy="6190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6A618298-DE3A-C285-95E1-72444DD6FAA0}"/>
              </a:ext>
            </a:extLst>
          </p:cNvPr>
          <p:cNvPicPr>
            <a:picLocks noChangeAspect="1"/>
          </p:cNvPicPr>
          <p:nvPr/>
        </p:nvPicPr>
        <p:blipFill>
          <a:blip r:embed="rId5"/>
          <a:srcRect l="24255" r="24255"/>
          <a:stretch/>
        </p:blipFill>
        <p:spPr>
          <a:xfrm>
            <a:off x="7408506" y="378068"/>
            <a:ext cx="4783494" cy="6193388"/>
          </a:xfrm>
          <a:prstGeom prst="rect">
            <a:avLst/>
          </a:prstGeom>
        </p:spPr>
      </p:pic>
      <p:sp>
        <p:nvSpPr>
          <p:cNvPr id="3" name="Title 2">
            <a:extLst>
              <a:ext uri="{FF2B5EF4-FFF2-40B4-BE49-F238E27FC236}">
                <a16:creationId xmlns:a16="http://schemas.microsoft.com/office/drawing/2014/main" id="{8C49B753-F67D-8200-6EA0-9CB0F666E407}"/>
              </a:ext>
            </a:extLst>
          </p:cNvPr>
          <p:cNvSpPr>
            <a:spLocks noGrp="1"/>
          </p:cNvSpPr>
          <p:nvPr>
            <p:ph type="title"/>
          </p:nvPr>
        </p:nvSpPr>
        <p:spPr>
          <a:xfrm>
            <a:off x="613518" y="395034"/>
            <a:ext cx="10440246" cy="1463040"/>
          </a:xfrm>
        </p:spPr>
        <p:txBody>
          <a:bodyPr/>
          <a:lstStyle/>
          <a:p>
            <a:pPr>
              <a:lnSpc>
                <a:spcPct val="80000"/>
              </a:lnSpc>
              <a:spcBef>
                <a:spcPts val="600"/>
              </a:spcBef>
            </a:pPr>
            <a:r>
              <a:rPr lang="en-US" sz="4400" b="1" dirty="0">
                <a:solidFill>
                  <a:schemeClr val="accent2"/>
                </a:solidFill>
              </a:rPr>
              <a:t>Your partner </a:t>
            </a:r>
            <a:br>
              <a:rPr lang="en-US" sz="4400" b="1" dirty="0">
                <a:solidFill>
                  <a:schemeClr val="accent2"/>
                </a:solidFill>
              </a:rPr>
            </a:br>
            <a:r>
              <a:rPr lang="en-US" sz="4400" b="1" dirty="0">
                <a:solidFill>
                  <a:schemeClr val="accent2"/>
                </a:solidFill>
              </a:rPr>
              <a:t>for good</a:t>
            </a:r>
            <a:r>
              <a:rPr lang="en-US" sz="3000" baseline="50000" dirty="0">
                <a:solidFill>
                  <a:schemeClr val="accent2"/>
                </a:solidFill>
              </a:rPr>
              <a:t>SM</a:t>
            </a:r>
            <a:endParaRPr lang="en-US" sz="3000" baseline="50000" dirty="0"/>
          </a:p>
        </p:txBody>
      </p:sp>
      <p:grpSp>
        <p:nvGrpSpPr>
          <p:cNvPr id="5" name="Group 4">
            <a:extLst>
              <a:ext uri="{FF2B5EF4-FFF2-40B4-BE49-F238E27FC236}">
                <a16:creationId xmlns:a16="http://schemas.microsoft.com/office/drawing/2014/main" id="{12566720-FEA2-4ED0-ACFB-9F0FC4CED78E}"/>
              </a:ext>
            </a:extLst>
          </p:cNvPr>
          <p:cNvGrpSpPr/>
          <p:nvPr/>
        </p:nvGrpSpPr>
        <p:grpSpPr>
          <a:xfrm>
            <a:off x="-4741826" y="304794"/>
            <a:ext cx="4248150" cy="6553205"/>
            <a:chOff x="-4750182" y="304794"/>
            <a:chExt cx="4248150" cy="6553205"/>
          </a:xfrm>
        </p:grpSpPr>
        <p:grpSp>
          <p:nvGrpSpPr>
            <p:cNvPr id="86" name="Group 85">
              <a:extLst>
                <a:ext uri="{FF2B5EF4-FFF2-40B4-BE49-F238E27FC236}">
                  <a16:creationId xmlns:a16="http://schemas.microsoft.com/office/drawing/2014/main" id="{7BE45E08-DDC6-4C21-928A-A557E2D80C07}"/>
                </a:ext>
              </a:extLst>
            </p:cNvPr>
            <p:cNvGrpSpPr/>
            <p:nvPr/>
          </p:nvGrpSpPr>
          <p:grpSpPr>
            <a:xfrm>
              <a:off x="-4750182" y="304794"/>
              <a:ext cx="4248150" cy="6553205"/>
              <a:chOff x="0" y="304794"/>
              <a:chExt cx="4248150" cy="6553205"/>
            </a:xfrm>
          </p:grpSpPr>
          <p:sp>
            <p:nvSpPr>
              <p:cNvPr id="87" name="Rectangle: Single Corner Rounded 86">
                <a:extLst>
                  <a:ext uri="{FF2B5EF4-FFF2-40B4-BE49-F238E27FC236}">
                    <a16:creationId xmlns:a16="http://schemas.microsoft.com/office/drawing/2014/main" id="{EFA1EBBD-07EB-44C2-8A84-94FD18C4827A}"/>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3BCC6459-97BC-4691-82D9-C34C858CA929}"/>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Connector 97">
              <a:extLst>
                <a:ext uri="{FF2B5EF4-FFF2-40B4-BE49-F238E27FC236}">
                  <a16:creationId xmlns:a16="http://schemas.microsoft.com/office/drawing/2014/main" id="{FDC1023D-CF72-4031-97AF-0F20BE3F83A7}"/>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F14AFFD-2228-4255-B9D4-F2EC00C8F0C4}"/>
                </a:ext>
              </a:extLst>
            </p:cNvPr>
            <p:cNvGrpSpPr/>
            <p:nvPr/>
          </p:nvGrpSpPr>
          <p:grpSpPr>
            <a:xfrm>
              <a:off x="-4431269" y="746687"/>
              <a:ext cx="2152889" cy="289561"/>
              <a:chOff x="-4431269" y="644179"/>
              <a:chExt cx="2152889" cy="289561"/>
            </a:xfrm>
          </p:grpSpPr>
          <p:sp>
            <p:nvSpPr>
              <p:cNvPr id="97" name="TextBox 96">
                <a:hlinkClick r:id="rId6" action="ppaction://hlinksldjump"/>
                <a:extLst>
                  <a:ext uri="{FF2B5EF4-FFF2-40B4-BE49-F238E27FC236}">
                    <a16:creationId xmlns:a16="http://schemas.microsoft.com/office/drawing/2014/main" id="{779A14E5-1497-430B-B426-1BD0C53EB963}"/>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2" name="Group 1">
                <a:extLst>
                  <a:ext uri="{FF2B5EF4-FFF2-40B4-BE49-F238E27FC236}">
                    <a16:creationId xmlns:a16="http://schemas.microsoft.com/office/drawing/2014/main" id="{3A1DA58A-F201-49AC-916E-363EAA4542C8}"/>
                  </a:ext>
                </a:extLst>
              </p:cNvPr>
              <p:cNvGrpSpPr/>
              <p:nvPr/>
            </p:nvGrpSpPr>
            <p:grpSpPr>
              <a:xfrm>
                <a:off x="-4431269" y="644179"/>
                <a:ext cx="289560" cy="289560"/>
                <a:chOff x="-4431269" y="644179"/>
                <a:chExt cx="289560" cy="289560"/>
              </a:xfrm>
            </p:grpSpPr>
            <p:sp>
              <p:nvSpPr>
                <p:cNvPr id="99" name="Oval 98">
                  <a:hlinkClick r:id="rId6" action="ppaction://hlinksldjump"/>
                  <a:extLst>
                    <a:ext uri="{FF2B5EF4-FFF2-40B4-BE49-F238E27FC236}">
                      <a16:creationId xmlns:a16="http://schemas.microsoft.com/office/drawing/2014/main" id="{418240B3-832C-46CD-9E86-A8DF2D4F9DE1}"/>
                    </a:ext>
                  </a:extLst>
                </p:cNvPr>
                <p:cNvSpPr/>
                <p:nvPr/>
              </p:nvSpPr>
              <p:spPr>
                <a:xfrm>
                  <a:off x="-4431269" y="644179"/>
                  <a:ext cx="289560" cy="289560"/>
                </a:xfrm>
                <a:prstGeom prst="ellipse">
                  <a:avLst/>
                </a:prstGeom>
                <a:solidFill>
                  <a:srgbClr val="9D8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raphic 99">
                  <a:extLst>
                    <a:ext uri="{FF2B5EF4-FFF2-40B4-BE49-F238E27FC236}">
                      <a16:creationId xmlns:a16="http://schemas.microsoft.com/office/drawing/2014/main" id="{24A6120D-2D92-43E9-8C13-41886403B4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291" y="703434"/>
                  <a:ext cx="156762" cy="156762"/>
                </a:xfrm>
                <a:prstGeom prst="rect">
                  <a:avLst/>
                </a:prstGeom>
              </p:spPr>
            </p:pic>
          </p:grpSp>
        </p:grpSp>
      </p:grpSp>
      <p:graphicFrame>
        <p:nvGraphicFramePr>
          <p:cNvPr id="29" name="Table 28">
            <a:extLst>
              <a:ext uri="{FF2B5EF4-FFF2-40B4-BE49-F238E27FC236}">
                <a16:creationId xmlns:a16="http://schemas.microsoft.com/office/drawing/2014/main" id="{11F868BB-9981-448A-8444-A7EC34E4A6A3}"/>
              </a:ext>
            </a:extLst>
          </p:cNvPr>
          <p:cNvGraphicFramePr>
            <a:graphicFrameLocks noGrp="1"/>
          </p:cNvGraphicFramePr>
          <p:nvPr>
            <p:extLst>
              <p:ext uri="{D42A27DB-BD31-4B8C-83A1-F6EECF244321}">
                <p14:modId xmlns:p14="http://schemas.microsoft.com/office/powerpoint/2010/main" val="1089140980"/>
              </p:ext>
            </p:extLst>
          </p:nvPr>
        </p:nvGraphicFramePr>
        <p:xfrm>
          <a:off x="-4453959" y="1387535"/>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About HealthPartners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9" action="ppaction://hlinksldjump"/>
                        </a:rPr>
                        <a:t>About HealthPartners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10" action="ppaction://hlinksldjump"/>
                        </a:rPr>
                        <a:t>Getting started </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6" name="Rectangle 7, chunk 2">
            <a:extLst>
              <a:ext uri="{FF2B5EF4-FFF2-40B4-BE49-F238E27FC236}">
                <a16:creationId xmlns:a16="http://schemas.microsoft.com/office/drawing/2014/main" id="{C64840B4-7F01-53D2-9D41-279094713EA6}"/>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1" action="ppaction://hlinksldjump"/>
              </a:rPr>
              <a:t>Contact us</a:t>
            </a:r>
            <a:endParaRPr lang="en-US" sz="1500" b="1" dirty="0">
              <a:solidFill>
                <a:schemeClr val="bg1"/>
              </a:solidFill>
            </a:endParaRPr>
          </a:p>
        </p:txBody>
      </p:sp>
      <p:sp>
        <p:nvSpPr>
          <p:cNvPr id="31" name="TextBox 30">
            <a:extLst>
              <a:ext uri="{FF2B5EF4-FFF2-40B4-BE49-F238E27FC236}">
                <a16:creationId xmlns:a16="http://schemas.microsoft.com/office/drawing/2014/main" id="{48E12F97-E574-4249-912B-502826FFFCC0}"/>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D345EB8A-A538-4706-B3EB-DDB3F5265B3A}" type="slidenum">
              <a:rPr lang="en-US" sz="900" b="1" smtClean="0">
                <a:solidFill>
                  <a:schemeClr val="bg1"/>
                </a:solidFill>
              </a:rPr>
              <a:t>5</a:t>
            </a:fld>
            <a:endParaRPr lang="en-US" sz="1350" b="1" dirty="0">
              <a:solidFill>
                <a:schemeClr val="bg1"/>
              </a:solidFill>
            </a:endParaRPr>
          </a:p>
        </p:txBody>
      </p:sp>
      <p:sp>
        <p:nvSpPr>
          <p:cNvPr id="32" name="TextBox 31">
            <a:extLst>
              <a:ext uri="{FF2B5EF4-FFF2-40B4-BE49-F238E27FC236}">
                <a16:creationId xmlns:a16="http://schemas.microsoft.com/office/drawing/2014/main" id="{806CFC67-17E6-42F8-918E-6A6A717390E7}"/>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33" name="Straight Connector 32">
            <a:extLst>
              <a:ext uri="{FF2B5EF4-FFF2-40B4-BE49-F238E27FC236}">
                <a16:creationId xmlns:a16="http://schemas.microsoft.com/office/drawing/2014/main" id="{9108E191-7D43-4240-8464-69717340F13D}"/>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29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0"/>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3.33333E-6 -1.11111E-6 L 0.38971 -2.22222E-6 " pathEditMode="relative" rAng="0" ptsTypes="AA">
                                      <p:cBhvr>
                                        <p:cTn id="6" dur="750" fill="hold"/>
                                        <p:tgtEl>
                                          <p:spTgt spid="5"/>
                                        </p:tgtEl>
                                        <p:attrNameLst>
                                          <p:attrName>ppt_x</p:attrName>
                                          <p:attrName>ppt_y</p:attrName>
                                        </p:attrNameLst>
                                      </p:cBhvr>
                                      <p:rCtr x="19479" y="-69"/>
                                    </p:animMotion>
                                  </p:childTnLst>
                                </p:cTn>
                              </p:par>
                              <p:par>
                                <p:cTn id="7" presetID="63" presetClass="path" presetSubtype="0" fill="hold" nodeType="withEffect">
                                  <p:stCondLst>
                                    <p:cond delay="0"/>
                                  </p:stCondLst>
                                  <p:childTnLst>
                                    <p:animMotion origin="layout" path="M -6.25E-7 3.33333E-6 L 0.3944 0.00463 " pathEditMode="relative" rAng="0" ptsTypes="AA">
                                      <p:cBhvr>
                                        <p:cTn id="8" dur="750" fill="hold"/>
                                        <p:tgtEl>
                                          <p:spTgt spid="29"/>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36"/>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3.54167E-6 -2.22222E-6 " pathEditMode="relative" rAng="0" ptsTypes="AA">
                                      <p:cBhvr>
                                        <p:cTn id="14" dur="750" fill="hold"/>
                                        <p:tgtEl>
                                          <p:spTgt spid="5"/>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6.25E-7 3.33333E-6 " pathEditMode="relative" rAng="0" ptsTypes="AA">
                                      <p:cBhvr>
                                        <p:cTn id="16" dur="750" fill="hold"/>
                                        <p:tgtEl>
                                          <p:spTgt spid="29"/>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36"/>
                                        </p:tgtEl>
                                        <p:attrNameLst>
                                          <p:attrName>ppt_x</p:attrName>
                                          <p:attrName>ppt_y</p:attrName>
                                        </p:attrNameLst>
                                      </p:cBhvr>
                                      <p:rCtr x="-19987" y="0"/>
                                    </p:animMotion>
                                  </p:childTnLst>
                                </p:cTn>
                              </p:par>
                            </p:childTnLst>
                          </p:cTn>
                        </p:par>
                      </p:childTnLst>
                    </p:cTn>
                  </p:par>
                </p:childTnLst>
              </p:cTn>
              <p:nextCondLst>
                <p:cond evt="onClick" delay="0">
                  <p:tgtEl>
                    <p:spTgt spid="80"/>
                  </p:tgtEl>
                </p:cond>
              </p:nextCondLst>
            </p:seq>
          </p:childTnLst>
        </p:cTn>
      </p:par>
    </p:tnLst>
    <p:bldLst>
      <p:bldP spid="36" grpId="0"/>
      <p:bldP spid="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E170-7643-4643-80EB-49B745CDFADD}"/>
              </a:ext>
            </a:extLst>
          </p:cNvPr>
          <p:cNvSpPr>
            <a:spLocks noGrp="1"/>
          </p:cNvSpPr>
          <p:nvPr>
            <p:ph type="title"/>
          </p:nvPr>
        </p:nvSpPr>
        <p:spPr/>
        <p:txBody>
          <a:bodyPr/>
          <a:lstStyle/>
          <a:p>
            <a:r>
              <a:rPr lang="en-US" dirty="0">
                <a:solidFill>
                  <a:schemeClr val="tx1"/>
                </a:solidFill>
              </a:rPr>
              <a:t>5 tips </a:t>
            </a:r>
            <a:r>
              <a:rPr lang="en-US" dirty="0"/>
              <a:t>for making the most of your health plan</a:t>
            </a:r>
            <a:endParaRPr lang="en-PH" dirty="0">
              <a:solidFill>
                <a:schemeClr val="tx1"/>
              </a:solidFill>
            </a:endParaRPr>
          </a:p>
        </p:txBody>
      </p:sp>
      <p:grpSp>
        <p:nvGrpSpPr>
          <p:cNvPr id="53" name="T1">
            <a:extLst>
              <a:ext uri="{FF2B5EF4-FFF2-40B4-BE49-F238E27FC236}">
                <a16:creationId xmlns:a16="http://schemas.microsoft.com/office/drawing/2014/main" id="{363E2968-CD45-4329-95E1-D92EE5E37EF2}"/>
              </a:ext>
            </a:extLst>
          </p:cNvPr>
          <p:cNvGrpSpPr/>
          <p:nvPr/>
        </p:nvGrpSpPr>
        <p:grpSpPr>
          <a:xfrm>
            <a:off x="613520" y="1219200"/>
            <a:ext cx="4345938" cy="822960"/>
            <a:chOff x="613520" y="2171701"/>
            <a:chExt cx="4345938" cy="822960"/>
          </a:xfrm>
        </p:grpSpPr>
        <p:grpSp>
          <p:nvGrpSpPr>
            <p:cNvPr id="54" name="Group 53">
              <a:extLst>
                <a:ext uri="{FF2B5EF4-FFF2-40B4-BE49-F238E27FC236}">
                  <a16:creationId xmlns:a16="http://schemas.microsoft.com/office/drawing/2014/main" id="{424EF549-71AD-4068-A616-DEA5B92FE677}"/>
                </a:ext>
              </a:extLst>
            </p:cNvPr>
            <p:cNvGrpSpPr/>
            <p:nvPr/>
          </p:nvGrpSpPr>
          <p:grpSpPr>
            <a:xfrm>
              <a:off x="613520" y="2171701"/>
              <a:ext cx="4345938" cy="822960"/>
              <a:chOff x="613520" y="2273300"/>
              <a:chExt cx="3621600" cy="1287149"/>
            </a:xfrm>
          </p:grpSpPr>
          <p:sp>
            <p:nvSpPr>
              <p:cNvPr id="67" name="Rectangle: Diagonal Corners Rounded 66">
                <a:extLst>
                  <a:ext uri="{FF2B5EF4-FFF2-40B4-BE49-F238E27FC236}">
                    <a16:creationId xmlns:a16="http://schemas.microsoft.com/office/drawing/2014/main" id="{E52B39A1-18C4-438F-A636-45BF0F86E98D}"/>
                  </a:ext>
                </a:extLst>
              </p:cNvPr>
              <p:cNvSpPr/>
              <p:nvPr/>
            </p:nvSpPr>
            <p:spPr>
              <a:xfrm flipH="1">
                <a:off x="613520" y="2273300"/>
                <a:ext cx="3621600" cy="1287149"/>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878A8F"/>
                  </a:solidFill>
                  <a:effectLst/>
                  <a:uLnTx/>
                  <a:uFillTx/>
                  <a:latin typeface="Arial"/>
                  <a:ea typeface="+mn-ea"/>
                  <a:cs typeface="+mn-cs"/>
                </a:endParaRPr>
              </a:p>
            </p:txBody>
          </p:sp>
          <p:sp>
            <p:nvSpPr>
              <p:cNvPr id="68" name="TextBox 67">
                <a:extLst>
                  <a:ext uri="{FF2B5EF4-FFF2-40B4-BE49-F238E27FC236}">
                    <a16:creationId xmlns:a16="http://schemas.microsoft.com/office/drawing/2014/main" id="{42F1E233-4375-443A-80A8-39D8E521D8B0}"/>
                  </a:ext>
                </a:extLst>
              </p:cNvPr>
              <p:cNvSpPr txBox="1"/>
              <p:nvPr/>
            </p:nvSpPr>
            <p:spPr>
              <a:xfrm>
                <a:off x="1134720" y="2628048"/>
                <a:ext cx="2266966" cy="577653"/>
              </a:xfrm>
              <a:prstGeom prst="rect">
                <a:avLst/>
              </a:prstGeom>
              <a:noFill/>
            </p:spPr>
            <p:txBody>
              <a:bodyPr wrap="square" lIns="0" rIns="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60489D"/>
                    </a:solidFill>
                    <a:effectLst/>
                    <a:uLnTx/>
                    <a:uFillTx/>
                    <a:latin typeface="Arial"/>
                    <a:ea typeface="+mn-ea"/>
                    <a:cs typeface="+mn-cs"/>
                  </a:rPr>
                  <a:t>Understand your costs</a:t>
                </a:r>
              </a:p>
            </p:txBody>
          </p:sp>
        </p:grpSp>
        <p:grpSp>
          <p:nvGrpSpPr>
            <p:cNvPr id="60" name="Group 59">
              <a:extLst>
                <a:ext uri="{FF2B5EF4-FFF2-40B4-BE49-F238E27FC236}">
                  <a16:creationId xmlns:a16="http://schemas.microsoft.com/office/drawing/2014/main" id="{7FCD586A-AB43-4B06-8319-F52C12CCC59B}"/>
                </a:ext>
              </a:extLst>
            </p:cNvPr>
            <p:cNvGrpSpPr/>
            <p:nvPr/>
          </p:nvGrpSpPr>
          <p:grpSpPr>
            <a:xfrm>
              <a:off x="4230504" y="2316964"/>
              <a:ext cx="728954" cy="532434"/>
              <a:chOff x="3506165" y="4770526"/>
              <a:chExt cx="728954" cy="532434"/>
            </a:xfrm>
          </p:grpSpPr>
          <p:sp>
            <p:nvSpPr>
              <p:cNvPr id="61" name="Freeform: Shape 60">
                <a:extLst>
                  <a:ext uri="{FF2B5EF4-FFF2-40B4-BE49-F238E27FC236}">
                    <a16:creationId xmlns:a16="http://schemas.microsoft.com/office/drawing/2014/main" id="{A64475C3-3737-4493-9773-444FD9A4E424}"/>
                  </a:ext>
                </a:extLst>
              </p:cNvPr>
              <p:cNvSpPr/>
              <p:nvPr/>
            </p:nvSpPr>
            <p:spPr>
              <a:xfrm>
                <a:off x="3506165" y="477052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D6F28AC7-D089-4A69-847D-72C83A4F52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854813"/>
                <a:ext cx="363860" cy="363860"/>
              </a:xfrm>
              <a:prstGeom prst="rect">
                <a:avLst/>
              </a:prstGeom>
            </p:spPr>
          </p:pic>
        </p:grpSp>
      </p:grpSp>
      <p:sp>
        <p:nvSpPr>
          <p:cNvPr id="92" name="TextBox 91">
            <a:extLst>
              <a:ext uri="{FF2B5EF4-FFF2-40B4-BE49-F238E27FC236}">
                <a16:creationId xmlns:a16="http://schemas.microsoft.com/office/drawing/2014/main" id="{5A54103D-F79D-42E2-ABDF-6ED0D83036CF}"/>
              </a:ext>
            </a:extLst>
          </p:cNvPr>
          <p:cNvSpPr txBox="1"/>
          <p:nvPr/>
        </p:nvSpPr>
        <p:spPr>
          <a:xfrm>
            <a:off x="736145" y="1415237"/>
            <a:ext cx="292709" cy="430887"/>
          </a:xfrm>
          <a:prstGeom prst="rect">
            <a:avLst/>
          </a:prstGeom>
          <a:noFill/>
        </p:spPr>
        <p:txBody>
          <a:bodyPr wrap="none" lIns="91440" tIns="0" rIns="0" bIns="0" rtlCol="0" anchor="ctr" anchorCtr="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GB" sz="2800" b="1" i="0" u="none" strike="noStrike" kern="1200" cap="none" spc="0" normalizeH="0" baseline="0" noProof="0" dirty="0">
                <a:ln>
                  <a:noFill/>
                </a:ln>
                <a:solidFill>
                  <a:srgbClr val="60489D"/>
                </a:solidFill>
                <a:effectLst/>
                <a:uLnTx/>
                <a:uFillTx/>
                <a:latin typeface="Arial"/>
                <a:ea typeface="+mn-ea"/>
                <a:cs typeface="+mn-cs"/>
              </a:rPr>
              <a:t>1</a:t>
            </a:r>
            <a:endParaRPr kumimoji="0" lang="en-US" sz="2800" b="1" i="0" u="none" strike="noStrike" kern="1200" cap="none" spc="0" normalizeH="0" baseline="0" noProof="0" dirty="0" err="1">
              <a:ln>
                <a:noFill/>
              </a:ln>
              <a:solidFill>
                <a:srgbClr val="60489D"/>
              </a:solidFill>
              <a:effectLst/>
              <a:uLnTx/>
              <a:uFillTx/>
              <a:latin typeface="Arial"/>
              <a:ea typeface="+mn-ea"/>
              <a:cs typeface="+mn-cs"/>
            </a:endParaRPr>
          </a:p>
        </p:txBody>
      </p:sp>
      <p:grpSp>
        <p:nvGrpSpPr>
          <p:cNvPr id="117" name="T2">
            <a:extLst>
              <a:ext uri="{FF2B5EF4-FFF2-40B4-BE49-F238E27FC236}">
                <a16:creationId xmlns:a16="http://schemas.microsoft.com/office/drawing/2014/main" id="{F659F5A9-742C-460F-936D-C62541D25D83}"/>
              </a:ext>
            </a:extLst>
          </p:cNvPr>
          <p:cNvGrpSpPr/>
          <p:nvPr/>
        </p:nvGrpSpPr>
        <p:grpSpPr>
          <a:xfrm>
            <a:off x="613520" y="2242185"/>
            <a:ext cx="4345938" cy="822960"/>
            <a:chOff x="613520" y="2171701"/>
            <a:chExt cx="4345938" cy="822960"/>
          </a:xfrm>
        </p:grpSpPr>
        <p:grpSp>
          <p:nvGrpSpPr>
            <p:cNvPr id="118" name="Group 117">
              <a:extLst>
                <a:ext uri="{FF2B5EF4-FFF2-40B4-BE49-F238E27FC236}">
                  <a16:creationId xmlns:a16="http://schemas.microsoft.com/office/drawing/2014/main" id="{5DB8B702-6921-473F-86DA-3B08488F6DC7}"/>
                </a:ext>
              </a:extLst>
            </p:cNvPr>
            <p:cNvGrpSpPr/>
            <p:nvPr/>
          </p:nvGrpSpPr>
          <p:grpSpPr>
            <a:xfrm>
              <a:off x="613520" y="2171701"/>
              <a:ext cx="4345938" cy="822960"/>
              <a:chOff x="613520" y="2273300"/>
              <a:chExt cx="3621600" cy="1287149"/>
            </a:xfrm>
          </p:grpSpPr>
          <p:sp>
            <p:nvSpPr>
              <p:cNvPr id="122" name="Rectangle: Diagonal Corners Rounded 121">
                <a:extLst>
                  <a:ext uri="{FF2B5EF4-FFF2-40B4-BE49-F238E27FC236}">
                    <a16:creationId xmlns:a16="http://schemas.microsoft.com/office/drawing/2014/main" id="{8470E008-92F2-4D1E-A759-AD3EB60CCB65}"/>
                  </a:ext>
                </a:extLst>
              </p:cNvPr>
              <p:cNvSpPr/>
              <p:nvPr/>
            </p:nvSpPr>
            <p:spPr>
              <a:xfrm flipH="1">
                <a:off x="613520" y="2273300"/>
                <a:ext cx="3621600" cy="1287149"/>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878A8F"/>
                  </a:solidFill>
                  <a:effectLst/>
                  <a:uLnTx/>
                  <a:uFillTx/>
                  <a:latin typeface="Arial"/>
                  <a:ea typeface="+mn-ea"/>
                  <a:cs typeface="+mn-cs"/>
                </a:endParaRPr>
              </a:p>
            </p:txBody>
          </p:sp>
          <p:sp>
            <p:nvSpPr>
              <p:cNvPr id="123" name="TextBox 122">
                <a:extLst>
                  <a:ext uri="{FF2B5EF4-FFF2-40B4-BE49-F238E27FC236}">
                    <a16:creationId xmlns:a16="http://schemas.microsoft.com/office/drawing/2014/main" id="{707D3AE8-D307-433F-A678-56ADAD6DFCD6}"/>
                  </a:ext>
                </a:extLst>
              </p:cNvPr>
              <p:cNvSpPr txBox="1"/>
              <p:nvPr/>
            </p:nvSpPr>
            <p:spPr>
              <a:xfrm>
                <a:off x="1134720" y="2628048"/>
                <a:ext cx="2266966" cy="577653"/>
              </a:xfrm>
              <a:prstGeom prst="rect">
                <a:avLst/>
              </a:prstGeom>
              <a:noFill/>
            </p:spPr>
            <p:txBody>
              <a:bodyPr wrap="square" lIns="0" rIns="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60489D"/>
                    </a:solidFill>
                    <a:effectLst/>
                    <a:uLnTx/>
                    <a:uFillTx/>
                    <a:latin typeface="Arial"/>
                    <a:ea typeface="+mn-ea"/>
                    <a:cs typeface="+mn-cs"/>
                  </a:rPr>
                  <a:t>Know what’s covered</a:t>
                </a:r>
              </a:p>
            </p:txBody>
          </p:sp>
        </p:grpSp>
        <p:grpSp>
          <p:nvGrpSpPr>
            <p:cNvPr id="119" name="Group 118">
              <a:extLst>
                <a:ext uri="{FF2B5EF4-FFF2-40B4-BE49-F238E27FC236}">
                  <a16:creationId xmlns:a16="http://schemas.microsoft.com/office/drawing/2014/main" id="{FE0E6436-24D5-4E89-B4D7-3EA51C5EA9E4}"/>
                </a:ext>
              </a:extLst>
            </p:cNvPr>
            <p:cNvGrpSpPr/>
            <p:nvPr/>
          </p:nvGrpSpPr>
          <p:grpSpPr>
            <a:xfrm>
              <a:off x="4230504" y="2316964"/>
              <a:ext cx="728954" cy="532434"/>
              <a:chOff x="3506165" y="4770526"/>
              <a:chExt cx="728954" cy="532434"/>
            </a:xfrm>
          </p:grpSpPr>
          <p:sp>
            <p:nvSpPr>
              <p:cNvPr id="120" name="Freeform: Shape 119">
                <a:extLst>
                  <a:ext uri="{FF2B5EF4-FFF2-40B4-BE49-F238E27FC236}">
                    <a16:creationId xmlns:a16="http://schemas.microsoft.com/office/drawing/2014/main" id="{DA9D0CEF-F58D-4571-BAB1-AD6E0A6014EC}"/>
                  </a:ext>
                </a:extLst>
              </p:cNvPr>
              <p:cNvSpPr/>
              <p:nvPr/>
            </p:nvSpPr>
            <p:spPr>
              <a:xfrm>
                <a:off x="3506165" y="477052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Arial"/>
                  <a:ea typeface="+mn-ea"/>
                  <a:cs typeface="+mn-cs"/>
                </a:endParaRPr>
              </a:p>
            </p:txBody>
          </p:sp>
          <p:pic>
            <p:nvPicPr>
              <p:cNvPr id="121" name="Graphic 120">
                <a:extLst>
                  <a:ext uri="{FF2B5EF4-FFF2-40B4-BE49-F238E27FC236}">
                    <a16:creationId xmlns:a16="http://schemas.microsoft.com/office/drawing/2014/main" id="{FC31A7F1-B5BD-4D8C-9151-0C6863FB39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854813"/>
                <a:ext cx="363860" cy="363860"/>
              </a:xfrm>
              <a:prstGeom prst="rect">
                <a:avLst/>
              </a:prstGeom>
            </p:spPr>
          </p:pic>
        </p:grpSp>
      </p:grpSp>
      <p:sp>
        <p:nvSpPr>
          <p:cNvPr id="124" name="TextBox 123">
            <a:extLst>
              <a:ext uri="{FF2B5EF4-FFF2-40B4-BE49-F238E27FC236}">
                <a16:creationId xmlns:a16="http://schemas.microsoft.com/office/drawing/2014/main" id="{F4CBDFF1-9ED7-49E5-8C58-78D18928EA32}"/>
              </a:ext>
            </a:extLst>
          </p:cNvPr>
          <p:cNvSpPr txBox="1"/>
          <p:nvPr/>
        </p:nvSpPr>
        <p:spPr>
          <a:xfrm>
            <a:off x="736145" y="2438222"/>
            <a:ext cx="292709" cy="430887"/>
          </a:xfrm>
          <a:prstGeom prst="rect">
            <a:avLst/>
          </a:prstGeom>
          <a:noFill/>
        </p:spPr>
        <p:txBody>
          <a:bodyPr wrap="none" lIns="91440" tIns="0" rIns="0" bIns="0" rtlCol="0" anchor="ctr" anchorCtr="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GB" sz="2800" b="1" i="0" u="none" strike="noStrike" kern="1200" cap="none" spc="0" normalizeH="0" baseline="0" noProof="0" dirty="0">
                <a:ln>
                  <a:noFill/>
                </a:ln>
                <a:solidFill>
                  <a:srgbClr val="60489D"/>
                </a:solidFill>
                <a:effectLst/>
                <a:uLnTx/>
                <a:uFillTx/>
                <a:latin typeface="Arial"/>
                <a:ea typeface="+mn-ea"/>
                <a:cs typeface="+mn-cs"/>
              </a:rPr>
              <a:t>2</a:t>
            </a:r>
            <a:endParaRPr kumimoji="0" lang="en-US" sz="2800" b="1" i="0" u="none" strike="noStrike" kern="1200" cap="none" spc="0" normalizeH="0" baseline="0" noProof="0" dirty="0" err="1">
              <a:ln>
                <a:noFill/>
              </a:ln>
              <a:solidFill>
                <a:srgbClr val="60489D"/>
              </a:solidFill>
              <a:effectLst/>
              <a:uLnTx/>
              <a:uFillTx/>
              <a:latin typeface="Arial"/>
              <a:ea typeface="+mn-ea"/>
              <a:cs typeface="+mn-cs"/>
            </a:endParaRPr>
          </a:p>
        </p:txBody>
      </p:sp>
      <p:grpSp>
        <p:nvGrpSpPr>
          <p:cNvPr id="125" name="T3">
            <a:extLst>
              <a:ext uri="{FF2B5EF4-FFF2-40B4-BE49-F238E27FC236}">
                <a16:creationId xmlns:a16="http://schemas.microsoft.com/office/drawing/2014/main" id="{BA6E3F4A-2867-4EA8-A2C0-C756DEE73E44}"/>
              </a:ext>
            </a:extLst>
          </p:cNvPr>
          <p:cNvGrpSpPr/>
          <p:nvPr/>
        </p:nvGrpSpPr>
        <p:grpSpPr>
          <a:xfrm>
            <a:off x="613520" y="3265170"/>
            <a:ext cx="4345938" cy="822960"/>
            <a:chOff x="613520" y="2171701"/>
            <a:chExt cx="4345938" cy="822960"/>
          </a:xfrm>
        </p:grpSpPr>
        <p:grpSp>
          <p:nvGrpSpPr>
            <p:cNvPr id="126" name="Group 125">
              <a:extLst>
                <a:ext uri="{FF2B5EF4-FFF2-40B4-BE49-F238E27FC236}">
                  <a16:creationId xmlns:a16="http://schemas.microsoft.com/office/drawing/2014/main" id="{157A3393-EAF3-4279-BE6D-FD19BAAC5E0C}"/>
                </a:ext>
              </a:extLst>
            </p:cNvPr>
            <p:cNvGrpSpPr/>
            <p:nvPr/>
          </p:nvGrpSpPr>
          <p:grpSpPr>
            <a:xfrm>
              <a:off x="613520" y="2171701"/>
              <a:ext cx="4345938" cy="822960"/>
              <a:chOff x="613520" y="2273300"/>
              <a:chExt cx="3621600" cy="1287149"/>
            </a:xfrm>
          </p:grpSpPr>
          <p:sp>
            <p:nvSpPr>
              <p:cNvPr id="130" name="Rectangle: Diagonal Corners Rounded 129">
                <a:extLst>
                  <a:ext uri="{FF2B5EF4-FFF2-40B4-BE49-F238E27FC236}">
                    <a16:creationId xmlns:a16="http://schemas.microsoft.com/office/drawing/2014/main" id="{600AA567-779C-48EF-B785-B27074FD9EB2}"/>
                  </a:ext>
                </a:extLst>
              </p:cNvPr>
              <p:cNvSpPr/>
              <p:nvPr/>
            </p:nvSpPr>
            <p:spPr>
              <a:xfrm flipH="1">
                <a:off x="613520" y="2273300"/>
                <a:ext cx="3621600" cy="1287149"/>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878A8F"/>
                  </a:solidFill>
                  <a:effectLst/>
                  <a:uLnTx/>
                  <a:uFillTx/>
                  <a:latin typeface="Arial"/>
                  <a:ea typeface="+mn-ea"/>
                  <a:cs typeface="+mn-cs"/>
                </a:endParaRPr>
              </a:p>
            </p:txBody>
          </p:sp>
          <p:sp>
            <p:nvSpPr>
              <p:cNvPr id="131" name="TextBox 130">
                <a:extLst>
                  <a:ext uri="{FF2B5EF4-FFF2-40B4-BE49-F238E27FC236}">
                    <a16:creationId xmlns:a16="http://schemas.microsoft.com/office/drawing/2014/main" id="{5ED80569-286D-46DD-AB8C-9E3B4D49196B}"/>
                  </a:ext>
                </a:extLst>
              </p:cNvPr>
              <p:cNvSpPr txBox="1"/>
              <p:nvPr/>
            </p:nvSpPr>
            <p:spPr>
              <a:xfrm>
                <a:off x="1134720" y="2628048"/>
                <a:ext cx="2266966" cy="577653"/>
              </a:xfrm>
              <a:prstGeom prst="rect">
                <a:avLst/>
              </a:prstGeom>
              <a:noFill/>
            </p:spPr>
            <p:txBody>
              <a:bodyPr wrap="square" lIns="0" rIns="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60489D"/>
                    </a:solidFill>
                    <a:effectLst/>
                    <a:uLnTx/>
                    <a:uFillTx/>
                    <a:latin typeface="Arial"/>
                    <a:ea typeface="+mn-ea"/>
                    <a:cs typeface="+mn-cs"/>
                  </a:rPr>
                  <a:t>Check the extras</a:t>
                </a:r>
              </a:p>
            </p:txBody>
          </p:sp>
        </p:grpSp>
        <p:grpSp>
          <p:nvGrpSpPr>
            <p:cNvPr id="127" name="Group 126">
              <a:extLst>
                <a:ext uri="{FF2B5EF4-FFF2-40B4-BE49-F238E27FC236}">
                  <a16:creationId xmlns:a16="http://schemas.microsoft.com/office/drawing/2014/main" id="{6858EA62-6402-4752-B66F-67C69D6E6E35}"/>
                </a:ext>
              </a:extLst>
            </p:cNvPr>
            <p:cNvGrpSpPr/>
            <p:nvPr/>
          </p:nvGrpSpPr>
          <p:grpSpPr>
            <a:xfrm>
              <a:off x="4230504" y="2316964"/>
              <a:ext cx="728954" cy="532434"/>
              <a:chOff x="3506165" y="4770526"/>
              <a:chExt cx="728954" cy="532434"/>
            </a:xfrm>
          </p:grpSpPr>
          <p:sp>
            <p:nvSpPr>
              <p:cNvPr id="128" name="Freeform: Shape 127">
                <a:extLst>
                  <a:ext uri="{FF2B5EF4-FFF2-40B4-BE49-F238E27FC236}">
                    <a16:creationId xmlns:a16="http://schemas.microsoft.com/office/drawing/2014/main" id="{98C6911C-ED28-47AB-8400-D247F765012F}"/>
                  </a:ext>
                </a:extLst>
              </p:cNvPr>
              <p:cNvSpPr/>
              <p:nvPr/>
            </p:nvSpPr>
            <p:spPr>
              <a:xfrm>
                <a:off x="3506165" y="477052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Arial"/>
                  <a:ea typeface="+mn-ea"/>
                  <a:cs typeface="+mn-cs"/>
                </a:endParaRPr>
              </a:p>
            </p:txBody>
          </p:sp>
          <p:pic>
            <p:nvPicPr>
              <p:cNvPr id="129" name="Graphic 128">
                <a:extLst>
                  <a:ext uri="{FF2B5EF4-FFF2-40B4-BE49-F238E27FC236}">
                    <a16:creationId xmlns:a16="http://schemas.microsoft.com/office/drawing/2014/main" id="{FA51237D-97CC-48A6-B5E4-90183893A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854813"/>
                <a:ext cx="363860" cy="363860"/>
              </a:xfrm>
              <a:prstGeom prst="rect">
                <a:avLst/>
              </a:prstGeom>
            </p:spPr>
          </p:pic>
        </p:grpSp>
      </p:grpSp>
      <p:sp>
        <p:nvSpPr>
          <p:cNvPr id="132" name="TextBox 131">
            <a:extLst>
              <a:ext uri="{FF2B5EF4-FFF2-40B4-BE49-F238E27FC236}">
                <a16:creationId xmlns:a16="http://schemas.microsoft.com/office/drawing/2014/main" id="{AFCDD3AC-B40B-469F-8328-1BB1F8746209}"/>
              </a:ext>
            </a:extLst>
          </p:cNvPr>
          <p:cNvSpPr txBox="1"/>
          <p:nvPr/>
        </p:nvSpPr>
        <p:spPr>
          <a:xfrm>
            <a:off x="736145" y="3461207"/>
            <a:ext cx="292709" cy="430887"/>
          </a:xfrm>
          <a:prstGeom prst="rect">
            <a:avLst/>
          </a:prstGeom>
          <a:noFill/>
        </p:spPr>
        <p:txBody>
          <a:bodyPr wrap="none" lIns="91440" tIns="0" rIns="0" bIns="0" rtlCol="0" anchor="ctr" anchorCtr="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2800" b="1" i="0" u="none" strike="noStrike" kern="1200" cap="none" spc="0" normalizeH="0" baseline="0" noProof="0" dirty="0">
                <a:ln>
                  <a:noFill/>
                </a:ln>
                <a:solidFill>
                  <a:srgbClr val="60489D"/>
                </a:solidFill>
                <a:effectLst/>
                <a:uLnTx/>
                <a:uFillTx/>
                <a:latin typeface="Arial"/>
                <a:ea typeface="+mn-ea"/>
                <a:cs typeface="+mn-cs"/>
              </a:rPr>
              <a:t>3</a:t>
            </a:r>
          </a:p>
        </p:txBody>
      </p:sp>
      <p:grpSp>
        <p:nvGrpSpPr>
          <p:cNvPr id="133" name="T4">
            <a:extLst>
              <a:ext uri="{FF2B5EF4-FFF2-40B4-BE49-F238E27FC236}">
                <a16:creationId xmlns:a16="http://schemas.microsoft.com/office/drawing/2014/main" id="{2AD71CDC-D2B2-4B86-97EA-B259861FA181}"/>
              </a:ext>
            </a:extLst>
          </p:cNvPr>
          <p:cNvGrpSpPr/>
          <p:nvPr/>
        </p:nvGrpSpPr>
        <p:grpSpPr>
          <a:xfrm>
            <a:off x="613520" y="4288155"/>
            <a:ext cx="4345938" cy="822960"/>
            <a:chOff x="613520" y="2171701"/>
            <a:chExt cx="4345938" cy="822960"/>
          </a:xfrm>
        </p:grpSpPr>
        <p:grpSp>
          <p:nvGrpSpPr>
            <p:cNvPr id="134" name="Group 133">
              <a:extLst>
                <a:ext uri="{FF2B5EF4-FFF2-40B4-BE49-F238E27FC236}">
                  <a16:creationId xmlns:a16="http://schemas.microsoft.com/office/drawing/2014/main" id="{B91F5889-9669-4914-BC89-48D6BE0B7141}"/>
                </a:ext>
              </a:extLst>
            </p:cNvPr>
            <p:cNvGrpSpPr/>
            <p:nvPr/>
          </p:nvGrpSpPr>
          <p:grpSpPr>
            <a:xfrm>
              <a:off x="613520" y="2171701"/>
              <a:ext cx="4345938" cy="822960"/>
              <a:chOff x="613520" y="2273300"/>
              <a:chExt cx="3621600" cy="1287149"/>
            </a:xfrm>
          </p:grpSpPr>
          <p:sp>
            <p:nvSpPr>
              <p:cNvPr id="138" name="Rectangle: Diagonal Corners Rounded 137">
                <a:extLst>
                  <a:ext uri="{FF2B5EF4-FFF2-40B4-BE49-F238E27FC236}">
                    <a16:creationId xmlns:a16="http://schemas.microsoft.com/office/drawing/2014/main" id="{DCF2D061-FAD0-4E2B-BB04-567C9BFC9255}"/>
                  </a:ext>
                </a:extLst>
              </p:cNvPr>
              <p:cNvSpPr/>
              <p:nvPr/>
            </p:nvSpPr>
            <p:spPr>
              <a:xfrm flipH="1">
                <a:off x="613520" y="2273300"/>
                <a:ext cx="3621600" cy="1287149"/>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878A8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C02FBC96-D338-4948-84E6-5559165DC2EA}"/>
                  </a:ext>
                </a:extLst>
              </p:cNvPr>
              <p:cNvSpPr txBox="1"/>
              <p:nvPr/>
            </p:nvSpPr>
            <p:spPr>
              <a:xfrm>
                <a:off x="1134720" y="2628048"/>
                <a:ext cx="2266966" cy="577653"/>
              </a:xfrm>
              <a:prstGeom prst="rect">
                <a:avLst/>
              </a:prstGeom>
              <a:noFill/>
            </p:spPr>
            <p:txBody>
              <a:bodyPr wrap="square" lIns="0" rIns="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60489D"/>
                    </a:solidFill>
                    <a:effectLst/>
                    <a:uLnTx/>
                    <a:uFillTx/>
                    <a:latin typeface="Arial"/>
                    <a:ea typeface="+mn-ea"/>
                    <a:cs typeface="+mn-cs"/>
                  </a:rPr>
                  <a:t>Use your online account</a:t>
                </a:r>
              </a:p>
            </p:txBody>
          </p:sp>
        </p:grpSp>
        <p:grpSp>
          <p:nvGrpSpPr>
            <p:cNvPr id="135" name="Group 134">
              <a:extLst>
                <a:ext uri="{FF2B5EF4-FFF2-40B4-BE49-F238E27FC236}">
                  <a16:creationId xmlns:a16="http://schemas.microsoft.com/office/drawing/2014/main" id="{51037EF9-3BB2-4729-BAED-66D0101EDD28}"/>
                </a:ext>
              </a:extLst>
            </p:cNvPr>
            <p:cNvGrpSpPr/>
            <p:nvPr/>
          </p:nvGrpSpPr>
          <p:grpSpPr>
            <a:xfrm>
              <a:off x="4230504" y="2316964"/>
              <a:ext cx="728954" cy="532434"/>
              <a:chOff x="3506165" y="4770526"/>
              <a:chExt cx="728954" cy="532434"/>
            </a:xfrm>
          </p:grpSpPr>
          <p:sp>
            <p:nvSpPr>
              <p:cNvPr id="136" name="Freeform: Shape 135">
                <a:extLst>
                  <a:ext uri="{FF2B5EF4-FFF2-40B4-BE49-F238E27FC236}">
                    <a16:creationId xmlns:a16="http://schemas.microsoft.com/office/drawing/2014/main" id="{BF1ADFE8-D4EF-4CF1-B61E-CCB35FC93374}"/>
                  </a:ext>
                </a:extLst>
              </p:cNvPr>
              <p:cNvSpPr/>
              <p:nvPr/>
            </p:nvSpPr>
            <p:spPr>
              <a:xfrm>
                <a:off x="3506165" y="477052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Arial"/>
                  <a:ea typeface="+mn-ea"/>
                  <a:cs typeface="+mn-cs"/>
                </a:endParaRPr>
              </a:p>
            </p:txBody>
          </p:sp>
          <p:pic>
            <p:nvPicPr>
              <p:cNvPr id="137" name="Graphic 136">
                <a:extLst>
                  <a:ext uri="{FF2B5EF4-FFF2-40B4-BE49-F238E27FC236}">
                    <a16:creationId xmlns:a16="http://schemas.microsoft.com/office/drawing/2014/main" id="{8AC18E53-D3AA-45B9-A354-2E070B0D01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854813"/>
                <a:ext cx="363860" cy="363860"/>
              </a:xfrm>
              <a:prstGeom prst="rect">
                <a:avLst/>
              </a:prstGeom>
            </p:spPr>
          </p:pic>
        </p:grpSp>
      </p:grpSp>
      <p:sp>
        <p:nvSpPr>
          <p:cNvPr id="140" name="TextBox 139">
            <a:extLst>
              <a:ext uri="{FF2B5EF4-FFF2-40B4-BE49-F238E27FC236}">
                <a16:creationId xmlns:a16="http://schemas.microsoft.com/office/drawing/2014/main" id="{3EA4EB5D-D21B-4807-BC1F-1F8A2AB68CBB}"/>
              </a:ext>
            </a:extLst>
          </p:cNvPr>
          <p:cNvSpPr txBox="1"/>
          <p:nvPr/>
        </p:nvSpPr>
        <p:spPr>
          <a:xfrm>
            <a:off x="736145" y="4484192"/>
            <a:ext cx="292709" cy="430887"/>
          </a:xfrm>
          <a:prstGeom prst="rect">
            <a:avLst/>
          </a:prstGeom>
          <a:noFill/>
        </p:spPr>
        <p:txBody>
          <a:bodyPr wrap="none" lIns="91440" tIns="0" rIns="0" bIns="0" rtlCol="0" anchor="ctr" anchorCtr="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2800" b="1" i="0" u="none" strike="noStrike" kern="1200" cap="none" spc="0" normalizeH="0" baseline="0" noProof="0" dirty="0">
                <a:ln>
                  <a:noFill/>
                </a:ln>
                <a:solidFill>
                  <a:srgbClr val="60489D"/>
                </a:solidFill>
                <a:effectLst/>
                <a:uLnTx/>
                <a:uFillTx/>
                <a:latin typeface="Arial"/>
                <a:ea typeface="+mn-ea"/>
                <a:cs typeface="+mn-cs"/>
              </a:rPr>
              <a:t>4</a:t>
            </a:r>
          </a:p>
        </p:txBody>
      </p:sp>
      <p:grpSp>
        <p:nvGrpSpPr>
          <p:cNvPr id="141" name="T5">
            <a:extLst>
              <a:ext uri="{FF2B5EF4-FFF2-40B4-BE49-F238E27FC236}">
                <a16:creationId xmlns:a16="http://schemas.microsoft.com/office/drawing/2014/main" id="{22292FC7-B265-4A0F-BD4C-66F145E7F9B9}"/>
              </a:ext>
            </a:extLst>
          </p:cNvPr>
          <p:cNvGrpSpPr/>
          <p:nvPr/>
        </p:nvGrpSpPr>
        <p:grpSpPr>
          <a:xfrm>
            <a:off x="613520" y="5311140"/>
            <a:ext cx="4345938" cy="822960"/>
            <a:chOff x="613520" y="2171701"/>
            <a:chExt cx="4345938" cy="822960"/>
          </a:xfrm>
        </p:grpSpPr>
        <p:grpSp>
          <p:nvGrpSpPr>
            <p:cNvPr id="142" name="Group 141">
              <a:extLst>
                <a:ext uri="{FF2B5EF4-FFF2-40B4-BE49-F238E27FC236}">
                  <a16:creationId xmlns:a16="http://schemas.microsoft.com/office/drawing/2014/main" id="{D44C8D92-6242-4764-8103-D5E38372EB99}"/>
                </a:ext>
              </a:extLst>
            </p:cNvPr>
            <p:cNvGrpSpPr/>
            <p:nvPr/>
          </p:nvGrpSpPr>
          <p:grpSpPr>
            <a:xfrm>
              <a:off x="613520" y="2171701"/>
              <a:ext cx="4345938" cy="822960"/>
              <a:chOff x="613520" y="2273300"/>
              <a:chExt cx="3621600" cy="1287149"/>
            </a:xfrm>
          </p:grpSpPr>
          <p:sp>
            <p:nvSpPr>
              <p:cNvPr id="146" name="Rectangle: Diagonal Corners Rounded 145">
                <a:extLst>
                  <a:ext uri="{FF2B5EF4-FFF2-40B4-BE49-F238E27FC236}">
                    <a16:creationId xmlns:a16="http://schemas.microsoft.com/office/drawing/2014/main" id="{B14CB0CA-2142-47F9-9DE9-A28CF883673E}"/>
                  </a:ext>
                </a:extLst>
              </p:cNvPr>
              <p:cNvSpPr/>
              <p:nvPr/>
            </p:nvSpPr>
            <p:spPr>
              <a:xfrm flipH="1">
                <a:off x="613520" y="2273300"/>
                <a:ext cx="3621600" cy="1287149"/>
              </a:xfrm>
              <a:prstGeom prst="round2DiagRect">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878A8F"/>
                  </a:solidFill>
                  <a:effectLst/>
                  <a:uLnTx/>
                  <a:uFillTx/>
                  <a:latin typeface="Arial"/>
                  <a:ea typeface="+mn-ea"/>
                  <a:cs typeface="+mn-cs"/>
                </a:endParaRPr>
              </a:p>
            </p:txBody>
          </p:sp>
          <p:sp>
            <p:nvSpPr>
              <p:cNvPr id="147" name="TextBox 146">
                <a:extLst>
                  <a:ext uri="{FF2B5EF4-FFF2-40B4-BE49-F238E27FC236}">
                    <a16:creationId xmlns:a16="http://schemas.microsoft.com/office/drawing/2014/main" id="{A1FE3B7B-56E2-4DDB-9737-71B4DF59B9DC}"/>
                  </a:ext>
                </a:extLst>
              </p:cNvPr>
              <p:cNvSpPr txBox="1"/>
              <p:nvPr/>
            </p:nvSpPr>
            <p:spPr>
              <a:xfrm>
                <a:off x="1134720" y="2628048"/>
                <a:ext cx="2266966" cy="577653"/>
              </a:xfrm>
              <a:prstGeom prst="rect">
                <a:avLst/>
              </a:prstGeom>
              <a:noFill/>
            </p:spPr>
            <p:txBody>
              <a:bodyPr wrap="square" lIns="0" rIns="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60489D"/>
                    </a:solidFill>
                    <a:effectLst/>
                    <a:uLnTx/>
                    <a:uFillTx/>
                    <a:latin typeface="Arial"/>
                    <a:ea typeface="+mn-ea"/>
                    <a:cs typeface="+mn-cs"/>
                  </a:rPr>
                  <a:t>Get in touch</a:t>
                </a:r>
              </a:p>
            </p:txBody>
          </p:sp>
        </p:grpSp>
        <p:grpSp>
          <p:nvGrpSpPr>
            <p:cNvPr id="143" name="Group 142">
              <a:extLst>
                <a:ext uri="{FF2B5EF4-FFF2-40B4-BE49-F238E27FC236}">
                  <a16:creationId xmlns:a16="http://schemas.microsoft.com/office/drawing/2014/main" id="{D86686E8-33C6-435B-A28A-3EDCD7870FF9}"/>
                </a:ext>
              </a:extLst>
            </p:cNvPr>
            <p:cNvGrpSpPr/>
            <p:nvPr/>
          </p:nvGrpSpPr>
          <p:grpSpPr>
            <a:xfrm>
              <a:off x="4230504" y="2316964"/>
              <a:ext cx="728954" cy="532434"/>
              <a:chOff x="3506165" y="4770526"/>
              <a:chExt cx="728954" cy="532434"/>
            </a:xfrm>
          </p:grpSpPr>
          <p:sp>
            <p:nvSpPr>
              <p:cNvPr id="144" name="Freeform: Shape 143">
                <a:extLst>
                  <a:ext uri="{FF2B5EF4-FFF2-40B4-BE49-F238E27FC236}">
                    <a16:creationId xmlns:a16="http://schemas.microsoft.com/office/drawing/2014/main" id="{C77F88EB-3AD7-4993-854B-F2B2C6C614B9}"/>
                  </a:ext>
                </a:extLst>
              </p:cNvPr>
              <p:cNvSpPr/>
              <p:nvPr/>
            </p:nvSpPr>
            <p:spPr>
              <a:xfrm>
                <a:off x="3506165" y="4770526"/>
                <a:ext cx="728954" cy="532434"/>
              </a:xfrm>
              <a:custGeom>
                <a:avLst/>
                <a:gdLst>
                  <a:gd name="connsiteX0" fmla="*/ 256210 w 728954"/>
                  <a:gd name="connsiteY0" fmla="*/ 0 h 532434"/>
                  <a:gd name="connsiteX1" fmla="*/ 266218 w 728954"/>
                  <a:gd name="connsiteY1" fmla="*/ 0 h 532434"/>
                  <a:gd name="connsiteX2" fmla="*/ 728954 w 728954"/>
                  <a:gd name="connsiteY2" fmla="*/ 0 h 532434"/>
                  <a:gd name="connsiteX3" fmla="*/ 728954 w 728954"/>
                  <a:gd name="connsiteY3" fmla="*/ 532434 h 532434"/>
                  <a:gd name="connsiteX4" fmla="*/ 266218 w 728954"/>
                  <a:gd name="connsiteY4" fmla="*/ 532434 h 532434"/>
                  <a:gd name="connsiteX5" fmla="*/ 256210 w 728954"/>
                  <a:gd name="connsiteY5" fmla="*/ 532434 h 532434"/>
                  <a:gd name="connsiteX6" fmla="*/ 256210 w 728954"/>
                  <a:gd name="connsiteY6" fmla="*/ 531425 h 532434"/>
                  <a:gd name="connsiteX7" fmla="*/ 212566 w 728954"/>
                  <a:gd name="connsiteY7" fmla="*/ 527026 h 532434"/>
                  <a:gd name="connsiteX8" fmla="*/ 0 w 728954"/>
                  <a:gd name="connsiteY8" fmla="*/ 266217 h 532434"/>
                  <a:gd name="connsiteX9" fmla="*/ 212566 w 728954"/>
                  <a:gd name="connsiteY9" fmla="*/ 5409 h 532434"/>
                  <a:gd name="connsiteX10" fmla="*/ 256210 w 728954"/>
                  <a:gd name="connsiteY10"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954" h="532434">
                    <a:moveTo>
                      <a:pt x="256210" y="0"/>
                    </a:moveTo>
                    <a:lnTo>
                      <a:pt x="266218" y="0"/>
                    </a:lnTo>
                    <a:lnTo>
                      <a:pt x="728954" y="0"/>
                    </a:lnTo>
                    <a:lnTo>
                      <a:pt x="728954"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Arial"/>
                  <a:ea typeface="+mn-ea"/>
                  <a:cs typeface="+mn-cs"/>
                </a:endParaRPr>
              </a:p>
            </p:txBody>
          </p:sp>
          <p:pic>
            <p:nvPicPr>
              <p:cNvPr id="145" name="Graphic 144">
                <a:extLst>
                  <a:ext uri="{FF2B5EF4-FFF2-40B4-BE49-F238E27FC236}">
                    <a16:creationId xmlns:a16="http://schemas.microsoft.com/office/drawing/2014/main" id="{431906AE-E99E-49AD-AED9-16A707D86D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90453" y="4854813"/>
                <a:ext cx="363860" cy="363860"/>
              </a:xfrm>
              <a:prstGeom prst="rect">
                <a:avLst/>
              </a:prstGeom>
            </p:spPr>
          </p:pic>
        </p:grpSp>
      </p:grpSp>
      <p:sp>
        <p:nvSpPr>
          <p:cNvPr id="148" name="TextBox 147">
            <a:extLst>
              <a:ext uri="{FF2B5EF4-FFF2-40B4-BE49-F238E27FC236}">
                <a16:creationId xmlns:a16="http://schemas.microsoft.com/office/drawing/2014/main" id="{79133302-3273-4C10-AD91-3EC7319713E5}"/>
              </a:ext>
            </a:extLst>
          </p:cNvPr>
          <p:cNvSpPr txBox="1"/>
          <p:nvPr/>
        </p:nvSpPr>
        <p:spPr>
          <a:xfrm>
            <a:off x="736145" y="5507177"/>
            <a:ext cx="292709" cy="430887"/>
          </a:xfrm>
          <a:prstGeom prst="rect">
            <a:avLst/>
          </a:prstGeom>
          <a:noFill/>
        </p:spPr>
        <p:txBody>
          <a:bodyPr wrap="none" lIns="91440" tIns="0" rIns="0" bIns="0" rtlCol="0" anchor="ctr" anchorCtr="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GB" sz="2800" b="1" i="0" u="none" strike="noStrike" kern="1200" cap="none" spc="0" normalizeH="0" baseline="0" noProof="0" dirty="0">
                <a:ln>
                  <a:noFill/>
                </a:ln>
                <a:solidFill>
                  <a:srgbClr val="60489D"/>
                </a:solidFill>
                <a:effectLst/>
                <a:uLnTx/>
                <a:uFillTx/>
                <a:latin typeface="Arial"/>
                <a:ea typeface="+mn-ea"/>
                <a:cs typeface="+mn-cs"/>
              </a:rPr>
              <a:t>5</a:t>
            </a:r>
            <a:endParaRPr kumimoji="0" lang="en-US" sz="2800" b="1" i="0" u="none" strike="noStrike" kern="1200" cap="none" spc="0" normalizeH="0" baseline="0" noProof="0" dirty="0" err="1">
              <a:ln>
                <a:noFill/>
              </a:ln>
              <a:solidFill>
                <a:srgbClr val="60489D"/>
              </a:solidFill>
              <a:effectLst/>
              <a:uLnTx/>
              <a:uFillTx/>
              <a:latin typeface="Arial"/>
              <a:ea typeface="+mn-ea"/>
              <a:cs typeface="+mn-cs"/>
            </a:endParaRPr>
          </a:p>
        </p:txBody>
      </p:sp>
      <p:grpSp>
        <p:nvGrpSpPr>
          <p:cNvPr id="44" name="Burger">
            <a:extLst>
              <a:ext uri="{FF2B5EF4-FFF2-40B4-BE49-F238E27FC236}">
                <a16:creationId xmlns:a16="http://schemas.microsoft.com/office/drawing/2014/main" id="{CEF287ED-502E-481D-B495-FCEDA21116AD}"/>
              </a:ext>
            </a:extLst>
          </p:cNvPr>
          <p:cNvGrpSpPr/>
          <p:nvPr/>
        </p:nvGrpSpPr>
        <p:grpSpPr>
          <a:xfrm>
            <a:off x="-1" y="-1"/>
            <a:ext cx="304797" cy="304797"/>
            <a:chOff x="-1" y="-1"/>
            <a:chExt cx="304797" cy="304797"/>
          </a:xfrm>
        </p:grpSpPr>
        <p:sp>
          <p:nvSpPr>
            <p:cNvPr id="45" name="Rectangle 44">
              <a:extLst>
                <a:ext uri="{FF2B5EF4-FFF2-40B4-BE49-F238E27FC236}">
                  <a16:creationId xmlns:a16="http://schemas.microsoft.com/office/drawing/2014/main" id="{C97E71E8-5BA5-4BDE-997E-CE37631BF7E8}"/>
                </a:ext>
              </a:extLst>
            </p:cNvPr>
            <p:cNvSpPr/>
            <p:nvPr userDrawn="1"/>
          </p:nvSpPr>
          <p:spPr>
            <a:xfrm flipV="1">
              <a:off x="-1" y="-1"/>
              <a:ext cx="304797" cy="30479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6" name="Group 45">
              <a:extLst>
                <a:ext uri="{FF2B5EF4-FFF2-40B4-BE49-F238E27FC236}">
                  <a16:creationId xmlns:a16="http://schemas.microsoft.com/office/drawing/2014/main" id="{4E83CE8A-B00E-4EB5-993C-312BDBC29F71}"/>
                </a:ext>
              </a:extLst>
            </p:cNvPr>
            <p:cNvGrpSpPr/>
            <p:nvPr userDrawn="1"/>
          </p:nvGrpSpPr>
          <p:grpSpPr>
            <a:xfrm>
              <a:off x="88317" y="103148"/>
              <a:ext cx="128160" cy="98498"/>
              <a:chOff x="88317" y="99577"/>
              <a:chExt cx="128160" cy="98498"/>
            </a:xfrm>
          </p:grpSpPr>
          <p:cxnSp>
            <p:nvCxnSpPr>
              <p:cNvPr id="47" name="Straight Connector 46">
                <a:extLst>
                  <a:ext uri="{FF2B5EF4-FFF2-40B4-BE49-F238E27FC236}">
                    <a16:creationId xmlns:a16="http://schemas.microsoft.com/office/drawing/2014/main" id="{8DADED6A-617D-46C0-BA57-D6795443D388}"/>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2695C4-2D26-4085-85DA-1D065805296C}"/>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376A5C-0155-4E02-94C2-D7CD88817833}"/>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79" name="A1- Ded-only" hidden="1">
            <a:extLst>
              <a:ext uri="{FF2B5EF4-FFF2-40B4-BE49-F238E27FC236}">
                <a16:creationId xmlns:a16="http://schemas.microsoft.com/office/drawing/2014/main" id="{1AAC44E5-608F-482A-B7D7-8991FAEEF94D}"/>
              </a:ext>
            </a:extLst>
          </p:cNvPr>
          <p:cNvGrpSpPr/>
          <p:nvPr/>
        </p:nvGrpSpPr>
        <p:grpSpPr>
          <a:xfrm>
            <a:off x="5326487" y="1235242"/>
            <a:ext cx="6598561" cy="4914901"/>
            <a:chOff x="5288635" y="1219200"/>
            <a:chExt cx="6598561" cy="4914901"/>
          </a:xfrm>
        </p:grpSpPr>
        <p:grpSp>
          <p:nvGrpSpPr>
            <p:cNvPr id="181" name="Group 180" hidden="1">
              <a:extLst>
                <a:ext uri="{FF2B5EF4-FFF2-40B4-BE49-F238E27FC236}">
                  <a16:creationId xmlns:a16="http://schemas.microsoft.com/office/drawing/2014/main" id="{954F6003-BBCA-47CB-AB6A-82AF0C9A59F9}"/>
                </a:ext>
              </a:extLst>
            </p:cNvPr>
            <p:cNvGrpSpPr/>
            <p:nvPr/>
          </p:nvGrpSpPr>
          <p:grpSpPr>
            <a:xfrm flipH="1">
              <a:off x="5288635" y="1219200"/>
              <a:ext cx="6598561" cy="4914901"/>
              <a:chOff x="-333447" y="1112177"/>
              <a:chExt cx="6598561" cy="5021923"/>
            </a:xfrm>
          </p:grpSpPr>
          <p:sp>
            <p:nvSpPr>
              <p:cNvPr id="191" name="Rectangle 190" hidden="1">
                <a:extLst>
                  <a:ext uri="{FF2B5EF4-FFF2-40B4-BE49-F238E27FC236}">
                    <a16:creationId xmlns:a16="http://schemas.microsoft.com/office/drawing/2014/main" id="{13F20D0D-D4D8-47A6-8998-A953B1BF1240}"/>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2" name="Rectangle 191" hidden="1">
                <a:extLst>
                  <a:ext uri="{FF2B5EF4-FFF2-40B4-BE49-F238E27FC236}">
                    <a16:creationId xmlns:a16="http://schemas.microsoft.com/office/drawing/2014/main" id="{CA83834F-AF8B-4897-A7D5-CCC37D45D770}"/>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3" name="Group 182" hidden="1">
              <a:extLst>
                <a:ext uri="{FF2B5EF4-FFF2-40B4-BE49-F238E27FC236}">
                  <a16:creationId xmlns:a16="http://schemas.microsoft.com/office/drawing/2014/main" id="{0940F175-2011-4A91-9683-478A29FF6FB9}"/>
                </a:ext>
              </a:extLst>
            </p:cNvPr>
            <p:cNvGrpSpPr/>
            <p:nvPr/>
          </p:nvGrpSpPr>
          <p:grpSpPr>
            <a:xfrm>
              <a:off x="5768300" y="1608433"/>
              <a:ext cx="5649000" cy="3882519"/>
              <a:chOff x="5768300" y="1682908"/>
              <a:chExt cx="5649000" cy="3882519"/>
            </a:xfrm>
          </p:grpSpPr>
          <p:sp>
            <p:nvSpPr>
              <p:cNvPr id="189" name="TextBox 188" hidden="1">
                <a:extLst>
                  <a:ext uri="{FF2B5EF4-FFF2-40B4-BE49-F238E27FC236}">
                    <a16:creationId xmlns:a16="http://schemas.microsoft.com/office/drawing/2014/main" id="{22D1593D-D148-4180-9316-FA77723C4487}"/>
                  </a:ext>
                </a:extLst>
              </p:cNvPr>
              <p:cNvSpPr txBox="1"/>
              <p:nvPr/>
            </p:nvSpPr>
            <p:spPr>
              <a:xfrm>
                <a:off x="5768300" y="2756966"/>
                <a:ext cx="5649000" cy="2808461"/>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Deductible</a:t>
                </a:r>
                <a:r>
                  <a:rPr kumimoji="0" lang="en-US" sz="1200" b="0" i="0" u="none" strike="noStrike" kern="1200" cap="none" spc="0" normalizeH="0" baseline="0" noProof="0" dirty="0">
                    <a:ln>
                      <a:noFill/>
                    </a:ln>
                    <a:solidFill>
                      <a:srgbClr val="222021"/>
                    </a:solidFill>
                    <a:effectLst/>
                    <a:uLnTx/>
                    <a:uFillTx/>
                    <a:latin typeface="Arial"/>
                    <a:ea typeface="+mn-ea"/>
                    <a:cs typeface="+mn-cs"/>
                  </a:rPr>
                  <a:t> – the amount you’re responsible to pay for care before your plan helps cover costs, not including your premium. </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endParaRPr kumimoji="0" lang="en-US" sz="1200" b="1" i="0" u="none" strike="noStrike" kern="1200" cap="none" spc="0" normalizeH="0" baseline="0" noProof="0" dirty="0">
                  <a:ln>
                    <a:noFill/>
                  </a:ln>
                  <a:solidFill>
                    <a:srgbClr val="222021"/>
                  </a:solidFill>
                  <a:effectLst/>
                  <a:uLnTx/>
                  <a:uFillTx/>
                  <a:latin typeface="Arial"/>
                  <a:ea typeface="+mn-ea"/>
                  <a:cs typeface="+mn-cs"/>
                </a:endParaRP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190" name="Graphic 6" hidden="1">
                <a:extLst>
                  <a:ext uri="{FF2B5EF4-FFF2-40B4-BE49-F238E27FC236}">
                    <a16:creationId xmlns:a16="http://schemas.microsoft.com/office/drawing/2014/main" id="{6A777E80-D898-413D-8A7E-81842F8599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8300" y="1682908"/>
                <a:ext cx="914400" cy="914400"/>
              </a:xfrm>
              <a:prstGeom prst="rect">
                <a:avLst/>
              </a:prstGeom>
            </p:spPr>
          </p:pic>
        </p:grpSp>
      </p:grpSp>
      <p:grpSp>
        <p:nvGrpSpPr>
          <p:cNvPr id="193" name="A1- Copay/Coins, no Rx" hidden="1">
            <a:extLst>
              <a:ext uri="{FF2B5EF4-FFF2-40B4-BE49-F238E27FC236}">
                <a16:creationId xmlns:a16="http://schemas.microsoft.com/office/drawing/2014/main" id="{1AAC44E5-608F-482A-B7D7-8991FAEEF94D}"/>
              </a:ext>
            </a:extLst>
          </p:cNvPr>
          <p:cNvGrpSpPr/>
          <p:nvPr/>
        </p:nvGrpSpPr>
        <p:grpSpPr>
          <a:xfrm>
            <a:off x="5327037" y="1235242"/>
            <a:ext cx="6598561" cy="4914901"/>
            <a:chOff x="5288635" y="1219200"/>
            <a:chExt cx="6598561" cy="4914901"/>
          </a:xfrm>
        </p:grpSpPr>
        <p:grpSp>
          <p:nvGrpSpPr>
            <p:cNvPr id="194" name="Group 193" hidden="1">
              <a:extLst>
                <a:ext uri="{FF2B5EF4-FFF2-40B4-BE49-F238E27FC236}">
                  <a16:creationId xmlns:a16="http://schemas.microsoft.com/office/drawing/2014/main" id="{954F6003-BBCA-47CB-AB6A-82AF0C9A59F9}"/>
                </a:ext>
              </a:extLst>
            </p:cNvPr>
            <p:cNvGrpSpPr/>
            <p:nvPr/>
          </p:nvGrpSpPr>
          <p:grpSpPr>
            <a:xfrm flipH="1">
              <a:off x="5288635" y="1219200"/>
              <a:ext cx="6598561" cy="4914901"/>
              <a:chOff x="-333447" y="1112177"/>
              <a:chExt cx="6598561" cy="5021923"/>
            </a:xfrm>
          </p:grpSpPr>
          <p:sp>
            <p:nvSpPr>
              <p:cNvPr id="208" name="Rectangle 207" hidden="1">
                <a:extLst>
                  <a:ext uri="{FF2B5EF4-FFF2-40B4-BE49-F238E27FC236}">
                    <a16:creationId xmlns:a16="http://schemas.microsoft.com/office/drawing/2014/main" id="{13F20D0D-D4D8-47A6-8998-A953B1BF1240}"/>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9" name="Rectangle 208" hidden="1">
                <a:extLst>
                  <a:ext uri="{FF2B5EF4-FFF2-40B4-BE49-F238E27FC236}">
                    <a16:creationId xmlns:a16="http://schemas.microsoft.com/office/drawing/2014/main" id="{CA83834F-AF8B-4897-A7D5-CCC37D45D770}"/>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5" name="Group 194" hidden="1">
              <a:extLst>
                <a:ext uri="{FF2B5EF4-FFF2-40B4-BE49-F238E27FC236}">
                  <a16:creationId xmlns:a16="http://schemas.microsoft.com/office/drawing/2014/main" id="{0940F175-2011-4A91-9683-478A29FF6FB9}"/>
                </a:ext>
              </a:extLst>
            </p:cNvPr>
            <p:cNvGrpSpPr/>
            <p:nvPr/>
          </p:nvGrpSpPr>
          <p:grpSpPr>
            <a:xfrm>
              <a:off x="5768300" y="1608433"/>
              <a:ext cx="5649000" cy="3920991"/>
              <a:chOff x="5768300" y="1682908"/>
              <a:chExt cx="5649000" cy="3920991"/>
            </a:xfrm>
          </p:grpSpPr>
          <p:sp>
            <p:nvSpPr>
              <p:cNvPr id="196" name="TextBox 195" hidden="1">
                <a:extLst>
                  <a:ext uri="{FF2B5EF4-FFF2-40B4-BE49-F238E27FC236}">
                    <a16:creationId xmlns:a16="http://schemas.microsoft.com/office/drawing/2014/main" id="{22D1593D-D148-4180-9316-FA77723C4487}"/>
                  </a:ext>
                </a:extLst>
              </p:cNvPr>
              <p:cNvSpPr txBox="1"/>
              <p:nvPr/>
            </p:nvSpPr>
            <p:spPr>
              <a:xfrm>
                <a:off x="5768300" y="2756966"/>
                <a:ext cx="5649000" cy="284693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Coinsurance</a:t>
                </a:r>
                <a:r>
                  <a:rPr kumimoji="0" lang="en-US" sz="1200" b="0" i="0" u="none" strike="noStrike" kern="1200" cap="none" spc="0" normalizeH="0" baseline="0" noProof="0" dirty="0">
                    <a:ln>
                      <a:noFill/>
                    </a:ln>
                    <a:solidFill>
                      <a:srgbClr val="222021"/>
                    </a:solidFill>
                    <a:effectLst/>
                    <a:uLnTx/>
                    <a:uFillTx/>
                    <a:latin typeface="Arial"/>
                    <a:ea typeface="+mn-ea"/>
                    <a:cs typeface="+mn-cs"/>
                  </a:rPr>
                  <a:t> – a percent of the bill you pay. Your plan covers the rest.</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endParaRPr kumimoji="0" lang="en-US" sz="1200" b="1" i="0" u="none" strike="noStrike" kern="1200" cap="none" spc="0" normalizeH="0" baseline="0" noProof="0" dirty="0">
                  <a:ln>
                    <a:noFill/>
                  </a:ln>
                  <a:solidFill>
                    <a:srgbClr val="222021"/>
                  </a:solidFill>
                  <a:effectLst/>
                  <a:uLnTx/>
                  <a:uFillTx/>
                  <a:latin typeface="Arial"/>
                  <a:ea typeface="+mn-ea"/>
                  <a:cs typeface="+mn-cs"/>
                </a:endParaRP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197" name="Graphic 6" hidden="1">
                <a:extLst>
                  <a:ext uri="{FF2B5EF4-FFF2-40B4-BE49-F238E27FC236}">
                    <a16:creationId xmlns:a16="http://schemas.microsoft.com/office/drawing/2014/main" id="{6A777E80-D898-413D-8A7E-81842F8599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8300" y="1682908"/>
                <a:ext cx="914400" cy="914400"/>
              </a:xfrm>
              <a:prstGeom prst="rect">
                <a:avLst/>
              </a:prstGeom>
            </p:spPr>
          </p:pic>
        </p:grpSp>
      </p:grpSp>
      <p:grpSp>
        <p:nvGrpSpPr>
          <p:cNvPr id="210" name="A1- Copay/Coins, w/Rx" hidden="1">
            <a:extLst>
              <a:ext uri="{FF2B5EF4-FFF2-40B4-BE49-F238E27FC236}">
                <a16:creationId xmlns:a16="http://schemas.microsoft.com/office/drawing/2014/main" id="{1AAC44E5-608F-482A-B7D7-8991FAEEF94D}"/>
              </a:ext>
            </a:extLst>
          </p:cNvPr>
          <p:cNvGrpSpPr/>
          <p:nvPr/>
        </p:nvGrpSpPr>
        <p:grpSpPr>
          <a:xfrm>
            <a:off x="5327037" y="1235242"/>
            <a:ext cx="6598561" cy="4914901"/>
            <a:chOff x="5288635" y="1219200"/>
            <a:chExt cx="6598561" cy="4914901"/>
          </a:xfrm>
        </p:grpSpPr>
        <p:grpSp>
          <p:nvGrpSpPr>
            <p:cNvPr id="211" name="Group 210" hidden="1">
              <a:extLst>
                <a:ext uri="{FF2B5EF4-FFF2-40B4-BE49-F238E27FC236}">
                  <a16:creationId xmlns:a16="http://schemas.microsoft.com/office/drawing/2014/main" id="{954F6003-BBCA-47CB-AB6A-82AF0C9A59F9}"/>
                </a:ext>
              </a:extLst>
            </p:cNvPr>
            <p:cNvGrpSpPr/>
            <p:nvPr/>
          </p:nvGrpSpPr>
          <p:grpSpPr>
            <a:xfrm flipH="1">
              <a:off x="5288635" y="1219200"/>
              <a:ext cx="6598561" cy="4914901"/>
              <a:chOff x="-333447" y="1112177"/>
              <a:chExt cx="6598561" cy="5021923"/>
            </a:xfrm>
          </p:grpSpPr>
          <p:sp>
            <p:nvSpPr>
              <p:cNvPr id="215" name="Rectangle 214" hidden="1">
                <a:extLst>
                  <a:ext uri="{FF2B5EF4-FFF2-40B4-BE49-F238E27FC236}">
                    <a16:creationId xmlns:a16="http://schemas.microsoft.com/office/drawing/2014/main" id="{13F20D0D-D4D8-47A6-8998-A953B1BF1240}"/>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Rectangle 215" hidden="1">
                <a:extLst>
                  <a:ext uri="{FF2B5EF4-FFF2-40B4-BE49-F238E27FC236}">
                    <a16:creationId xmlns:a16="http://schemas.microsoft.com/office/drawing/2014/main" id="{CA83834F-AF8B-4897-A7D5-CCC37D45D770}"/>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2" name="Group 211" hidden="1">
              <a:extLst>
                <a:ext uri="{FF2B5EF4-FFF2-40B4-BE49-F238E27FC236}">
                  <a16:creationId xmlns:a16="http://schemas.microsoft.com/office/drawing/2014/main" id="{0940F175-2011-4A91-9683-478A29FF6FB9}"/>
                </a:ext>
              </a:extLst>
            </p:cNvPr>
            <p:cNvGrpSpPr/>
            <p:nvPr/>
          </p:nvGrpSpPr>
          <p:grpSpPr>
            <a:xfrm>
              <a:off x="5768300" y="1608433"/>
              <a:ext cx="5649000" cy="4105657"/>
              <a:chOff x="5768300" y="1682908"/>
              <a:chExt cx="5649000" cy="4105657"/>
            </a:xfrm>
          </p:grpSpPr>
          <p:sp>
            <p:nvSpPr>
              <p:cNvPr id="213" name="TextBox 212" hidden="1">
                <a:extLst>
                  <a:ext uri="{FF2B5EF4-FFF2-40B4-BE49-F238E27FC236}">
                    <a16:creationId xmlns:a16="http://schemas.microsoft.com/office/drawing/2014/main" id="{22D1593D-D148-4180-9316-FA77723C4487}"/>
                  </a:ext>
                </a:extLst>
              </p:cNvPr>
              <p:cNvSpPr txBox="1"/>
              <p:nvPr/>
            </p:nvSpPr>
            <p:spPr>
              <a:xfrm>
                <a:off x="5768300" y="2756966"/>
                <a:ext cx="5649000" cy="3031599"/>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 or get a prescription.</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Coinsurance</a:t>
                </a:r>
                <a:r>
                  <a:rPr kumimoji="0" lang="en-US" sz="1200" b="0" i="0" u="none" strike="noStrike" kern="1200" cap="none" spc="0" normalizeH="0" baseline="0" noProof="0" dirty="0">
                    <a:ln>
                      <a:noFill/>
                    </a:ln>
                    <a:solidFill>
                      <a:srgbClr val="222021"/>
                    </a:solidFill>
                    <a:effectLst/>
                    <a:uLnTx/>
                    <a:uFillTx/>
                    <a:latin typeface="Arial"/>
                    <a:ea typeface="+mn-ea"/>
                    <a:cs typeface="+mn-cs"/>
                  </a:rPr>
                  <a:t> – a percent of the bill you pay. Your plan covers the rest.</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endParaRPr kumimoji="0" lang="en-US" sz="1200" b="1" i="0" u="none" strike="noStrike" kern="1200" cap="none" spc="0" normalizeH="0" baseline="0" noProof="0" dirty="0">
                  <a:ln>
                    <a:noFill/>
                  </a:ln>
                  <a:solidFill>
                    <a:srgbClr val="222021"/>
                  </a:solidFill>
                  <a:effectLst/>
                  <a:uLnTx/>
                  <a:uFillTx/>
                  <a:latin typeface="Arial"/>
                  <a:ea typeface="+mn-ea"/>
                  <a:cs typeface="+mn-cs"/>
                </a:endParaRP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214" name="Graphic 6" hidden="1">
                <a:extLst>
                  <a:ext uri="{FF2B5EF4-FFF2-40B4-BE49-F238E27FC236}">
                    <a16:creationId xmlns:a16="http://schemas.microsoft.com/office/drawing/2014/main" id="{6A777E80-D898-413D-8A7E-81842F8599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8300" y="1682908"/>
                <a:ext cx="914400" cy="914400"/>
              </a:xfrm>
              <a:prstGeom prst="rect">
                <a:avLst/>
              </a:prstGeom>
            </p:spPr>
          </p:pic>
        </p:grpSp>
      </p:grpSp>
      <p:grpSp>
        <p:nvGrpSpPr>
          <p:cNvPr id="217" name="A1- Copay-only, no Rx" hidden="1">
            <a:extLst>
              <a:ext uri="{FF2B5EF4-FFF2-40B4-BE49-F238E27FC236}">
                <a16:creationId xmlns:a16="http://schemas.microsoft.com/office/drawing/2014/main" id="{1AAC44E5-608F-482A-B7D7-8991FAEEF94D}"/>
              </a:ext>
            </a:extLst>
          </p:cNvPr>
          <p:cNvGrpSpPr/>
          <p:nvPr/>
        </p:nvGrpSpPr>
        <p:grpSpPr>
          <a:xfrm>
            <a:off x="5327037" y="1235242"/>
            <a:ext cx="6598561" cy="4914901"/>
            <a:chOff x="5288635" y="1219200"/>
            <a:chExt cx="6598561" cy="4914901"/>
          </a:xfrm>
        </p:grpSpPr>
        <p:grpSp>
          <p:nvGrpSpPr>
            <p:cNvPr id="218" name="Group 217" hidden="1">
              <a:extLst>
                <a:ext uri="{FF2B5EF4-FFF2-40B4-BE49-F238E27FC236}">
                  <a16:creationId xmlns:a16="http://schemas.microsoft.com/office/drawing/2014/main" id="{954F6003-BBCA-47CB-AB6A-82AF0C9A59F9}"/>
                </a:ext>
              </a:extLst>
            </p:cNvPr>
            <p:cNvGrpSpPr/>
            <p:nvPr/>
          </p:nvGrpSpPr>
          <p:grpSpPr>
            <a:xfrm flipH="1">
              <a:off x="5288635" y="1219200"/>
              <a:ext cx="6598561" cy="4914901"/>
              <a:chOff x="-333447" y="1112177"/>
              <a:chExt cx="6598561" cy="5021923"/>
            </a:xfrm>
          </p:grpSpPr>
          <p:sp>
            <p:nvSpPr>
              <p:cNvPr id="222" name="Rectangle 221" hidden="1">
                <a:extLst>
                  <a:ext uri="{FF2B5EF4-FFF2-40B4-BE49-F238E27FC236}">
                    <a16:creationId xmlns:a16="http://schemas.microsoft.com/office/drawing/2014/main" id="{13F20D0D-D4D8-47A6-8998-A953B1BF1240}"/>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Rectangle 222" hidden="1">
                <a:extLst>
                  <a:ext uri="{FF2B5EF4-FFF2-40B4-BE49-F238E27FC236}">
                    <a16:creationId xmlns:a16="http://schemas.microsoft.com/office/drawing/2014/main" id="{CA83834F-AF8B-4897-A7D5-CCC37D45D770}"/>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9" name="Group 218" hidden="1">
              <a:extLst>
                <a:ext uri="{FF2B5EF4-FFF2-40B4-BE49-F238E27FC236}">
                  <a16:creationId xmlns:a16="http://schemas.microsoft.com/office/drawing/2014/main" id="{0940F175-2011-4A91-9683-478A29FF6FB9}"/>
                </a:ext>
              </a:extLst>
            </p:cNvPr>
            <p:cNvGrpSpPr/>
            <p:nvPr/>
          </p:nvGrpSpPr>
          <p:grpSpPr>
            <a:xfrm>
              <a:off x="5768300" y="1608433"/>
              <a:ext cx="5649000" cy="3697853"/>
              <a:chOff x="5768300" y="1682908"/>
              <a:chExt cx="5649000" cy="3697853"/>
            </a:xfrm>
          </p:grpSpPr>
          <p:sp>
            <p:nvSpPr>
              <p:cNvPr id="220" name="TextBox 219" hidden="1">
                <a:extLst>
                  <a:ext uri="{FF2B5EF4-FFF2-40B4-BE49-F238E27FC236}">
                    <a16:creationId xmlns:a16="http://schemas.microsoft.com/office/drawing/2014/main" id="{22D1593D-D148-4180-9316-FA77723C4487}"/>
                  </a:ext>
                </a:extLst>
              </p:cNvPr>
              <p:cNvSpPr txBox="1"/>
              <p:nvPr/>
            </p:nvSpPr>
            <p:spPr>
              <a:xfrm>
                <a:off x="5768300" y="2756966"/>
                <a:ext cx="5649000" cy="2623795"/>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endParaRPr kumimoji="0" lang="en-US" sz="1200" b="1" i="0" u="none" strike="noStrike" kern="1200" cap="none" spc="0" normalizeH="0" baseline="0" noProof="0" dirty="0">
                  <a:ln>
                    <a:noFill/>
                  </a:ln>
                  <a:solidFill>
                    <a:srgbClr val="222021"/>
                  </a:solidFill>
                  <a:effectLst/>
                  <a:uLnTx/>
                  <a:uFillTx/>
                  <a:latin typeface="Arial"/>
                  <a:ea typeface="+mn-ea"/>
                  <a:cs typeface="+mn-cs"/>
                </a:endParaRP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221" name="Graphic 6" hidden="1">
                <a:extLst>
                  <a:ext uri="{FF2B5EF4-FFF2-40B4-BE49-F238E27FC236}">
                    <a16:creationId xmlns:a16="http://schemas.microsoft.com/office/drawing/2014/main" id="{6A777E80-D898-413D-8A7E-81842F8599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8300" y="1682908"/>
                <a:ext cx="914400" cy="914400"/>
              </a:xfrm>
              <a:prstGeom prst="rect">
                <a:avLst/>
              </a:prstGeom>
            </p:spPr>
          </p:pic>
        </p:grpSp>
      </p:grpSp>
      <p:grpSp>
        <p:nvGrpSpPr>
          <p:cNvPr id="224" name="A1- Copay-only, w/Rx" hidden="1">
            <a:extLst>
              <a:ext uri="{FF2B5EF4-FFF2-40B4-BE49-F238E27FC236}">
                <a16:creationId xmlns:a16="http://schemas.microsoft.com/office/drawing/2014/main" id="{1AAC44E5-608F-482A-B7D7-8991FAEEF94D}"/>
              </a:ext>
            </a:extLst>
          </p:cNvPr>
          <p:cNvGrpSpPr/>
          <p:nvPr/>
        </p:nvGrpSpPr>
        <p:grpSpPr>
          <a:xfrm>
            <a:off x="5327037" y="1235242"/>
            <a:ext cx="6598561" cy="4914901"/>
            <a:chOff x="5288635" y="1219200"/>
            <a:chExt cx="6598561" cy="4914901"/>
          </a:xfrm>
        </p:grpSpPr>
        <p:grpSp>
          <p:nvGrpSpPr>
            <p:cNvPr id="225" name="Group 224" hidden="1">
              <a:extLst>
                <a:ext uri="{FF2B5EF4-FFF2-40B4-BE49-F238E27FC236}">
                  <a16:creationId xmlns:a16="http://schemas.microsoft.com/office/drawing/2014/main" id="{954F6003-BBCA-47CB-AB6A-82AF0C9A59F9}"/>
                </a:ext>
              </a:extLst>
            </p:cNvPr>
            <p:cNvGrpSpPr/>
            <p:nvPr/>
          </p:nvGrpSpPr>
          <p:grpSpPr>
            <a:xfrm flipH="1">
              <a:off x="5288635" y="1219200"/>
              <a:ext cx="6598561" cy="4914901"/>
              <a:chOff x="-333447" y="1112177"/>
              <a:chExt cx="6598561" cy="5021923"/>
            </a:xfrm>
          </p:grpSpPr>
          <p:sp>
            <p:nvSpPr>
              <p:cNvPr id="229" name="Rectangle 228" hidden="1">
                <a:extLst>
                  <a:ext uri="{FF2B5EF4-FFF2-40B4-BE49-F238E27FC236}">
                    <a16:creationId xmlns:a16="http://schemas.microsoft.com/office/drawing/2014/main" id="{13F20D0D-D4D8-47A6-8998-A953B1BF1240}"/>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0" name="Rectangle 229" hidden="1">
                <a:extLst>
                  <a:ext uri="{FF2B5EF4-FFF2-40B4-BE49-F238E27FC236}">
                    <a16:creationId xmlns:a16="http://schemas.microsoft.com/office/drawing/2014/main" id="{CA83834F-AF8B-4897-A7D5-CCC37D45D770}"/>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6" name="Group 225" hidden="1">
              <a:extLst>
                <a:ext uri="{FF2B5EF4-FFF2-40B4-BE49-F238E27FC236}">
                  <a16:creationId xmlns:a16="http://schemas.microsoft.com/office/drawing/2014/main" id="{0940F175-2011-4A91-9683-478A29FF6FB9}"/>
                </a:ext>
              </a:extLst>
            </p:cNvPr>
            <p:cNvGrpSpPr/>
            <p:nvPr/>
          </p:nvGrpSpPr>
          <p:grpSpPr>
            <a:xfrm>
              <a:off x="5768300" y="1608433"/>
              <a:ext cx="5649000" cy="3882519"/>
              <a:chOff x="5768300" y="1682908"/>
              <a:chExt cx="5649000" cy="3882519"/>
            </a:xfrm>
          </p:grpSpPr>
          <p:sp>
            <p:nvSpPr>
              <p:cNvPr id="227" name="TextBox 226" hidden="1">
                <a:extLst>
                  <a:ext uri="{FF2B5EF4-FFF2-40B4-BE49-F238E27FC236}">
                    <a16:creationId xmlns:a16="http://schemas.microsoft.com/office/drawing/2014/main" id="{22D1593D-D148-4180-9316-FA77723C4487}"/>
                  </a:ext>
                </a:extLst>
              </p:cNvPr>
              <p:cNvSpPr txBox="1"/>
              <p:nvPr/>
            </p:nvSpPr>
            <p:spPr>
              <a:xfrm>
                <a:off x="5768300" y="2756966"/>
                <a:ext cx="5649000" cy="2808461"/>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 or get a prescription.</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228" name="Graphic 6" hidden="1">
                <a:extLst>
                  <a:ext uri="{FF2B5EF4-FFF2-40B4-BE49-F238E27FC236}">
                    <a16:creationId xmlns:a16="http://schemas.microsoft.com/office/drawing/2014/main" id="{6A777E80-D898-413D-8A7E-81842F8599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8300" y="1682908"/>
                <a:ext cx="914400" cy="914400"/>
              </a:xfrm>
              <a:prstGeom prst="rect">
                <a:avLst/>
              </a:prstGeom>
            </p:spPr>
          </p:pic>
        </p:grpSp>
      </p:grpSp>
      <p:grpSp>
        <p:nvGrpSpPr>
          <p:cNvPr id="231" name="A1- Ded/Copay/Coins, no Rx" hidden="1">
            <a:extLst>
              <a:ext uri="{FF2B5EF4-FFF2-40B4-BE49-F238E27FC236}">
                <a16:creationId xmlns:a16="http://schemas.microsoft.com/office/drawing/2014/main" id="{1AAC44E5-608F-482A-B7D7-8991FAEEF94D}"/>
              </a:ext>
            </a:extLst>
          </p:cNvPr>
          <p:cNvGrpSpPr/>
          <p:nvPr/>
        </p:nvGrpSpPr>
        <p:grpSpPr>
          <a:xfrm>
            <a:off x="5327037" y="1235242"/>
            <a:ext cx="6598561" cy="4914901"/>
            <a:chOff x="5288635" y="1219200"/>
            <a:chExt cx="6598561" cy="4914901"/>
          </a:xfrm>
        </p:grpSpPr>
        <p:grpSp>
          <p:nvGrpSpPr>
            <p:cNvPr id="232" name="Group 231" hidden="1">
              <a:extLst>
                <a:ext uri="{FF2B5EF4-FFF2-40B4-BE49-F238E27FC236}">
                  <a16:creationId xmlns:a16="http://schemas.microsoft.com/office/drawing/2014/main" id="{954F6003-BBCA-47CB-AB6A-82AF0C9A59F9}"/>
                </a:ext>
              </a:extLst>
            </p:cNvPr>
            <p:cNvGrpSpPr/>
            <p:nvPr/>
          </p:nvGrpSpPr>
          <p:grpSpPr>
            <a:xfrm flipH="1">
              <a:off x="5288635" y="1219200"/>
              <a:ext cx="6598561" cy="4914901"/>
              <a:chOff x="-333447" y="1112177"/>
              <a:chExt cx="6598561" cy="5021923"/>
            </a:xfrm>
          </p:grpSpPr>
          <p:sp>
            <p:nvSpPr>
              <p:cNvPr id="236" name="Rectangle 235" hidden="1">
                <a:extLst>
                  <a:ext uri="{FF2B5EF4-FFF2-40B4-BE49-F238E27FC236}">
                    <a16:creationId xmlns:a16="http://schemas.microsoft.com/office/drawing/2014/main" id="{13F20D0D-D4D8-47A6-8998-A953B1BF1240}"/>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7" name="Rectangle 236" hidden="1">
                <a:extLst>
                  <a:ext uri="{FF2B5EF4-FFF2-40B4-BE49-F238E27FC236}">
                    <a16:creationId xmlns:a16="http://schemas.microsoft.com/office/drawing/2014/main" id="{CA83834F-AF8B-4897-A7D5-CCC37D45D770}"/>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3" name="Group 232" hidden="1">
              <a:extLst>
                <a:ext uri="{FF2B5EF4-FFF2-40B4-BE49-F238E27FC236}">
                  <a16:creationId xmlns:a16="http://schemas.microsoft.com/office/drawing/2014/main" id="{0940F175-2011-4A91-9683-478A29FF6FB9}"/>
                </a:ext>
              </a:extLst>
            </p:cNvPr>
            <p:cNvGrpSpPr/>
            <p:nvPr/>
          </p:nvGrpSpPr>
          <p:grpSpPr>
            <a:xfrm>
              <a:off x="5768300" y="1608433"/>
              <a:ext cx="5649000" cy="4328795"/>
              <a:chOff x="5768300" y="1682908"/>
              <a:chExt cx="5649000" cy="4328795"/>
            </a:xfrm>
          </p:grpSpPr>
          <p:sp>
            <p:nvSpPr>
              <p:cNvPr id="234" name="TextBox 233" hidden="1">
                <a:extLst>
                  <a:ext uri="{FF2B5EF4-FFF2-40B4-BE49-F238E27FC236}">
                    <a16:creationId xmlns:a16="http://schemas.microsoft.com/office/drawing/2014/main" id="{22D1593D-D148-4180-9316-FA77723C4487}"/>
                  </a:ext>
                </a:extLst>
              </p:cNvPr>
              <p:cNvSpPr txBox="1"/>
              <p:nvPr/>
            </p:nvSpPr>
            <p:spPr>
              <a:xfrm>
                <a:off x="5768300" y="2756966"/>
                <a:ext cx="5649000" cy="3254737"/>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Deductible</a:t>
                </a:r>
                <a:r>
                  <a:rPr kumimoji="0" lang="en-US" sz="1200" b="0" i="0" u="none" strike="noStrike" kern="1200" cap="none" spc="0" normalizeH="0" baseline="0" noProof="0" dirty="0">
                    <a:ln>
                      <a:noFill/>
                    </a:ln>
                    <a:solidFill>
                      <a:srgbClr val="222021"/>
                    </a:solidFill>
                    <a:effectLst/>
                    <a:uLnTx/>
                    <a:uFillTx/>
                    <a:latin typeface="Arial"/>
                    <a:ea typeface="+mn-ea"/>
                    <a:cs typeface="+mn-cs"/>
                  </a:rPr>
                  <a:t> – the amount you’re responsible to pay for care before your plan helps cover costs, not including your premium. </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Coinsurance</a:t>
                </a:r>
                <a:r>
                  <a:rPr kumimoji="0" lang="en-US" sz="1200" b="0" i="0" u="none" strike="noStrike" kern="1200" cap="none" spc="0" normalizeH="0" baseline="0" noProof="0" dirty="0">
                    <a:ln>
                      <a:noFill/>
                    </a:ln>
                    <a:solidFill>
                      <a:srgbClr val="222021"/>
                    </a:solidFill>
                    <a:effectLst/>
                    <a:uLnTx/>
                    <a:uFillTx/>
                    <a:latin typeface="Arial"/>
                    <a:ea typeface="+mn-ea"/>
                    <a:cs typeface="+mn-cs"/>
                  </a:rPr>
                  <a:t> – a percent of the bill you pay. Your plan covers the rest.</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235" name="Graphic 6" hidden="1">
                <a:extLst>
                  <a:ext uri="{FF2B5EF4-FFF2-40B4-BE49-F238E27FC236}">
                    <a16:creationId xmlns:a16="http://schemas.microsoft.com/office/drawing/2014/main" id="{6A777E80-D898-413D-8A7E-81842F8599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8300" y="1682908"/>
                <a:ext cx="914400" cy="914400"/>
              </a:xfrm>
              <a:prstGeom prst="rect">
                <a:avLst/>
              </a:prstGeom>
            </p:spPr>
          </p:pic>
        </p:grpSp>
      </p:grpSp>
      <p:grpSp>
        <p:nvGrpSpPr>
          <p:cNvPr id="238" name="A1- Ded/Copay/Coins, w/Rx">
            <a:extLst>
              <a:ext uri="{FF2B5EF4-FFF2-40B4-BE49-F238E27FC236}">
                <a16:creationId xmlns:a16="http://schemas.microsoft.com/office/drawing/2014/main" id="{1AAC44E5-608F-482A-B7D7-8991FAEEF94D}"/>
              </a:ext>
            </a:extLst>
          </p:cNvPr>
          <p:cNvGrpSpPr/>
          <p:nvPr/>
        </p:nvGrpSpPr>
        <p:grpSpPr>
          <a:xfrm>
            <a:off x="5316405" y="1235242"/>
            <a:ext cx="6598561" cy="4914901"/>
            <a:chOff x="5288635" y="1219200"/>
            <a:chExt cx="6598561" cy="4914901"/>
          </a:xfrm>
        </p:grpSpPr>
        <p:grpSp>
          <p:nvGrpSpPr>
            <p:cNvPr id="239" name="Group 238">
              <a:extLst>
                <a:ext uri="{FF2B5EF4-FFF2-40B4-BE49-F238E27FC236}">
                  <a16:creationId xmlns:a16="http://schemas.microsoft.com/office/drawing/2014/main" id="{954F6003-BBCA-47CB-AB6A-82AF0C9A59F9}"/>
                </a:ext>
              </a:extLst>
            </p:cNvPr>
            <p:cNvGrpSpPr/>
            <p:nvPr/>
          </p:nvGrpSpPr>
          <p:grpSpPr>
            <a:xfrm flipH="1">
              <a:off x="5288635" y="1219200"/>
              <a:ext cx="6598561" cy="4914901"/>
              <a:chOff x="-333447" y="1112177"/>
              <a:chExt cx="6598561" cy="5021923"/>
            </a:xfrm>
          </p:grpSpPr>
          <p:sp>
            <p:nvSpPr>
              <p:cNvPr id="243" name="Rectangle 242">
                <a:extLst>
                  <a:ext uri="{FF2B5EF4-FFF2-40B4-BE49-F238E27FC236}">
                    <a16:creationId xmlns:a16="http://schemas.microsoft.com/office/drawing/2014/main" id="{13F20D0D-D4D8-47A6-8998-A953B1BF1240}"/>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4" name="Rectangle 243">
                <a:extLst>
                  <a:ext uri="{FF2B5EF4-FFF2-40B4-BE49-F238E27FC236}">
                    <a16:creationId xmlns:a16="http://schemas.microsoft.com/office/drawing/2014/main" id="{CA83834F-AF8B-4897-A7D5-CCC37D45D770}"/>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0" name="Group 239">
              <a:extLst>
                <a:ext uri="{FF2B5EF4-FFF2-40B4-BE49-F238E27FC236}">
                  <a16:creationId xmlns:a16="http://schemas.microsoft.com/office/drawing/2014/main" id="{0940F175-2011-4A91-9683-478A29FF6FB9}"/>
                </a:ext>
              </a:extLst>
            </p:cNvPr>
            <p:cNvGrpSpPr/>
            <p:nvPr/>
          </p:nvGrpSpPr>
          <p:grpSpPr>
            <a:xfrm>
              <a:off x="5768300" y="1608433"/>
              <a:ext cx="5649000" cy="4513461"/>
              <a:chOff x="5768300" y="1682908"/>
              <a:chExt cx="5649000" cy="4513461"/>
            </a:xfrm>
          </p:grpSpPr>
          <p:sp>
            <p:nvSpPr>
              <p:cNvPr id="241" name="TextBox 240">
                <a:extLst>
                  <a:ext uri="{FF2B5EF4-FFF2-40B4-BE49-F238E27FC236}">
                    <a16:creationId xmlns:a16="http://schemas.microsoft.com/office/drawing/2014/main" id="{22D1593D-D148-4180-9316-FA77723C4487}"/>
                  </a:ext>
                </a:extLst>
              </p:cNvPr>
              <p:cNvSpPr txBox="1"/>
              <p:nvPr/>
            </p:nvSpPr>
            <p:spPr>
              <a:xfrm>
                <a:off x="5768300" y="2756966"/>
                <a:ext cx="5649000" cy="343940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Deductible</a:t>
                </a:r>
                <a:r>
                  <a:rPr kumimoji="0" lang="en-US" sz="1200" b="0" i="0" u="none" strike="noStrike" kern="1200" cap="none" spc="0" normalizeH="0" baseline="0" noProof="0" dirty="0">
                    <a:ln>
                      <a:noFill/>
                    </a:ln>
                    <a:solidFill>
                      <a:srgbClr val="222021"/>
                    </a:solidFill>
                    <a:effectLst/>
                    <a:uLnTx/>
                    <a:uFillTx/>
                    <a:latin typeface="Arial"/>
                    <a:ea typeface="+mn-ea"/>
                    <a:cs typeface="+mn-cs"/>
                  </a:rPr>
                  <a:t> – the amount you’re responsible to pay for care before your plan helps cover costs, not including your premium. </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 or get a prescription.</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Coinsurance</a:t>
                </a:r>
                <a:r>
                  <a:rPr kumimoji="0" lang="en-US" sz="1200" b="0" i="0" u="none" strike="noStrike" kern="1200" cap="none" spc="0" normalizeH="0" baseline="0" noProof="0" dirty="0">
                    <a:ln>
                      <a:noFill/>
                    </a:ln>
                    <a:solidFill>
                      <a:srgbClr val="222021"/>
                    </a:solidFill>
                    <a:effectLst/>
                    <a:uLnTx/>
                    <a:uFillTx/>
                    <a:latin typeface="Arial"/>
                    <a:ea typeface="+mn-ea"/>
                    <a:cs typeface="+mn-cs"/>
                  </a:rPr>
                  <a:t> – a percent of the bill you pay. Your plan covers the rest.</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242" name="Graphic 6">
                <a:extLst>
                  <a:ext uri="{FF2B5EF4-FFF2-40B4-BE49-F238E27FC236}">
                    <a16:creationId xmlns:a16="http://schemas.microsoft.com/office/drawing/2014/main" id="{6A777E80-D898-413D-8A7E-81842F8599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8300" y="1682908"/>
                <a:ext cx="914400" cy="914400"/>
              </a:xfrm>
              <a:prstGeom prst="rect">
                <a:avLst/>
              </a:prstGeom>
            </p:spPr>
          </p:pic>
        </p:grpSp>
      </p:grpSp>
      <p:grpSp>
        <p:nvGrpSpPr>
          <p:cNvPr id="9" name="A1- No Ded/Copay/Coins, no Rx" hidden="1">
            <a:extLst>
              <a:ext uri="{FF2B5EF4-FFF2-40B4-BE49-F238E27FC236}">
                <a16:creationId xmlns:a16="http://schemas.microsoft.com/office/drawing/2014/main" id="{DFD10780-E389-B968-56F4-769029BA4ACC}"/>
              </a:ext>
            </a:extLst>
          </p:cNvPr>
          <p:cNvGrpSpPr/>
          <p:nvPr/>
        </p:nvGrpSpPr>
        <p:grpSpPr>
          <a:xfrm>
            <a:off x="5326487" y="1235242"/>
            <a:ext cx="6598561" cy="4914901"/>
            <a:chOff x="5479437" y="1387642"/>
            <a:chExt cx="6598561" cy="4914901"/>
          </a:xfrm>
        </p:grpSpPr>
        <p:grpSp>
          <p:nvGrpSpPr>
            <p:cNvPr id="7" name="Group 6" hidden="1">
              <a:extLst>
                <a:ext uri="{FF2B5EF4-FFF2-40B4-BE49-F238E27FC236}">
                  <a16:creationId xmlns:a16="http://schemas.microsoft.com/office/drawing/2014/main" id="{E84ECCC0-449E-83DC-4D5E-DAF83E1F31DD}"/>
                </a:ext>
              </a:extLst>
            </p:cNvPr>
            <p:cNvGrpSpPr/>
            <p:nvPr/>
          </p:nvGrpSpPr>
          <p:grpSpPr>
            <a:xfrm>
              <a:off x="5479437" y="1387642"/>
              <a:ext cx="6598561" cy="4914901"/>
              <a:chOff x="5479437" y="1387642"/>
              <a:chExt cx="6598561" cy="4914901"/>
            </a:xfrm>
          </p:grpSpPr>
          <p:sp>
            <p:nvSpPr>
              <p:cNvPr id="3" name="Rectangle 2" hidden="1">
                <a:extLst>
                  <a:ext uri="{FF2B5EF4-FFF2-40B4-BE49-F238E27FC236}">
                    <a16:creationId xmlns:a16="http://schemas.microsoft.com/office/drawing/2014/main" id="{8026B637-A97A-BAC8-4418-D07DF9C6307A}"/>
                  </a:ext>
                </a:extLst>
              </p:cNvPr>
              <p:cNvSpPr/>
              <p:nvPr/>
            </p:nvSpPr>
            <p:spPr>
              <a:xfrm flipH="1">
                <a:off x="5479437" y="1387642"/>
                <a:ext cx="6598561" cy="4914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hidden="1">
                <a:extLst>
                  <a:ext uri="{FF2B5EF4-FFF2-40B4-BE49-F238E27FC236}">
                    <a16:creationId xmlns:a16="http://schemas.microsoft.com/office/drawing/2014/main" id="{A2605FDA-A46D-A4E0-CBDC-934A7F560A32}"/>
                  </a:ext>
                </a:extLst>
              </p:cNvPr>
              <p:cNvSpPr/>
              <p:nvPr/>
            </p:nvSpPr>
            <p:spPr>
              <a:xfrm flipH="1">
                <a:off x="5479439" y="1387642"/>
                <a:ext cx="73152" cy="4914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 name="Group 7" hidden="1">
              <a:extLst>
                <a:ext uri="{FF2B5EF4-FFF2-40B4-BE49-F238E27FC236}">
                  <a16:creationId xmlns:a16="http://schemas.microsoft.com/office/drawing/2014/main" id="{1FF85290-26E3-7CFC-6DBB-65DB61DA7812}"/>
                </a:ext>
              </a:extLst>
            </p:cNvPr>
            <p:cNvGrpSpPr/>
            <p:nvPr/>
          </p:nvGrpSpPr>
          <p:grpSpPr>
            <a:xfrm>
              <a:off x="5959102" y="1776875"/>
              <a:ext cx="5649000" cy="4328795"/>
              <a:chOff x="5959102" y="1776875"/>
              <a:chExt cx="5649000" cy="4328795"/>
            </a:xfrm>
          </p:grpSpPr>
          <p:sp>
            <p:nvSpPr>
              <p:cNvPr id="5" name="TextBox 4" hidden="1">
                <a:extLst>
                  <a:ext uri="{FF2B5EF4-FFF2-40B4-BE49-F238E27FC236}">
                    <a16:creationId xmlns:a16="http://schemas.microsoft.com/office/drawing/2014/main" id="{91D6979B-D881-5820-7240-8140EF70E08B}"/>
                  </a:ext>
                </a:extLst>
              </p:cNvPr>
              <p:cNvSpPr txBox="1"/>
              <p:nvPr/>
            </p:nvSpPr>
            <p:spPr>
              <a:xfrm>
                <a:off x="5959102" y="2850933"/>
                <a:ext cx="5649000" cy="3254737"/>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Deductible</a:t>
                </a:r>
                <a:r>
                  <a:rPr kumimoji="0" lang="en-US" sz="1200" b="0" i="0" u="none" strike="noStrike" kern="1200" cap="none" spc="0" normalizeH="0" baseline="0" noProof="0" dirty="0">
                    <a:ln>
                      <a:noFill/>
                    </a:ln>
                    <a:solidFill>
                      <a:srgbClr val="222021"/>
                    </a:solidFill>
                    <a:effectLst/>
                    <a:uLnTx/>
                    <a:uFillTx/>
                    <a:latin typeface="Arial"/>
                    <a:ea typeface="+mn-ea"/>
                    <a:cs typeface="+mn-cs"/>
                  </a:rPr>
                  <a:t> – the amount you’re responsible to pay for care before your plan helps cover costs, not including your premium. </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Coinsurance</a:t>
                </a:r>
                <a:r>
                  <a:rPr kumimoji="0" lang="en-US" sz="1200" b="0" i="0" u="none" strike="noStrike" kern="1200" cap="none" spc="0" normalizeH="0" baseline="0" noProof="0" dirty="0">
                    <a:ln>
                      <a:noFill/>
                    </a:ln>
                    <a:solidFill>
                      <a:srgbClr val="222021"/>
                    </a:solidFill>
                    <a:effectLst/>
                    <a:uLnTx/>
                    <a:uFillTx/>
                    <a:latin typeface="Arial"/>
                    <a:ea typeface="+mn-ea"/>
                    <a:cs typeface="+mn-cs"/>
                  </a:rPr>
                  <a:t> – a percent of the bill you pay. Your plan covers the rest.</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kumimoji="0" lang="en-US" sz="1200" b="0" i="0" u="none" strike="noStrike" kern="1200" cap="none" spc="0" normalizeH="0" baseline="0" noProof="0" dirty="0">
                    <a:ln>
                      <a:noFill/>
                    </a:ln>
                    <a:solidFill>
                      <a:srgbClr val="222021"/>
                    </a:solidFill>
                    <a:effectLst/>
                    <a:uLnTx/>
                    <a:uFillTx/>
                    <a:latin typeface="Arial"/>
                    <a:ea typeface="+mn-ea"/>
                    <a:cs typeface="+mn-cs"/>
                  </a:rPr>
                  <a:t>– </a:t>
                </a:r>
                <a:r>
                  <a:rPr lang="en-US" sz="1200" dirty="0">
                    <a:solidFill>
                      <a:srgbClr val="222021"/>
                    </a:solidFill>
                    <a:latin typeface="Arial"/>
                  </a:rPr>
                  <a:t>lists the services your plan covers and how much.</a:t>
                </a:r>
                <a:endParaRPr kumimoji="0" lang="en-US" sz="1200" b="0" i="0" u="none" strike="noStrike" kern="1200" cap="none" spc="0" normalizeH="0" baseline="0" noProof="0" dirty="0">
                  <a:ln>
                    <a:noFill/>
                  </a:ln>
                  <a:solidFill>
                    <a:srgbClr val="222021"/>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6" name="Graphic 6" hidden="1">
                <a:extLst>
                  <a:ext uri="{FF2B5EF4-FFF2-40B4-BE49-F238E27FC236}">
                    <a16:creationId xmlns:a16="http://schemas.microsoft.com/office/drawing/2014/main" id="{96201A20-E63F-D970-71DF-9F6497A883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9102" y="1776875"/>
                <a:ext cx="914400" cy="914400"/>
              </a:xfrm>
              <a:prstGeom prst="rect">
                <a:avLst/>
              </a:prstGeom>
            </p:spPr>
          </p:pic>
        </p:grpSp>
      </p:grpSp>
      <p:grpSp>
        <p:nvGrpSpPr>
          <p:cNvPr id="16" name="A1- No Ded/Copay/Coins, w/Rx" hidden="1">
            <a:extLst>
              <a:ext uri="{FF2B5EF4-FFF2-40B4-BE49-F238E27FC236}">
                <a16:creationId xmlns:a16="http://schemas.microsoft.com/office/drawing/2014/main" id="{DE237DA6-8981-C8CD-18D4-11308D1B3B22}"/>
              </a:ext>
            </a:extLst>
          </p:cNvPr>
          <p:cNvGrpSpPr/>
          <p:nvPr/>
        </p:nvGrpSpPr>
        <p:grpSpPr>
          <a:xfrm>
            <a:off x="5326487" y="1235242"/>
            <a:ext cx="6598561" cy="4914901"/>
            <a:chOff x="5468805" y="1387642"/>
            <a:chExt cx="6598561" cy="4914901"/>
          </a:xfrm>
        </p:grpSpPr>
        <p:grpSp>
          <p:nvGrpSpPr>
            <p:cNvPr id="14" name="Group 13" hidden="1">
              <a:extLst>
                <a:ext uri="{FF2B5EF4-FFF2-40B4-BE49-F238E27FC236}">
                  <a16:creationId xmlns:a16="http://schemas.microsoft.com/office/drawing/2014/main" id="{DC0C82D4-4C37-E4DE-6E21-104C70EC3D98}"/>
                </a:ext>
              </a:extLst>
            </p:cNvPr>
            <p:cNvGrpSpPr/>
            <p:nvPr/>
          </p:nvGrpSpPr>
          <p:grpSpPr>
            <a:xfrm>
              <a:off x="5468805" y="1387642"/>
              <a:ext cx="6598561" cy="4914901"/>
              <a:chOff x="5468805" y="1387642"/>
              <a:chExt cx="6598561" cy="4914901"/>
            </a:xfrm>
          </p:grpSpPr>
          <p:sp>
            <p:nvSpPr>
              <p:cNvPr id="10" name="Rectangle 9" hidden="1">
                <a:extLst>
                  <a:ext uri="{FF2B5EF4-FFF2-40B4-BE49-F238E27FC236}">
                    <a16:creationId xmlns:a16="http://schemas.microsoft.com/office/drawing/2014/main" id="{18DD5F52-73D8-7BEA-9C65-9C33647FA82E}"/>
                  </a:ext>
                </a:extLst>
              </p:cNvPr>
              <p:cNvSpPr/>
              <p:nvPr/>
            </p:nvSpPr>
            <p:spPr>
              <a:xfrm flipH="1">
                <a:off x="5468805" y="1387642"/>
                <a:ext cx="6598561" cy="4914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hidden="1">
                <a:extLst>
                  <a:ext uri="{FF2B5EF4-FFF2-40B4-BE49-F238E27FC236}">
                    <a16:creationId xmlns:a16="http://schemas.microsoft.com/office/drawing/2014/main" id="{72B77676-F6C6-6011-189C-8A28FC283EA1}"/>
                  </a:ext>
                </a:extLst>
              </p:cNvPr>
              <p:cNvSpPr/>
              <p:nvPr/>
            </p:nvSpPr>
            <p:spPr>
              <a:xfrm flipH="1">
                <a:off x="5468807" y="1387642"/>
                <a:ext cx="73152" cy="49149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Group 14" hidden="1">
              <a:extLst>
                <a:ext uri="{FF2B5EF4-FFF2-40B4-BE49-F238E27FC236}">
                  <a16:creationId xmlns:a16="http://schemas.microsoft.com/office/drawing/2014/main" id="{19692EF6-7C2B-DB3B-74BD-309E9B43EBEC}"/>
                </a:ext>
              </a:extLst>
            </p:cNvPr>
            <p:cNvGrpSpPr/>
            <p:nvPr/>
          </p:nvGrpSpPr>
          <p:grpSpPr>
            <a:xfrm>
              <a:off x="5948470" y="1776875"/>
              <a:ext cx="5649000" cy="4482683"/>
              <a:chOff x="5948470" y="1776875"/>
              <a:chExt cx="5649000" cy="4482683"/>
            </a:xfrm>
          </p:grpSpPr>
          <p:sp>
            <p:nvSpPr>
              <p:cNvPr id="12" name="TextBox 11" hidden="1">
                <a:extLst>
                  <a:ext uri="{FF2B5EF4-FFF2-40B4-BE49-F238E27FC236}">
                    <a16:creationId xmlns:a16="http://schemas.microsoft.com/office/drawing/2014/main" id="{207DCBB5-17A2-EB9B-3BD8-553643721C93}"/>
                  </a:ext>
                </a:extLst>
              </p:cNvPr>
              <p:cNvSpPr txBox="1"/>
              <p:nvPr/>
            </p:nvSpPr>
            <p:spPr>
              <a:xfrm>
                <a:off x="5948470" y="2850933"/>
                <a:ext cx="5649000" cy="3408625"/>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Knowing your plan will help you avoid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unexpected charges.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These terms will come up throughout the year:</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Premium</a:t>
                </a:r>
                <a:r>
                  <a:rPr kumimoji="0" lang="en-US" sz="1200" b="0" i="0" u="none" strike="noStrike" kern="1200" cap="none" spc="0" normalizeH="0" baseline="0" noProof="0" dirty="0">
                    <a:ln>
                      <a:noFill/>
                    </a:ln>
                    <a:solidFill>
                      <a:srgbClr val="222021"/>
                    </a:solidFill>
                    <a:effectLst/>
                    <a:uLnTx/>
                    <a:uFillTx/>
                    <a:latin typeface="Arial"/>
                    <a:ea typeface="+mn-ea"/>
                    <a:cs typeface="+mn-cs"/>
                  </a:rPr>
                  <a:t> – how much you pay for your plan, usually taken out of your paycheck.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Deductible</a:t>
                </a:r>
                <a:r>
                  <a:rPr kumimoji="0" lang="en-US" sz="1200" b="0" i="0" u="none" strike="noStrike" kern="1200" cap="none" spc="0" normalizeH="0" baseline="0" noProof="0" dirty="0">
                    <a:ln>
                      <a:noFill/>
                    </a:ln>
                    <a:solidFill>
                      <a:srgbClr val="222021"/>
                    </a:solidFill>
                    <a:effectLst/>
                    <a:uLnTx/>
                    <a:uFillTx/>
                    <a:latin typeface="Arial"/>
                    <a:ea typeface="+mn-ea"/>
                    <a:cs typeface="+mn-cs"/>
                  </a:rPr>
                  <a:t> – the amount you’re responsible to pay for care before your plan helps cover costs, not including your premium. </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Copay</a:t>
                </a:r>
                <a:r>
                  <a:rPr kumimoji="0" lang="en-US" sz="1200" b="0" i="0" u="none" strike="noStrike" kern="1200" cap="none" spc="0" normalizeH="0" baseline="0" noProof="0" dirty="0">
                    <a:ln>
                      <a:noFill/>
                    </a:ln>
                    <a:solidFill>
                      <a:srgbClr val="222021"/>
                    </a:solidFill>
                    <a:effectLst/>
                    <a:uLnTx/>
                    <a:uFillTx/>
                    <a:latin typeface="Arial"/>
                    <a:ea typeface="+mn-ea"/>
                    <a:cs typeface="+mn-cs"/>
                  </a:rPr>
                  <a:t> – a set amount you pay each time you visit the doctor or get a prescription.</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Coinsurance</a:t>
                </a:r>
                <a:r>
                  <a:rPr kumimoji="0" lang="en-US" sz="1200" b="0" i="0" u="none" strike="noStrike" kern="1200" cap="none" spc="0" normalizeH="0" baseline="0" noProof="0" dirty="0">
                    <a:ln>
                      <a:noFill/>
                    </a:ln>
                    <a:solidFill>
                      <a:srgbClr val="222021"/>
                    </a:solidFill>
                    <a:effectLst/>
                    <a:uLnTx/>
                    <a:uFillTx/>
                    <a:latin typeface="Arial"/>
                    <a:ea typeface="+mn-ea"/>
                    <a:cs typeface="+mn-cs"/>
                  </a:rPr>
                  <a:t> – a percent of the bill you pay. Your plan covers the rest.</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Out-of-pocket maximum </a:t>
                </a:r>
                <a:r>
                  <a:rPr kumimoji="0" lang="en-US" sz="1200" b="0" i="0" u="none" strike="noStrike" kern="1200" cap="none" spc="0" normalizeH="0" baseline="0" noProof="0" dirty="0">
                    <a:ln>
                      <a:noFill/>
                    </a:ln>
                    <a:solidFill>
                      <a:srgbClr val="222021"/>
                    </a:solidFill>
                    <a:effectLst/>
                    <a:uLnTx/>
                    <a:uFillTx/>
                    <a:latin typeface="Arial"/>
                    <a:ea typeface="+mn-ea"/>
                    <a:cs typeface="+mn-cs"/>
                  </a:rPr>
                  <a:t>– the most you’ll pay for covered care each year.</a:t>
                </a:r>
              </a:p>
              <a:p>
                <a:pPr marL="182880" lvl="1" indent="-182880" defTabSz="914400">
                  <a:spcBef>
                    <a:spcPts val="300"/>
                  </a:spcBef>
                  <a:buClr>
                    <a:srgbClr val="1776B5"/>
                  </a:buClr>
                  <a:buFont typeface="Arial" panose="020B0604020202020204" pitchFamily="34" charset="0"/>
                  <a:buChar char="•"/>
                  <a:defRPr/>
                </a:pPr>
                <a:r>
                  <a:rPr lang="en-US" sz="1200" b="1" dirty="0">
                    <a:solidFill>
                      <a:srgbClr val="222021"/>
                    </a:solidFill>
                    <a:latin typeface="Arial"/>
                  </a:rPr>
                  <a:t>Allowed amount </a:t>
                </a:r>
                <a:r>
                  <a:rPr lang="en-US" sz="1200" b="0" i="0" u="none" strike="noStrike" kern="1200" baseline="0" dirty="0">
                    <a:solidFill>
                      <a:schemeClr val="tx1"/>
                    </a:solidFill>
                    <a:latin typeface="+mn-lt"/>
                    <a:ea typeface="+mn-ea"/>
                    <a:cs typeface="+mn-cs"/>
                  </a:rPr>
                  <a:t>– </a:t>
                </a:r>
                <a:r>
                  <a:rPr lang="en-US" sz="1200" dirty="0">
                    <a:solidFill>
                      <a:srgbClr val="222021"/>
                    </a:solidFill>
                    <a:latin typeface="Arial"/>
                  </a:rPr>
                  <a:t>the maximum amount your plan will pay for a covered service. Also called an eligible expense, payment allowance or negotiated rate.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222021"/>
                    </a:solidFill>
                    <a:effectLst/>
                    <a:uLnTx/>
                    <a:uFillTx/>
                    <a:latin typeface="Arial"/>
                    <a:ea typeface="+mn-ea"/>
                    <a:cs typeface="+mn-cs"/>
                  </a:rPr>
                  <a:t>Summary of Benefits and Coverage (SBC) </a:t>
                </a:r>
                <a:r>
                  <a:rPr lang="en-US" sz="1200" dirty="0">
                    <a:solidFill>
                      <a:srgbClr val="222021"/>
                    </a:solidFill>
                    <a:latin typeface="Arial"/>
                  </a:rPr>
                  <a:t>– lists the services your plan covers and how much.</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5">
                      <a:extLst>
                        <a:ext uri="{A12FA001-AC4F-418D-AE19-62706E023703}">
                          <ahyp:hlinkClr xmlns:ahyp="http://schemas.microsoft.com/office/drawing/2018/hyperlinkcolor" val="tx"/>
                        </a:ext>
                      </a:extLst>
                    </a:hlinkClick>
                  </a:rPr>
                  <a:t>Learn more about health plan terms.</a:t>
                </a:r>
                <a:endParaRPr kumimoji="0" lang="en-US" sz="1400" b="1" i="0" u="none" strike="noStrike" kern="1200" cap="none" spc="0" normalizeH="0" baseline="0" noProof="0" dirty="0">
                  <a:ln>
                    <a:noFill/>
                  </a:ln>
                  <a:effectLst/>
                  <a:uLnTx/>
                  <a:uFillTx/>
                  <a:latin typeface="Arial"/>
                  <a:ea typeface="+mn-ea"/>
                  <a:cs typeface="+mn-cs"/>
                </a:endParaRPr>
              </a:p>
            </p:txBody>
          </p:sp>
          <p:pic>
            <p:nvPicPr>
              <p:cNvPr id="13" name="Graphic 6" hidden="1">
                <a:extLst>
                  <a:ext uri="{FF2B5EF4-FFF2-40B4-BE49-F238E27FC236}">
                    <a16:creationId xmlns:a16="http://schemas.microsoft.com/office/drawing/2014/main" id="{D54082E1-7964-936D-FAB1-88D41F5F62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8470" y="1776875"/>
                <a:ext cx="914400" cy="914400"/>
              </a:xfrm>
              <a:prstGeom prst="rect">
                <a:avLst/>
              </a:prstGeom>
            </p:spPr>
          </p:pic>
        </p:grpSp>
      </p:grpSp>
      <p:sp>
        <p:nvSpPr>
          <p:cNvPr id="245" name="back1">
            <a:extLst>
              <a:ext uri="{FF2B5EF4-FFF2-40B4-BE49-F238E27FC236}">
                <a16:creationId xmlns:a16="http://schemas.microsoft.com/office/drawing/2014/main" id="{2155EBF1-A135-418E-B6C9-DBFF29FA0BBF}"/>
              </a:ext>
            </a:extLst>
          </p:cNvPr>
          <p:cNvSpPr/>
          <p:nvPr/>
        </p:nvSpPr>
        <p:spPr>
          <a:xfrm>
            <a:off x="11178834" y="552483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776B5"/>
                </a:solidFill>
                <a:effectLst/>
                <a:uLnTx/>
                <a:uFillTx/>
                <a:latin typeface="Arial"/>
                <a:ea typeface="+mn-ea"/>
                <a:cs typeface="+mn-cs"/>
              </a:rPr>
              <a:t>BACK</a:t>
            </a:r>
            <a:endParaRPr kumimoji="0" lang="en-PH" sz="1200" b="1" i="0" u="none" strike="noStrike" kern="1200" cap="none" spc="0" normalizeH="0" baseline="0" noProof="0" dirty="0">
              <a:ln>
                <a:noFill/>
              </a:ln>
              <a:solidFill>
                <a:srgbClr val="1776B5"/>
              </a:solidFill>
              <a:effectLst/>
              <a:uLnTx/>
              <a:uFillTx/>
              <a:latin typeface="Arial"/>
              <a:ea typeface="+mn-ea"/>
              <a:cs typeface="+mn-cs"/>
            </a:endParaRPr>
          </a:p>
        </p:txBody>
      </p:sp>
      <p:grpSp>
        <p:nvGrpSpPr>
          <p:cNvPr id="246" name="A2">
            <a:extLst>
              <a:ext uri="{FF2B5EF4-FFF2-40B4-BE49-F238E27FC236}">
                <a16:creationId xmlns:a16="http://schemas.microsoft.com/office/drawing/2014/main" id="{7F2FC810-E51A-43EE-BEEC-3BE106508B64}"/>
              </a:ext>
            </a:extLst>
          </p:cNvPr>
          <p:cNvGrpSpPr/>
          <p:nvPr/>
        </p:nvGrpSpPr>
        <p:grpSpPr>
          <a:xfrm>
            <a:off x="5326487" y="1235242"/>
            <a:ext cx="6598561" cy="4914901"/>
            <a:chOff x="5288635" y="1219200"/>
            <a:chExt cx="6598561" cy="4914901"/>
          </a:xfrm>
        </p:grpSpPr>
        <p:grpSp>
          <p:nvGrpSpPr>
            <p:cNvPr id="247" name="Group 246">
              <a:extLst>
                <a:ext uri="{FF2B5EF4-FFF2-40B4-BE49-F238E27FC236}">
                  <a16:creationId xmlns:a16="http://schemas.microsoft.com/office/drawing/2014/main" id="{348B2BAE-6A66-4EAD-B3EA-F6D9F4D40CE6}"/>
                </a:ext>
              </a:extLst>
            </p:cNvPr>
            <p:cNvGrpSpPr/>
            <p:nvPr/>
          </p:nvGrpSpPr>
          <p:grpSpPr>
            <a:xfrm flipH="1">
              <a:off x="5288635" y="1219200"/>
              <a:ext cx="6598561" cy="4914901"/>
              <a:chOff x="-333447" y="1112177"/>
              <a:chExt cx="6598561" cy="5021923"/>
            </a:xfrm>
          </p:grpSpPr>
          <p:sp>
            <p:nvSpPr>
              <p:cNvPr id="307" name="Rectangle 306">
                <a:extLst>
                  <a:ext uri="{FF2B5EF4-FFF2-40B4-BE49-F238E27FC236}">
                    <a16:creationId xmlns:a16="http://schemas.microsoft.com/office/drawing/2014/main" id="{FFC28409-4537-4B44-B8E1-D4FCE68C8575}"/>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Rectangle 307">
                <a:extLst>
                  <a:ext uri="{FF2B5EF4-FFF2-40B4-BE49-F238E27FC236}">
                    <a16:creationId xmlns:a16="http://schemas.microsoft.com/office/drawing/2014/main" id="{191A9BEE-B2F3-418B-B2EA-286EAA1AA57E}"/>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8" name="Group 247">
              <a:extLst>
                <a:ext uri="{FF2B5EF4-FFF2-40B4-BE49-F238E27FC236}">
                  <a16:creationId xmlns:a16="http://schemas.microsoft.com/office/drawing/2014/main" id="{401696AA-9628-4EE2-9244-B5B6EAC3626C}"/>
                </a:ext>
              </a:extLst>
            </p:cNvPr>
            <p:cNvGrpSpPr/>
            <p:nvPr/>
          </p:nvGrpSpPr>
          <p:grpSpPr>
            <a:xfrm>
              <a:off x="5768300" y="1956571"/>
              <a:ext cx="5649000" cy="3186243"/>
              <a:chOff x="5768300" y="1958460"/>
              <a:chExt cx="5649000" cy="3186243"/>
            </a:xfrm>
          </p:grpSpPr>
          <p:sp>
            <p:nvSpPr>
              <p:cNvPr id="249" name="TextBox 248">
                <a:extLst>
                  <a:ext uri="{FF2B5EF4-FFF2-40B4-BE49-F238E27FC236}">
                    <a16:creationId xmlns:a16="http://schemas.microsoft.com/office/drawing/2014/main" id="{61E46006-EF13-4930-AE5D-3F74D7DF943C}"/>
                  </a:ext>
                </a:extLst>
              </p:cNvPr>
              <p:cNvSpPr txBox="1"/>
              <p:nvPr/>
            </p:nvSpPr>
            <p:spPr>
              <a:xfrm>
                <a:off x="5768300" y="3028739"/>
                <a:ext cx="5649000" cy="2115964"/>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If a service is covered, your health plan will pay for some or all of the cost.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Your online account allows you to check the coverage and the amount you have to pay before you make an appointment.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Use these tools to learn what’s covered by your health plan:</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Summary of Benefits and Coverage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Doctor search tool</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Chat with a Member Services representative</a:t>
                </a:r>
              </a:p>
            </p:txBody>
          </p:sp>
          <p:pic>
            <p:nvPicPr>
              <p:cNvPr id="306" name="Graphic 182">
                <a:extLst>
                  <a:ext uri="{FF2B5EF4-FFF2-40B4-BE49-F238E27FC236}">
                    <a16:creationId xmlns:a16="http://schemas.microsoft.com/office/drawing/2014/main" id="{62EDFACA-7BFE-4A2C-83F5-FE7DF88AE9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8300" y="1958460"/>
                <a:ext cx="658368" cy="914400"/>
              </a:xfrm>
              <a:prstGeom prst="rect">
                <a:avLst/>
              </a:prstGeom>
            </p:spPr>
          </p:pic>
        </p:grpSp>
      </p:grpSp>
      <p:sp>
        <p:nvSpPr>
          <p:cNvPr id="316" name="back2">
            <a:extLst>
              <a:ext uri="{FF2B5EF4-FFF2-40B4-BE49-F238E27FC236}">
                <a16:creationId xmlns:a16="http://schemas.microsoft.com/office/drawing/2014/main" id="{D0E6BBC9-D98E-4CE7-BB5C-87FAB33F5D7E}"/>
              </a:ext>
            </a:extLst>
          </p:cNvPr>
          <p:cNvSpPr/>
          <p:nvPr/>
        </p:nvSpPr>
        <p:spPr>
          <a:xfrm>
            <a:off x="11178834" y="552483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776B5"/>
                </a:solidFill>
                <a:effectLst/>
                <a:uLnTx/>
                <a:uFillTx/>
                <a:latin typeface="Arial"/>
                <a:ea typeface="+mn-ea"/>
                <a:cs typeface="+mn-cs"/>
              </a:rPr>
              <a:t>BACK</a:t>
            </a:r>
            <a:endParaRPr kumimoji="0" lang="en-PH" sz="1200" b="1" i="0" u="none" strike="noStrike" kern="1200" cap="none" spc="0" normalizeH="0" baseline="0" noProof="0" dirty="0">
              <a:ln>
                <a:noFill/>
              </a:ln>
              <a:solidFill>
                <a:srgbClr val="1776B5"/>
              </a:solidFill>
              <a:effectLst/>
              <a:uLnTx/>
              <a:uFillTx/>
              <a:latin typeface="Arial"/>
              <a:ea typeface="+mn-ea"/>
              <a:cs typeface="+mn-cs"/>
            </a:endParaRPr>
          </a:p>
        </p:txBody>
      </p:sp>
      <p:grpSp>
        <p:nvGrpSpPr>
          <p:cNvPr id="309" name="A3">
            <a:extLst>
              <a:ext uri="{FF2B5EF4-FFF2-40B4-BE49-F238E27FC236}">
                <a16:creationId xmlns:a16="http://schemas.microsoft.com/office/drawing/2014/main" id="{082B8CC8-636B-49A8-94C0-2F316651FB25}"/>
              </a:ext>
            </a:extLst>
          </p:cNvPr>
          <p:cNvGrpSpPr/>
          <p:nvPr/>
        </p:nvGrpSpPr>
        <p:grpSpPr>
          <a:xfrm>
            <a:off x="5326487" y="1235242"/>
            <a:ext cx="6598561" cy="4914901"/>
            <a:chOff x="5288635" y="1219200"/>
            <a:chExt cx="6598561" cy="4914901"/>
          </a:xfrm>
        </p:grpSpPr>
        <p:grpSp>
          <p:nvGrpSpPr>
            <p:cNvPr id="310" name="Group 309">
              <a:extLst>
                <a:ext uri="{FF2B5EF4-FFF2-40B4-BE49-F238E27FC236}">
                  <a16:creationId xmlns:a16="http://schemas.microsoft.com/office/drawing/2014/main" id="{DF7CE1D5-AAEC-4E79-95D9-310BFE1E0BBC}"/>
                </a:ext>
              </a:extLst>
            </p:cNvPr>
            <p:cNvGrpSpPr/>
            <p:nvPr/>
          </p:nvGrpSpPr>
          <p:grpSpPr>
            <a:xfrm flipH="1">
              <a:off x="5288635" y="1219200"/>
              <a:ext cx="6598561" cy="4914901"/>
              <a:chOff x="-333447" y="1112177"/>
              <a:chExt cx="6598561" cy="5021923"/>
            </a:xfrm>
          </p:grpSpPr>
          <p:sp>
            <p:nvSpPr>
              <p:cNvPr id="314" name="Rectangle 313">
                <a:extLst>
                  <a:ext uri="{FF2B5EF4-FFF2-40B4-BE49-F238E27FC236}">
                    <a16:creationId xmlns:a16="http://schemas.microsoft.com/office/drawing/2014/main" id="{0F6A6CC0-9B09-413E-9EF1-E08B4B20E30D}"/>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6A62CCEA-E5DF-40F5-9F29-BF52E6D702DA}"/>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1" name="Group 310">
              <a:extLst>
                <a:ext uri="{FF2B5EF4-FFF2-40B4-BE49-F238E27FC236}">
                  <a16:creationId xmlns:a16="http://schemas.microsoft.com/office/drawing/2014/main" id="{22BC2A62-D7B2-4D3D-A4E3-23D70C68B8AC}"/>
                </a:ext>
              </a:extLst>
            </p:cNvPr>
            <p:cNvGrpSpPr/>
            <p:nvPr/>
          </p:nvGrpSpPr>
          <p:grpSpPr>
            <a:xfrm>
              <a:off x="5768300" y="2587513"/>
              <a:ext cx="4724367" cy="2132108"/>
              <a:chOff x="5768300" y="1956571"/>
              <a:chExt cx="4724367" cy="2132108"/>
            </a:xfrm>
          </p:grpSpPr>
          <p:sp>
            <p:nvSpPr>
              <p:cNvPr id="312" name="TextBox 311">
                <a:extLst>
                  <a:ext uri="{FF2B5EF4-FFF2-40B4-BE49-F238E27FC236}">
                    <a16:creationId xmlns:a16="http://schemas.microsoft.com/office/drawing/2014/main" id="{3A49A73E-AC63-4A10-B143-CAEA8747A918}"/>
                  </a:ext>
                </a:extLst>
              </p:cNvPr>
              <p:cNvSpPr txBox="1"/>
              <p:nvPr/>
            </p:nvSpPr>
            <p:spPr>
              <a:xfrm>
                <a:off x="5768300" y="3026850"/>
                <a:ext cx="4724367" cy="1061829"/>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Your health plan does more than just process claims.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Learn about the perks, special programs and discounts you have available to help you live your best life.</a:t>
                </a:r>
              </a:p>
            </p:txBody>
          </p:sp>
          <p:pic>
            <p:nvPicPr>
              <p:cNvPr id="313" name="Graphic 22">
                <a:extLst>
                  <a:ext uri="{FF2B5EF4-FFF2-40B4-BE49-F238E27FC236}">
                    <a16:creationId xmlns:a16="http://schemas.microsoft.com/office/drawing/2014/main" id="{866B8B3E-F8AF-4C92-825C-01BA2B7C05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68300" y="1956571"/>
                <a:ext cx="914400" cy="914400"/>
              </a:xfrm>
              <a:prstGeom prst="rect">
                <a:avLst/>
              </a:prstGeom>
            </p:spPr>
          </p:pic>
        </p:grpSp>
      </p:grpSp>
      <p:sp>
        <p:nvSpPr>
          <p:cNvPr id="345" name="back3">
            <a:extLst>
              <a:ext uri="{FF2B5EF4-FFF2-40B4-BE49-F238E27FC236}">
                <a16:creationId xmlns:a16="http://schemas.microsoft.com/office/drawing/2014/main" id="{D2A512E3-D2FC-4F7F-A73A-03176258778A}"/>
              </a:ext>
            </a:extLst>
          </p:cNvPr>
          <p:cNvSpPr/>
          <p:nvPr/>
        </p:nvSpPr>
        <p:spPr>
          <a:xfrm>
            <a:off x="11178834" y="552483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776B5"/>
                </a:solidFill>
                <a:effectLst/>
                <a:uLnTx/>
                <a:uFillTx/>
                <a:latin typeface="Arial"/>
                <a:ea typeface="+mn-ea"/>
                <a:cs typeface="+mn-cs"/>
              </a:rPr>
              <a:t>BACK</a:t>
            </a:r>
            <a:endParaRPr kumimoji="0" lang="en-PH" sz="1200" b="1" i="0" u="none" strike="noStrike" kern="1200" cap="none" spc="0" normalizeH="0" baseline="0" noProof="0" dirty="0">
              <a:ln>
                <a:noFill/>
              </a:ln>
              <a:solidFill>
                <a:srgbClr val="1776B5"/>
              </a:solidFill>
              <a:effectLst/>
              <a:uLnTx/>
              <a:uFillTx/>
              <a:latin typeface="Arial"/>
              <a:ea typeface="+mn-ea"/>
              <a:cs typeface="+mn-cs"/>
            </a:endParaRPr>
          </a:p>
        </p:txBody>
      </p:sp>
      <p:grpSp>
        <p:nvGrpSpPr>
          <p:cNvPr id="317" name="A4- No ded, No Rx" hidden="1">
            <a:extLst>
              <a:ext uri="{FF2B5EF4-FFF2-40B4-BE49-F238E27FC236}">
                <a16:creationId xmlns:a16="http://schemas.microsoft.com/office/drawing/2014/main" id="{1AE64E76-C198-4CC7-920F-F42E035B2D04}"/>
              </a:ext>
            </a:extLst>
          </p:cNvPr>
          <p:cNvGrpSpPr/>
          <p:nvPr/>
        </p:nvGrpSpPr>
        <p:grpSpPr>
          <a:xfrm>
            <a:off x="5326487" y="1235242"/>
            <a:ext cx="6598561" cy="4914901"/>
            <a:chOff x="5288635" y="1219200"/>
            <a:chExt cx="6598561" cy="4914901"/>
          </a:xfrm>
        </p:grpSpPr>
        <p:grpSp>
          <p:nvGrpSpPr>
            <p:cNvPr id="318" name="Group 317" hidden="1">
              <a:extLst>
                <a:ext uri="{FF2B5EF4-FFF2-40B4-BE49-F238E27FC236}">
                  <a16:creationId xmlns:a16="http://schemas.microsoft.com/office/drawing/2014/main" id="{7BE6AB3F-8A8B-45F6-A78F-95AC98526D18}"/>
                </a:ext>
              </a:extLst>
            </p:cNvPr>
            <p:cNvGrpSpPr/>
            <p:nvPr/>
          </p:nvGrpSpPr>
          <p:grpSpPr>
            <a:xfrm flipH="1">
              <a:off x="5288635" y="1219200"/>
              <a:ext cx="6598561" cy="4914901"/>
              <a:chOff x="-333447" y="1112177"/>
              <a:chExt cx="6598561" cy="5021923"/>
            </a:xfrm>
          </p:grpSpPr>
          <p:sp>
            <p:nvSpPr>
              <p:cNvPr id="322" name="Rectangle 321" hidden="1">
                <a:extLst>
                  <a:ext uri="{FF2B5EF4-FFF2-40B4-BE49-F238E27FC236}">
                    <a16:creationId xmlns:a16="http://schemas.microsoft.com/office/drawing/2014/main" id="{D558C9FE-8F5F-4A9F-80C7-3C34A4308C83}"/>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3" name="Rectangle 322" hidden="1">
                <a:extLst>
                  <a:ext uri="{FF2B5EF4-FFF2-40B4-BE49-F238E27FC236}">
                    <a16:creationId xmlns:a16="http://schemas.microsoft.com/office/drawing/2014/main" id="{26D007DA-0183-447B-BE15-CE40F97A557F}"/>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9" name="Group 318" hidden="1">
              <a:extLst>
                <a:ext uri="{FF2B5EF4-FFF2-40B4-BE49-F238E27FC236}">
                  <a16:creationId xmlns:a16="http://schemas.microsoft.com/office/drawing/2014/main" id="{CC649B9F-87F5-4276-90C2-6847F514BB97}"/>
                </a:ext>
              </a:extLst>
            </p:cNvPr>
            <p:cNvGrpSpPr/>
            <p:nvPr/>
          </p:nvGrpSpPr>
          <p:grpSpPr>
            <a:xfrm>
              <a:off x="5768300" y="1796046"/>
              <a:ext cx="5649000" cy="3715041"/>
              <a:chOff x="5768300" y="2212603"/>
              <a:chExt cx="5649000" cy="3715041"/>
            </a:xfrm>
          </p:grpSpPr>
          <p:sp>
            <p:nvSpPr>
              <p:cNvPr id="320" name="TextBox 319" hidden="1">
                <a:extLst>
                  <a:ext uri="{FF2B5EF4-FFF2-40B4-BE49-F238E27FC236}">
                    <a16:creationId xmlns:a16="http://schemas.microsoft.com/office/drawing/2014/main" id="{B16654C4-06AC-4132-B496-80E60ED9C61A}"/>
                  </a:ext>
                </a:extLst>
              </p:cNvPr>
              <p:cNvSpPr txBox="1"/>
              <p:nvPr/>
            </p:nvSpPr>
            <p:spPr>
              <a:xfrm>
                <a:off x="5768300" y="3026850"/>
                <a:ext cx="5649000" cy="2900794"/>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Your online account gives you access to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updated personal health plan information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in one simple place.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From here, you can:</a:t>
                </a:r>
              </a:p>
              <a:p>
                <a:pPr marL="182880" lvl="1" indent="-182880" defTabSz="914400">
                  <a:spcBef>
                    <a:spcPts val="300"/>
                  </a:spcBef>
                  <a:buClr>
                    <a:srgbClr val="1776B5"/>
                  </a:buClr>
                  <a:buFont typeface="Arial" panose="020B0604020202020204" pitchFamily="34" charset="0"/>
                  <a:buChar char="•"/>
                  <a:defRPr/>
                </a:pPr>
                <a:r>
                  <a:rPr lang="en-US" sz="1400" dirty="0">
                    <a:solidFill>
                      <a:srgbClr val="222021"/>
                    </a:solidFill>
                    <a:latin typeface="Arial"/>
                  </a:rPr>
                  <a:t>Find guidance with personalized alerts and recommendations.</a:t>
                </a:r>
              </a:p>
              <a:p>
                <a:pPr marL="182880" lvl="1" indent="-182880" defTabSz="914400">
                  <a:spcBef>
                    <a:spcPts val="300"/>
                  </a:spcBef>
                  <a:buClr>
                    <a:srgbClr val="1776B5"/>
                  </a:buClr>
                  <a:buFont typeface="Arial" panose="020B0604020202020204" pitchFamily="34" charset="0"/>
                  <a:buChar char="•"/>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See claims and how much you could owe.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Search for doctors in your network.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Check your spending amounts.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View your member ID card.</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Get cost estimates for care.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Manage your health on the go with the HealthPartners mobile app.</a:t>
                </a:r>
              </a:p>
            </p:txBody>
          </p:sp>
          <p:pic>
            <p:nvPicPr>
              <p:cNvPr id="321" name="Graphic 26" hidden="1">
                <a:extLst>
                  <a:ext uri="{FF2B5EF4-FFF2-40B4-BE49-F238E27FC236}">
                    <a16:creationId xmlns:a16="http://schemas.microsoft.com/office/drawing/2014/main" id="{AAA4ABE3-2ECF-4D7E-AB48-D90E180A05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8300" y="2212603"/>
                <a:ext cx="914400" cy="658368"/>
              </a:xfrm>
              <a:prstGeom prst="rect">
                <a:avLst/>
              </a:prstGeom>
            </p:spPr>
          </p:pic>
        </p:grpSp>
      </p:grpSp>
      <p:grpSp>
        <p:nvGrpSpPr>
          <p:cNvPr id="324" name="A4- No ded, w/Rx" hidden="1">
            <a:extLst>
              <a:ext uri="{FF2B5EF4-FFF2-40B4-BE49-F238E27FC236}">
                <a16:creationId xmlns:a16="http://schemas.microsoft.com/office/drawing/2014/main" id="{1AE64E76-C198-4CC7-920F-F42E035B2D04}"/>
              </a:ext>
            </a:extLst>
          </p:cNvPr>
          <p:cNvGrpSpPr/>
          <p:nvPr/>
        </p:nvGrpSpPr>
        <p:grpSpPr>
          <a:xfrm>
            <a:off x="5326487" y="1235242"/>
            <a:ext cx="6598561" cy="4914901"/>
            <a:chOff x="5288635" y="1219200"/>
            <a:chExt cx="6598561" cy="4914901"/>
          </a:xfrm>
        </p:grpSpPr>
        <p:grpSp>
          <p:nvGrpSpPr>
            <p:cNvPr id="325" name="Group 324" hidden="1">
              <a:extLst>
                <a:ext uri="{FF2B5EF4-FFF2-40B4-BE49-F238E27FC236}">
                  <a16:creationId xmlns:a16="http://schemas.microsoft.com/office/drawing/2014/main" id="{7BE6AB3F-8A8B-45F6-A78F-95AC98526D18}"/>
                </a:ext>
              </a:extLst>
            </p:cNvPr>
            <p:cNvGrpSpPr/>
            <p:nvPr/>
          </p:nvGrpSpPr>
          <p:grpSpPr>
            <a:xfrm flipH="1">
              <a:off x="5288635" y="1219200"/>
              <a:ext cx="6598561" cy="4914901"/>
              <a:chOff x="-333447" y="1112177"/>
              <a:chExt cx="6598561" cy="5021923"/>
            </a:xfrm>
          </p:grpSpPr>
          <p:sp>
            <p:nvSpPr>
              <p:cNvPr id="329" name="Rectangle 328" hidden="1">
                <a:extLst>
                  <a:ext uri="{FF2B5EF4-FFF2-40B4-BE49-F238E27FC236}">
                    <a16:creationId xmlns:a16="http://schemas.microsoft.com/office/drawing/2014/main" id="{D558C9FE-8F5F-4A9F-80C7-3C34A4308C83}"/>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0" name="Rectangle 329" hidden="1">
                <a:extLst>
                  <a:ext uri="{FF2B5EF4-FFF2-40B4-BE49-F238E27FC236}">
                    <a16:creationId xmlns:a16="http://schemas.microsoft.com/office/drawing/2014/main" id="{26D007DA-0183-447B-BE15-CE40F97A557F}"/>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6" name="Group 325" hidden="1">
              <a:extLst>
                <a:ext uri="{FF2B5EF4-FFF2-40B4-BE49-F238E27FC236}">
                  <a16:creationId xmlns:a16="http://schemas.microsoft.com/office/drawing/2014/main" id="{CC649B9F-87F5-4276-90C2-6847F514BB97}"/>
                </a:ext>
              </a:extLst>
            </p:cNvPr>
            <p:cNvGrpSpPr/>
            <p:nvPr/>
          </p:nvGrpSpPr>
          <p:grpSpPr>
            <a:xfrm>
              <a:off x="5768300" y="1796046"/>
              <a:ext cx="5649000" cy="3968957"/>
              <a:chOff x="5768300" y="2212603"/>
              <a:chExt cx="5649000" cy="3968957"/>
            </a:xfrm>
          </p:grpSpPr>
          <p:sp>
            <p:nvSpPr>
              <p:cNvPr id="327" name="TextBox 326" hidden="1">
                <a:extLst>
                  <a:ext uri="{FF2B5EF4-FFF2-40B4-BE49-F238E27FC236}">
                    <a16:creationId xmlns:a16="http://schemas.microsoft.com/office/drawing/2014/main" id="{B16654C4-06AC-4132-B496-80E60ED9C61A}"/>
                  </a:ext>
                </a:extLst>
              </p:cNvPr>
              <p:cNvSpPr txBox="1"/>
              <p:nvPr/>
            </p:nvSpPr>
            <p:spPr>
              <a:xfrm>
                <a:off x="5768300" y="3026850"/>
                <a:ext cx="5649000" cy="315471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Your online account gives you access to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updated personal health plan information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in one simple place.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From here, you can:</a:t>
                </a:r>
              </a:p>
              <a:p>
                <a:pPr marL="182880" lvl="1" indent="-182880" defTabSz="914400">
                  <a:spcBef>
                    <a:spcPts val="300"/>
                  </a:spcBef>
                  <a:buClr>
                    <a:srgbClr val="1776B5"/>
                  </a:buClr>
                  <a:buFont typeface="Arial" panose="020B0604020202020204" pitchFamily="34" charset="0"/>
                  <a:buChar char="•"/>
                  <a:defRPr/>
                </a:pPr>
                <a:r>
                  <a:rPr lang="en-US" sz="1400" dirty="0">
                    <a:solidFill>
                      <a:srgbClr val="222021"/>
                    </a:solidFill>
                    <a:latin typeface="Arial"/>
                  </a:rPr>
                  <a:t>Find guidance with personalized alerts and recommendations.</a:t>
                </a:r>
                <a:endParaRPr kumimoji="0" lang="en-US" sz="1400" b="0" i="0" u="none" strike="noStrike" kern="1200" cap="none" spc="0" normalizeH="0" baseline="0" noProof="0" dirty="0">
                  <a:ln>
                    <a:noFill/>
                  </a:ln>
                  <a:solidFill>
                    <a:srgbClr val="222021"/>
                  </a:solidFill>
                  <a:effectLst/>
                  <a:uLnTx/>
                  <a:uFillTx/>
                  <a:latin typeface="Arial"/>
                  <a:ea typeface="+mn-ea"/>
                  <a:cs typeface="+mn-cs"/>
                </a:endParaRP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See claims and how much you could owe.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Search for doctors in your network.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Check your spending amounts.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View your member ID card.</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Get cost estimates for care.</a:t>
                </a:r>
              </a:p>
              <a:p>
                <a:pPr marL="182880" lvl="1" indent="-182880" defTabSz="914400">
                  <a:spcBef>
                    <a:spcPts val="300"/>
                  </a:spcBef>
                  <a:buClr>
                    <a:srgbClr val="1776B5"/>
                  </a:buClr>
                  <a:buFont typeface="Arial" panose="020B0604020202020204" pitchFamily="34" charset="0"/>
                  <a:buChar char="•"/>
                  <a:defRPr/>
                </a:pPr>
                <a:r>
                  <a:rPr lang="en-US" sz="1400" dirty="0">
                    <a:solidFill>
                      <a:srgbClr val="222021"/>
                    </a:solidFill>
                    <a:latin typeface="Arial"/>
                  </a:rPr>
                  <a:t>Review your formulary (drug list) and compare prescription </a:t>
                </a:r>
                <a:r>
                  <a:rPr kumimoji="0" lang="en-US" sz="1400" b="0" i="0" u="none" strike="noStrike" kern="1200" cap="none" spc="0" normalizeH="0" baseline="0" noProof="0" dirty="0">
                    <a:ln>
                      <a:noFill/>
                    </a:ln>
                    <a:solidFill>
                      <a:srgbClr val="222021"/>
                    </a:solidFill>
                    <a:effectLst/>
                    <a:uLnTx/>
                    <a:uFillTx/>
                    <a:latin typeface="Arial"/>
                    <a:ea typeface="+mn-ea"/>
                    <a:cs typeface="+mn-cs"/>
                  </a:rPr>
                  <a:t>costs.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Manage your health on the go with the HealthPartners mobile app.</a:t>
                </a:r>
              </a:p>
            </p:txBody>
          </p:sp>
          <p:pic>
            <p:nvPicPr>
              <p:cNvPr id="328" name="Graphic 26" hidden="1">
                <a:extLst>
                  <a:ext uri="{FF2B5EF4-FFF2-40B4-BE49-F238E27FC236}">
                    <a16:creationId xmlns:a16="http://schemas.microsoft.com/office/drawing/2014/main" id="{AAA4ABE3-2ECF-4D7E-AB48-D90E180A05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8300" y="2212603"/>
                <a:ext cx="914400" cy="658368"/>
              </a:xfrm>
              <a:prstGeom prst="rect">
                <a:avLst/>
              </a:prstGeom>
            </p:spPr>
          </p:pic>
        </p:grpSp>
      </p:grpSp>
      <p:grpSp>
        <p:nvGrpSpPr>
          <p:cNvPr id="331" name="A4- w/ded, no Rx" hidden="1">
            <a:extLst>
              <a:ext uri="{FF2B5EF4-FFF2-40B4-BE49-F238E27FC236}">
                <a16:creationId xmlns:a16="http://schemas.microsoft.com/office/drawing/2014/main" id="{1AE64E76-C198-4CC7-920F-F42E035B2D04}"/>
              </a:ext>
            </a:extLst>
          </p:cNvPr>
          <p:cNvGrpSpPr/>
          <p:nvPr/>
        </p:nvGrpSpPr>
        <p:grpSpPr>
          <a:xfrm>
            <a:off x="5326487" y="1235242"/>
            <a:ext cx="6598561" cy="4914901"/>
            <a:chOff x="5288635" y="1219200"/>
            <a:chExt cx="6598561" cy="4914901"/>
          </a:xfrm>
        </p:grpSpPr>
        <p:grpSp>
          <p:nvGrpSpPr>
            <p:cNvPr id="332" name="Group 331" hidden="1">
              <a:extLst>
                <a:ext uri="{FF2B5EF4-FFF2-40B4-BE49-F238E27FC236}">
                  <a16:creationId xmlns:a16="http://schemas.microsoft.com/office/drawing/2014/main" id="{7BE6AB3F-8A8B-45F6-A78F-95AC98526D18}"/>
                </a:ext>
              </a:extLst>
            </p:cNvPr>
            <p:cNvGrpSpPr/>
            <p:nvPr/>
          </p:nvGrpSpPr>
          <p:grpSpPr>
            <a:xfrm flipH="1">
              <a:off x="5288635" y="1219200"/>
              <a:ext cx="6598561" cy="4914901"/>
              <a:chOff x="-333447" y="1112177"/>
              <a:chExt cx="6598561" cy="5021923"/>
            </a:xfrm>
          </p:grpSpPr>
          <p:sp>
            <p:nvSpPr>
              <p:cNvPr id="336" name="Rectangle 335" hidden="1">
                <a:extLst>
                  <a:ext uri="{FF2B5EF4-FFF2-40B4-BE49-F238E27FC236}">
                    <a16:creationId xmlns:a16="http://schemas.microsoft.com/office/drawing/2014/main" id="{D558C9FE-8F5F-4A9F-80C7-3C34A4308C83}"/>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7" name="Rectangle 336" hidden="1">
                <a:extLst>
                  <a:ext uri="{FF2B5EF4-FFF2-40B4-BE49-F238E27FC236}">
                    <a16:creationId xmlns:a16="http://schemas.microsoft.com/office/drawing/2014/main" id="{26D007DA-0183-447B-BE15-CE40F97A557F}"/>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3" name="Group 332" hidden="1">
              <a:extLst>
                <a:ext uri="{FF2B5EF4-FFF2-40B4-BE49-F238E27FC236}">
                  <a16:creationId xmlns:a16="http://schemas.microsoft.com/office/drawing/2014/main" id="{CC649B9F-87F5-4276-90C2-6847F514BB97}"/>
                </a:ext>
              </a:extLst>
            </p:cNvPr>
            <p:cNvGrpSpPr/>
            <p:nvPr/>
          </p:nvGrpSpPr>
          <p:grpSpPr>
            <a:xfrm>
              <a:off x="5768300" y="1796046"/>
              <a:ext cx="5649000" cy="3715041"/>
              <a:chOff x="5768300" y="2212603"/>
              <a:chExt cx="5649000" cy="3715041"/>
            </a:xfrm>
          </p:grpSpPr>
          <p:sp>
            <p:nvSpPr>
              <p:cNvPr id="334" name="TextBox 333" hidden="1">
                <a:extLst>
                  <a:ext uri="{FF2B5EF4-FFF2-40B4-BE49-F238E27FC236}">
                    <a16:creationId xmlns:a16="http://schemas.microsoft.com/office/drawing/2014/main" id="{B16654C4-06AC-4132-B496-80E60ED9C61A}"/>
                  </a:ext>
                </a:extLst>
              </p:cNvPr>
              <p:cNvSpPr txBox="1"/>
              <p:nvPr/>
            </p:nvSpPr>
            <p:spPr>
              <a:xfrm>
                <a:off x="5768300" y="3026850"/>
                <a:ext cx="5649000" cy="2900794"/>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Your online account gives you access to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updated personal health plan information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in one simple place.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From here, you can:</a:t>
                </a:r>
              </a:p>
              <a:p>
                <a:pPr marL="182880" lvl="1" indent="-182880" defTabSz="914400">
                  <a:spcBef>
                    <a:spcPts val="300"/>
                  </a:spcBef>
                  <a:buClr>
                    <a:srgbClr val="1776B5"/>
                  </a:buClr>
                  <a:buFont typeface="Arial" panose="020B0604020202020204" pitchFamily="34" charset="0"/>
                  <a:buChar char="•"/>
                  <a:defRPr/>
                </a:pPr>
                <a:r>
                  <a:rPr lang="en-US" sz="1400" dirty="0">
                    <a:solidFill>
                      <a:srgbClr val="222021"/>
                    </a:solidFill>
                    <a:latin typeface="Arial"/>
                  </a:rPr>
                  <a:t>Find guidance with personalized alerts and recommendations.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See claims and how much you could owe.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Search for doctors in your network.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Check your spending amounts.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View your member ID card.</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Get cost estimates for care.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Manage your health on the go with the HealthPartners mobile app.</a:t>
                </a:r>
              </a:p>
            </p:txBody>
          </p:sp>
          <p:pic>
            <p:nvPicPr>
              <p:cNvPr id="335" name="Graphic 26" hidden="1">
                <a:extLst>
                  <a:ext uri="{FF2B5EF4-FFF2-40B4-BE49-F238E27FC236}">
                    <a16:creationId xmlns:a16="http://schemas.microsoft.com/office/drawing/2014/main" id="{AAA4ABE3-2ECF-4D7E-AB48-D90E180A05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8300" y="2212603"/>
                <a:ext cx="914400" cy="658368"/>
              </a:xfrm>
              <a:prstGeom prst="rect">
                <a:avLst/>
              </a:prstGeom>
            </p:spPr>
          </p:pic>
        </p:grpSp>
      </p:grpSp>
      <p:grpSp>
        <p:nvGrpSpPr>
          <p:cNvPr id="338" name="A4- w/ded, w/Rx">
            <a:extLst>
              <a:ext uri="{FF2B5EF4-FFF2-40B4-BE49-F238E27FC236}">
                <a16:creationId xmlns:a16="http://schemas.microsoft.com/office/drawing/2014/main" id="{1AE64E76-C198-4CC7-920F-F42E035B2D04}"/>
              </a:ext>
            </a:extLst>
          </p:cNvPr>
          <p:cNvGrpSpPr/>
          <p:nvPr/>
        </p:nvGrpSpPr>
        <p:grpSpPr>
          <a:xfrm>
            <a:off x="5326487" y="1235242"/>
            <a:ext cx="6598561" cy="4914901"/>
            <a:chOff x="5288635" y="1219200"/>
            <a:chExt cx="6598561" cy="4914901"/>
          </a:xfrm>
        </p:grpSpPr>
        <p:grpSp>
          <p:nvGrpSpPr>
            <p:cNvPr id="339" name="Group 338">
              <a:extLst>
                <a:ext uri="{FF2B5EF4-FFF2-40B4-BE49-F238E27FC236}">
                  <a16:creationId xmlns:a16="http://schemas.microsoft.com/office/drawing/2014/main" id="{7BE6AB3F-8A8B-45F6-A78F-95AC98526D18}"/>
                </a:ext>
              </a:extLst>
            </p:cNvPr>
            <p:cNvGrpSpPr/>
            <p:nvPr/>
          </p:nvGrpSpPr>
          <p:grpSpPr>
            <a:xfrm flipH="1">
              <a:off x="5288635" y="1219200"/>
              <a:ext cx="6598561" cy="4914901"/>
              <a:chOff x="-333447" y="1112177"/>
              <a:chExt cx="6598561" cy="5021923"/>
            </a:xfrm>
          </p:grpSpPr>
          <p:sp>
            <p:nvSpPr>
              <p:cNvPr id="343" name="Rectangle 342">
                <a:extLst>
                  <a:ext uri="{FF2B5EF4-FFF2-40B4-BE49-F238E27FC236}">
                    <a16:creationId xmlns:a16="http://schemas.microsoft.com/office/drawing/2014/main" id="{D558C9FE-8F5F-4A9F-80C7-3C34A4308C83}"/>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4" name="Rectangle 343">
                <a:extLst>
                  <a:ext uri="{FF2B5EF4-FFF2-40B4-BE49-F238E27FC236}">
                    <a16:creationId xmlns:a16="http://schemas.microsoft.com/office/drawing/2014/main" id="{26D007DA-0183-447B-BE15-CE40F97A557F}"/>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40" name="Group 339">
              <a:extLst>
                <a:ext uri="{FF2B5EF4-FFF2-40B4-BE49-F238E27FC236}">
                  <a16:creationId xmlns:a16="http://schemas.microsoft.com/office/drawing/2014/main" id="{CC649B9F-87F5-4276-90C2-6847F514BB97}"/>
                </a:ext>
              </a:extLst>
            </p:cNvPr>
            <p:cNvGrpSpPr/>
            <p:nvPr/>
          </p:nvGrpSpPr>
          <p:grpSpPr>
            <a:xfrm>
              <a:off x="5768300" y="1796046"/>
              <a:ext cx="5649000" cy="3968957"/>
              <a:chOff x="5768300" y="2212603"/>
              <a:chExt cx="5649000" cy="3968957"/>
            </a:xfrm>
          </p:grpSpPr>
          <p:sp>
            <p:nvSpPr>
              <p:cNvPr id="341" name="TextBox 340">
                <a:extLst>
                  <a:ext uri="{FF2B5EF4-FFF2-40B4-BE49-F238E27FC236}">
                    <a16:creationId xmlns:a16="http://schemas.microsoft.com/office/drawing/2014/main" id="{B16654C4-06AC-4132-B496-80E60ED9C61A}"/>
                  </a:ext>
                </a:extLst>
              </p:cNvPr>
              <p:cNvSpPr txBox="1"/>
              <p:nvPr/>
            </p:nvSpPr>
            <p:spPr>
              <a:xfrm>
                <a:off x="5768300" y="3026850"/>
                <a:ext cx="5649000" cy="315471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Your online account gives you access to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updated personal health plan information </a:t>
                </a:r>
                <a:br>
                  <a:rPr kumimoji="0" lang="en-US" sz="1800" b="1" i="0" u="none" strike="noStrike" kern="1200" cap="none" spc="0" normalizeH="0" baseline="0" noProof="0" dirty="0">
                    <a:ln>
                      <a:noFill/>
                    </a:ln>
                    <a:solidFill>
                      <a:srgbClr val="222021"/>
                    </a:solidFill>
                    <a:effectLst/>
                    <a:uLnTx/>
                    <a:uFillTx/>
                    <a:latin typeface="Arial"/>
                    <a:ea typeface="+mn-ea"/>
                    <a:cs typeface="+mn-cs"/>
                  </a:rPr>
                </a:br>
                <a:r>
                  <a:rPr kumimoji="0" lang="en-US" sz="1800" b="1" i="0" u="none" strike="noStrike" kern="1200" cap="none" spc="0" normalizeH="0" baseline="0" noProof="0" dirty="0">
                    <a:ln>
                      <a:noFill/>
                    </a:ln>
                    <a:solidFill>
                      <a:srgbClr val="222021"/>
                    </a:solidFill>
                    <a:effectLst/>
                    <a:uLnTx/>
                    <a:uFillTx/>
                    <a:latin typeface="Arial"/>
                    <a:ea typeface="+mn-ea"/>
                    <a:cs typeface="+mn-cs"/>
                  </a:rPr>
                  <a:t>in one simple place.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From here, you can:</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lang="en-US" sz="1400" dirty="0">
                    <a:solidFill>
                      <a:srgbClr val="222021"/>
                    </a:solidFill>
                    <a:latin typeface="Arial"/>
                  </a:rPr>
                  <a:t>Find guidance with personalized alerts and recommendations.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See claims and how much you could owe.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Search for doctors in your network.</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Check your spending amounts.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View your member ID card.</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Get cost estimates for care.</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lang="en-US" sz="1400" dirty="0">
                    <a:solidFill>
                      <a:srgbClr val="222021"/>
                    </a:solidFill>
                    <a:latin typeface="Arial"/>
                  </a:rPr>
                  <a:t>Review your formulary (drug list) and compare prescription </a:t>
                </a:r>
                <a:r>
                  <a:rPr kumimoji="0" lang="en-US" sz="1400" b="0" i="0" u="none" strike="noStrike" kern="1200" cap="none" spc="0" normalizeH="0" baseline="0" noProof="0" dirty="0">
                    <a:ln>
                      <a:noFill/>
                    </a:ln>
                    <a:solidFill>
                      <a:srgbClr val="222021"/>
                    </a:solidFill>
                    <a:effectLst/>
                    <a:uLnTx/>
                    <a:uFillTx/>
                    <a:latin typeface="Arial"/>
                    <a:ea typeface="+mn-ea"/>
                    <a:cs typeface="+mn-cs"/>
                  </a:rPr>
                  <a:t>costs.</a:t>
                </a:r>
              </a:p>
              <a:p>
                <a:pPr marL="182880" marR="0" lvl="1" indent="-182880" algn="l" defTabSz="914400" rtl="0" eaLnBrk="1" fontAlgn="auto" latinLnBrk="0" hangingPunct="1">
                  <a:lnSpc>
                    <a:spcPct val="100000"/>
                  </a:lnSpc>
                  <a:spcBef>
                    <a:spcPts val="300"/>
                  </a:spcBef>
                  <a:spcAft>
                    <a:spcPts val="0"/>
                  </a:spcAft>
                  <a:buClr>
                    <a:srgbClr val="1776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021"/>
                    </a:solidFill>
                    <a:effectLst/>
                    <a:uLnTx/>
                    <a:uFillTx/>
                    <a:latin typeface="Arial"/>
                    <a:ea typeface="+mn-ea"/>
                    <a:cs typeface="+mn-cs"/>
                  </a:rPr>
                  <a:t>Manage your health on the go with the HealthPartners mobile app.</a:t>
                </a:r>
              </a:p>
            </p:txBody>
          </p:sp>
          <p:pic>
            <p:nvPicPr>
              <p:cNvPr id="342" name="Graphic 26">
                <a:extLst>
                  <a:ext uri="{FF2B5EF4-FFF2-40B4-BE49-F238E27FC236}">
                    <a16:creationId xmlns:a16="http://schemas.microsoft.com/office/drawing/2014/main" id="{AAA4ABE3-2ECF-4D7E-AB48-D90E180A05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8300" y="2212603"/>
                <a:ext cx="914400" cy="658368"/>
              </a:xfrm>
              <a:prstGeom prst="rect">
                <a:avLst/>
              </a:prstGeom>
            </p:spPr>
          </p:pic>
        </p:grpSp>
      </p:grpSp>
      <p:sp>
        <p:nvSpPr>
          <p:cNvPr id="353" name="back4">
            <a:extLst>
              <a:ext uri="{FF2B5EF4-FFF2-40B4-BE49-F238E27FC236}">
                <a16:creationId xmlns:a16="http://schemas.microsoft.com/office/drawing/2014/main" id="{DE827D14-F184-4CBD-9413-A9EE34865EC8}"/>
              </a:ext>
            </a:extLst>
          </p:cNvPr>
          <p:cNvSpPr/>
          <p:nvPr/>
        </p:nvSpPr>
        <p:spPr>
          <a:xfrm>
            <a:off x="11178834" y="552483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776B5"/>
                </a:solidFill>
                <a:effectLst/>
                <a:uLnTx/>
                <a:uFillTx/>
                <a:latin typeface="Arial"/>
                <a:ea typeface="+mn-ea"/>
                <a:cs typeface="+mn-cs"/>
              </a:rPr>
              <a:t>BACK</a:t>
            </a:r>
            <a:endParaRPr kumimoji="0" lang="en-PH" sz="1200" b="1" i="0" u="none" strike="noStrike" kern="1200" cap="none" spc="0" normalizeH="0" baseline="0" noProof="0" dirty="0">
              <a:ln>
                <a:noFill/>
              </a:ln>
              <a:solidFill>
                <a:srgbClr val="1776B5"/>
              </a:solidFill>
              <a:effectLst/>
              <a:uLnTx/>
              <a:uFillTx/>
              <a:latin typeface="Arial"/>
              <a:ea typeface="+mn-ea"/>
              <a:cs typeface="+mn-cs"/>
            </a:endParaRPr>
          </a:p>
        </p:txBody>
      </p:sp>
      <p:grpSp>
        <p:nvGrpSpPr>
          <p:cNvPr id="346" name="A5">
            <a:extLst>
              <a:ext uri="{FF2B5EF4-FFF2-40B4-BE49-F238E27FC236}">
                <a16:creationId xmlns:a16="http://schemas.microsoft.com/office/drawing/2014/main" id="{D7986010-6276-4F6C-84CE-08FFC5AFF74F}"/>
              </a:ext>
            </a:extLst>
          </p:cNvPr>
          <p:cNvGrpSpPr/>
          <p:nvPr/>
        </p:nvGrpSpPr>
        <p:grpSpPr>
          <a:xfrm>
            <a:off x="5326487" y="1235242"/>
            <a:ext cx="6598561" cy="4914901"/>
            <a:chOff x="5288635" y="1219200"/>
            <a:chExt cx="6598561" cy="4914901"/>
          </a:xfrm>
        </p:grpSpPr>
        <p:grpSp>
          <p:nvGrpSpPr>
            <p:cNvPr id="347" name="Group 346">
              <a:extLst>
                <a:ext uri="{FF2B5EF4-FFF2-40B4-BE49-F238E27FC236}">
                  <a16:creationId xmlns:a16="http://schemas.microsoft.com/office/drawing/2014/main" id="{E595298A-F95A-4CD8-A6CF-DB734E4A1AC1}"/>
                </a:ext>
              </a:extLst>
            </p:cNvPr>
            <p:cNvGrpSpPr/>
            <p:nvPr/>
          </p:nvGrpSpPr>
          <p:grpSpPr>
            <a:xfrm flipH="1">
              <a:off x="5288635" y="1219200"/>
              <a:ext cx="6598561" cy="4914901"/>
              <a:chOff x="-333447" y="1112177"/>
              <a:chExt cx="6598561" cy="5021923"/>
            </a:xfrm>
          </p:grpSpPr>
          <p:sp>
            <p:nvSpPr>
              <p:cNvPr id="351" name="Rectangle 350">
                <a:extLst>
                  <a:ext uri="{FF2B5EF4-FFF2-40B4-BE49-F238E27FC236}">
                    <a16:creationId xmlns:a16="http://schemas.microsoft.com/office/drawing/2014/main" id="{A654C180-7FCE-4572-B07B-D53B77E82263}"/>
                  </a:ext>
                </a:extLst>
              </p:cNvPr>
              <p:cNvSpPr/>
              <p:nvPr/>
            </p:nvSpPr>
            <p:spPr>
              <a:xfrm>
                <a:off x="-333447" y="1112177"/>
                <a:ext cx="6598561" cy="5021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2" name="Rectangle 351">
                <a:extLst>
                  <a:ext uri="{FF2B5EF4-FFF2-40B4-BE49-F238E27FC236}">
                    <a16:creationId xmlns:a16="http://schemas.microsoft.com/office/drawing/2014/main" id="{2375EA9E-CC1E-4162-B5BE-D717BBFECBE3}"/>
                  </a:ext>
                </a:extLst>
              </p:cNvPr>
              <p:cNvSpPr/>
              <p:nvPr/>
            </p:nvSpPr>
            <p:spPr>
              <a:xfrm>
                <a:off x="6191960" y="1112177"/>
                <a:ext cx="73152" cy="5021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48" name="Group 347">
              <a:extLst>
                <a:ext uri="{FF2B5EF4-FFF2-40B4-BE49-F238E27FC236}">
                  <a16:creationId xmlns:a16="http://schemas.microsoft.com/office/drawing/2014/main" id="{736F0443-62BE-401D-B9EC-CE9DF687879D}"/>
                </a:ext>
              </a:extLst>
            </p:cNvPr>
            <p:cNvGrpSpPr/>
            <p:nvPr/>
          </p:nvGrpSpPr>
          <p:grpSpPr>
            <a:xfrm>
              <a:off x="5768300" y="2910232"/>
              <a:ext cx="4724367" cy="2256112"/>
              <a:chOff x="5768300" y="2678953"/>
              <a:chExt cx="4724367" cy="2256112"/>
            </a:xfrm>
          </p:grpSpPr>
          <p:sp>
            <p:nvSpPr>
              <p:cNvPr id="349" name="TextBox 348">
                <a:hlinkClick r:id="" action="ppaction://noaction"/>
                <a:extLst>
                  <a:ext uri="{FF2B5EF4-FFF2-40B4-BE49-F238E27FC236}">
                    <a16:creationId xmlns:a16="http://schemas.microsoft.com/office/drawing/2014/main" id="{EA34BF4A-AB2F-49A0-8F5B-16810CC4FEC5}"/>
                  </a:ext>
                </a:extLst>
              </p:cNvPr>
              <p:cNvSpPr txBox="1"/>
              <p:nvPr/>
            </p:nvSpPr>
            <p:spPr>
              <a:xfrm>
                <a:off x="5768300" y="3657792"/>
                <a:ext cx="4724367" cy="127727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22021"/>
                    </a:solidFill>
                    <a:effectLst/>
                    <a:uLnTx/>
                    <a:uFillTx/>
                    <a:latin typeface="Arial"/>
                    <a:ea typeface="+mn-ea"/>
                    <a:cs typeface="+mn-cs"/>
                  </a:rPr>
                  <a:t>We can help you make choices you’ll feel good </a:t>
                </a:r>
                <a:r>
                  <a:rPr kumimoji="0" lang="en-US" sz="1800" b="1" i="0" u="none" strike="noStrike" kern="1200" cap="none" spc="0" normalizeH="0" baseline="0" noProof="0" dirty="0">
                    <a:ln>
                      <a:noFill/>
                    </a:ln>
                    <a:effectLst/>
                    <a:uLnTx/>
                    <a:uFillTx/>
                    <a:latin typeface="Arial"/>
                    <a:ea typeface="+mn-ea"/>
                    <a:cs typeface="+mn-cs"/>
                  </a:rPr>
                  <a:t>about.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hlinkClick r:id="rId14" action="ppaction://hlinksldjump">
                      <a:extLst>
                        <a:ext uri="{A12FA001-AC4F-418D-AE19-62706E023703}">
                          <ahyp:hlinkClr xmlns:ahyp="http://schemas.microsoft.com/office/drawing/2018/hyperlinkcolor" val="tx"/>
                        </a:ext>
                      </a:extLst>
                    </a:hlinkClick>
                  </a:rPr>
                  <a:t>Contact us </a:t>
                </a:r>
                <a:r>
                  <a:rPr kumimoji="0" lang="en-US" sz="1400" b="0" i="0" u="none" strike="noStrike" kern="1200" cap="none" spc="0" normalizeH="0" baseline="0" noProof="0" dirty="0">
                    <a:ln>
                      <a:noFill/>
                    </a:ln>
                    <a:effectLst/>
                    <a:uLnTx/>
                    <a:uFillTx/>
                    <a:latin typeface="Arial"/>
                    <a:ea typeface="+mn-ea"/>
                    <a:cs typeface="+mn-cs"/>
                  </a:rPr>
                  <a:t>with questions. We want to stay connected, too. Don’t forget to share your up-to-date contact information with your employer so we can reach you.</a:t>
                </a:r>
              </a:p>
            </p:txBody>
          </p:sp>
          <p:pic>
            <p:nvPicPr>
              <p:cNvPr id="350" name="Graphic 30">
                <a:extLst>
                  <a:ext uri="{FF2B5EF4-FFF2-40B4-BE49-F238E27FC236}">
                    <a16:creationId xmlns:a16="http://schemas.microsoft.com/office/drawing/2014/main" id="{16954A56-8889-4D85-869D-B64DE95E916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68300" y="2678953"/>
                <a:ext cx="822960" cy="822960"/>
              </a:xfrm>
              <a:prstGeom prst="rect">
                <a:avLst/>
              </a:prstGeom>
            </p:spPr>
          </p:pic>
        </p:grpSp>
      </p:grpSp>
      <p:sp>
        <p:nvSpPr>
          <p:cNvPr id="354" name="back5">
            <a:extLst>
              <a:ext uri="{FF2B5EF4-FFF2-40B4-BE49-F238E27FC236}">
                <a16:creationId xmlns:a16="http://schemas.microsoft.com/office/drawing/2014/main" id="{914E9AAE-1BCD-4B3A-9CF2-5F82B5828A53}"/>
              </a:ext>
            </a:extLst>
          </p:cNvPr>
          <p:cNvSpPr/>
          <p:nvPr/>
        </p:nvSpPr>
        <p:spPr>
          <a:xfrm>
            <a:off x="11178834" y="5524835"/>
            <a:ext cx="746760" cy="399445"/>
          </a:xfrm>
          <a:custGeom>
            <a:avLst/>
            <a:gdLst>
              <a:gd name="connsiteX0" fmla="*/ 256210 w 995384"/>
              <a:gd name="connsiteY0" fmla="*/ 0 h 532434"/>
              <a:gd name="connsiteX1" fmla="*/ 266218 w 995384"/>
              <a:gd name="connsiteY1" fmla="*/ 0 h 532434"/>
              <a:gd name="connsiteX2" fmla="*/ 522640 w 995384"/>
              <a:gd name="connsiteY2" fmla="*/ 0 h 532434"/>
              <a:gd name="connsiteX3" fmla="*/ 532648 w 995384"/>
              <a:gd name="connsiteY3" fmla="*/ 0 h 532434"/>
              <a:gd name="connsiteX4" fmla="*/ 728954 w 995384"/>
              <a:gd name="connsiteY4" fmla="*/ 0 h 532434"/>
              <a:gd name="connsiteX5" fmla="*/ 995384 w 995384"/>
              <a:gd name="connsiteY5" fmla="*/ 0 h 532434"/>
              <a:gd name="connsiteX6" fmla="*/ 995384 w 995384"/>
              <a:gd name="connsiteY6" fmla="*/ 532434 h 532434"/>
              <a:gd name="connsiteX7" fmla="*/ 728954 w 995384"/>
              <a:gd name="connsiteY7" fmla="*/ 532434 h 532434"/>
              <a:gd name="connsiteX8" fmla="*/ 532648 w 995384"/>
              <a:gd name="connsiteY8" fmla="*/ 532434 h 532434"/>
              <a:gd name="connsiteX9" fmla="*/ 522640 w 995384"/>
              <a:gd name="connsiteY9" fmla="*/ 532434 h 532434"/>
              <a:gd name="connsiteX10" fmla="*/ 266218 w 995384"/>
              <a:gd name="connsiteY10" fmla="*/ 532434 h 532434"/>
              <a:gd name="connsiteX11" fmla="*/ 256210 w 995384"/>
              <a:gd name="connsiteY11" fmla="*/ 532434 h 532434"/>
              <a:gd name="connsiteX12" fmla="*/ 256210 w 995384"/>
              <a:gd name="connsiteY12" fmla="*/ 531425 h 532434"/>
              <a:gd name="connsiteX13" fmla="*/ 212566 w 995384"/>
              <a:gd name="connsiteY13" fmla="*/ 527026 h 532434"/>
              <a:gd name="connsiteX14" fmla="*/ 0 w 995384"/>
              <a:gd name="connsiteY14" fmla="*/ 266217 h 532434"/>
              <a:gd name="connsiteX15" fmla="*/ 212566 w 995384"/>
              <a:gd name="connsiteY15" fmla="*/ 5409 h 532434"/>
              <a:gd name="connsiteX16" fmla="*/ 256210 w 995384"/>
              <a:gd name="connsiteY16" fmla="*/ 1009 h 5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84" h="532434">
                <a:moveTo>
                  <a:pt x="256210" y="0"/>
                </a:moveTo>
                <a:lnTo>
                  <a:pt x="266218" y="0"/>
                </a:lnTo>
                <a:lnTo>
                  <a:pt x="522640" y="0"/>
                </a:lnTo>
                <a:lnTo>
                  <a:pt x="532648" y="0"/>
                </a:lnTo>
                <a:lnTo>
                  <a:pt x="728954" y="0"/>
                </a:lnTo>
                <a:lnTo>
                  <a:pt x="995384" y="0"/>
                </a:lnTo>
                <a:lnTo>
                  <a:pt x="995384" y="532434"/>
                </a:lnTo>
                <a:lnTo>
                  <a:pt x="728954" y="532434"/>
                </a:lnTo>
                <a:lnTo>
                  <a:pt x="532648" y="532434"/>
                </a:lnTo>
                <a:lnTo>
                  <a:pt x="522640" y="532434"/>
                </a:lnTo>
                <a:lnTo>
                  <a:pt x="266218" y="532434"/>
                </a:lnTo>
                <a:lnTo>
                  <a:pt x="256210" y="532434"/>
                </a:lnTo>
                <a:lnTo>
                  <a:pt x="256210" y="531425"/>
                </a:lnTo>
                <a:lnTo>
                  <a:pt x="212566" y="527026"/>
                </a:lnTo>
                <a:cubicBezTo>
                  <a:pt x="91255" y="502202"/>
                  <a:pt x="0" y="394867"/>
                  <a:pt x="0" y="266217"/>
                </a:cubicBezTo>
                <a:cubicBezTo>
                  <a:pt x="0" y="137568"/>
                  <a:pt x="91255" y="30232"/>
                  <a:pt x="212566" y="5409"/>
                </a:cubicBezTo>
                <a:lnTo>
                  <a:pt x="256210" y="100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776B5"/>
                </a:solidFill>
                <a:effectLst/>
                <a:uLnTx/>
                <a:uFillTx/>
                <a:latin typeface="Arial"/>
                <a:ea typeface="+mn-ea"/>
                <a:cs typeface="+mn-cs"/>
              </a:rPr>
              <a:t>BACK</a:t>
            </a:r>
            <a:endParaRPr kumimoji="0" lang="en-PH" sz="1200" b="1" i="0" u="none" strike="noStrike" kern="1200" cap="none" spc="0" normalizeH="0" baseline="0" noProof="0" dirty="0">
              <a:ln>
                <a:noFill/>
              </a:ln>
              <a:solidFill>
                <a:srgbClr val="1776B5"/>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E2199BFD-1758-4C87-88DC-9CAC17AF17F8}"/>
              </a:ext>
            </a:extLst>
          </p:cNvPr>
          <p:cNvGrpSpPr/>
          <p:nvPr/>
        </p:nvGrpSpPr>
        <p:grpSpPr>
          <a:xfrm>
            <a:off x="-4750182" y="304794"/>
            <a:ext cx="4248150" cy="6553205"/>
            <a:chOff x="-4750182" y="304794"/>
            <a:chExt cx="4248150" cy="6553205"/>
          </a:xfrm>
        </p:grpSpPr>
        <p:grpSp>
          <p:nvGrpSpPr>
            <p:cNvPr id="33" name="Group 32">
              <a:extLst>
                <a:ext uri="{FF2B5EF4-FFF2-40B4-BE49-F238E27FC236}">
                  <a16:creationId xmlns:a16="http://schemas.microsoft.com/office/drawing/2014/main" id="{EF80CAF8-98B3-4F9C-B1DB-CD29BEEDE858}"/>
                </a:ext>
              </a:extLst>
            </p:cNvPr>
            <p:cNvGrpSpPr/>
            <p:nvPr/>
          </p:nvGrpSpPr>
          <p:grpSpPr>
            <a:xfrm>
              <a:off x="-4750182" y="304794"/>
              <a:ext cx="4248150" cy="6553205"/>
              <a:chOff x="0" y="304794"/>
              <a:chExt cx="4248150" cy="6553205"/>
            </a:xfrm>
          </p:grpSpPr>
          <p:sp>
            <p:nvSpPr>
              <p:cNvPr id="51" name="Rectangle: Single Corner Rounded 50">
                <a:extLst>
                  <a:ext uri="{FF2B5EF4-FFF2-40B4-BE49-F238E27FC236}">
                    <a16:creationId xmlns:a16="http://schemas.microsoft.com/office/drawing/2014/main" id="{A148DA72-BA05-4C52-B289-AB3D1B17F788}"/>
                  </a:ext>
                </a:extLst>
              </p:cNvPr>
              <p:cNvSpPr/>
              <p:nvPr/>
            </p:nvSpPr>
            <p:spPr>
              <a:xfrm flipV="1">
                <a:off x="0" y="304794"/>
                <a:ext cx="4248150" cy="6553205"/>
              </a:xfrm>
              <a:prstGeom prst="round1Rect">
                <a:avLst>
                  <a:gd name="adj" fmla="val 20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DFB2ED7E-4F96-4990-AAFD-5A9E51DBCEBE}"/>
                  </a:ext>
                </a:extLst>
              </p:cNvPr>
              <p:cNvSpPr/>
              <p:nvPr/>
            </p:nvSpPr>
            <p:spPr>
              <a:xfrm>
                <a:off x="0" y="304796"/>
                <a:ext cx="4248150" cy="78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35" name="Straight Connector 34">
              <a:extLst>
                <a:ext uri="{FF2B5EF4-FFF2-40B4-BE49-F238E27FC236}">
                  <a16:creationId xmlns:a16="http://schemas.microsoft.com/office/drawing/2014/main" id="{B94C13D0-F2B2-4871-BA9B-C1C9F12AF70C}"/>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39CA9300-CDAF-4651-AEAE-78CA32CD482E}"/>
                </a:ext>
              </a:extLst>
            </p:cNvPr>
            <p:cNvGrpSpPr/>
            <p:nvPr/>
          </p:nvGrpSpPr>
          <p:grpSpPr>
            <a:xfrm>
              <a:off x="-4431269" y="746687"/>
              <a:ext cx="2152889" cy="289561"/>
              <a:chOff x="-4431269" y="644179"/>
              <a:chExt cx="2152889" cy="289561"/>
            </a:xfrm>
          </p:grpSpPr>
          <p:sp>
            <p:nvSpPr>
              <p:cNvPr id="37" name="TextBox 36">
                <a:hlinkClick r:id="rId17" action="ppaction://hlinksldjump"/>
                <a:extLst>
                  <a:ext uri="{FF2B5EF4-FFF2-40B4-BE49-F238E27FC236}">
                    <a16:creationId xmlns:a16="http://schemas.microsoft.com/office/drawing/2014/main" id="{33362245-07E8-4DAB-BEF4-EE6CA9CB9FBB}"/>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MAIN MENU</a:t>
                </a:r>
                <a:endParaRPr kumimoji="0" lang="en-US" sz="2000" b="1"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92F77477-B3EF-4968-86EF-78D10C42B7F8}"/>
                  </a:ext>
                </a:extLst>
              </p:cNvPr>
              <p:cNvGrpSpPr/>
              <p:nvPr/>
            </p:nvGrpSpPr>
            <p:grpSpPr>
              <a:xfrm>
                <a:off x="-4431269" y="644179"/>
                <a:ext cx="289560" cy="289560"/>
                <a:chOff x="-4431269" y="644179"/>
                <a:chExt cx="289560" cy="289560"/>
              </a:xfrm>
            </p:grpSpPr>
            <p:sp>
              <p:nvSpPr>
                <p:cNvPr id="39" name="Oval 38">
                  <a:hlinkClick r:id="rId17" action="ppaction://hlinksldjump"/>
                  <a:extLst>
                    <a:ext uri="{FF2B5EF4-FFF2-40B4-BE49-F238E27FC236}">
                      <a16:creationId xmlns:a16="http://schemas.microsoft.com/office/drawing/2014/main" id="{EC671832-0651-4161-982E-11D95506EA2A}"/>
                    </a:ext>
                  </a:extLst>
                </p:cNvPr>
                <p:cNvSpPr/>
                <p:nvPr/>
              </p:nvSpPr>
              <p:spPr>
                <a:xfrm>
                  <a:off x="-4431269" y="644179"/>
                  <a:ext cx="289560" cy="289560"/>
                </a:xfrm>
                <a:prstGeom prst="ellipse">
                  <a:avLst/>
                </a:prstGeom>
                <a:solidFill>
                  <a:srgbClr val="9D8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0" name="Graphic 39">
                  <a:hlinkClick r:id="rId17" action="ppaction://hlinksldjump"/>
                  <a:extLst>
                    <a:ext uri="{FF2B5EF4-FFF2-40B4-BE49-F238E27FC236}">
                      <a16:creationId xmlns:a16="http://schemas.microsoft.com/office/drawing/2014/main" id="{166652F0-7D64-47A1-9577-DDAD102C36E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66291" y="703434"/>
                  <a:ext cx="156762" cy="156762"/>
                </a:xfrm>
                <a:prstGeom prst="rect">
                  <a:avLst/>
                </a:prstGeom>
              </p:spPr>
            </p:pic>
          </p:grpSp>
        </p:grpSp>
      </p:grpSp>
      <p:graphicFrame>
        <p:nvGraphicFramePr>
          <p:cNvPr id="153" name="Table 152">
            <a:extLst>
              <a:ext uri="{FF2B5EF4-FFF2-40B4-BE49-F238E27FC236}">
                <a16:creationId xmlns:a16="http://schemas.microsoft.com/office/drawing/2014/main" id="{C40F9B9D-70D0-427B-A0CA-E7CCD7811BEB}"/>
              </a:ext>
            </a:extLst>
          </p:cNvPr>
          <p:cNvGraphicFramePr>
            <a:graphicFrameLocks noGrp="1"/>
          </p:cNvGraphicFramePr>
          <p:nvPr>
            <p:extLst>
              <p:ext uri="{D42A27DB-BD31-4B8C-83A1-F6EECF244321}">
                <p14:modId xmlns:p14="http://schemas.microsoft.com/office/powerpoint/2010/main" val="2885573698"/>
              </p:ext>
            </p:extLst>
          </p:nvPr>
        </p:nvGraphicFramePr>
        <p:xfrm>
          <a:off x="-4453959" y="1387535"/>
          <a:ext cx="3584624" cy="88392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370840">
                <a:tc>
                  <a:txBody>
                    <a:bodyPr/>
                    <a:lstStyle/>
                    <a:p>
                      <a:r>
                        <a:rPr lang="en-US" sz="2000" dirty="0"/>
                        <a:t>About HealthPartners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a:solidFill>
                            <a:schemeClr val="bg1"/>
                          </a:solidFill>
                          <a:hlinkClick r:id="rId20" action="ppaction://hlinksldjump"/>
                        </a:rPr>
                        <a:t>About HealthPartners</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a:solidFill>
                            <a:schemeClr val="bg1"/>
                          </a:solidFill>
                          <a:hlinkClick r:id="rId21" action="ppaction://hlinksldjump"/>
                        </a:rPr>
                        <a:t>Getting started </a:t>
                      </a:r>
                      <a:endParaRPr lang="en-US" sz="1400" dirty="0">
                        <a:solidFill>
                          <a:schemeClr val="bg1"/>
                        </a:solidFill>
                      </a:endParaRPr>
                    </a:p>
                  </a:txBody>
                  <a:tcPr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63" name="Rectangle 7, chunk 2">
            <a:extLst>
              <a:ext uri="{FF2B5EF4-FFF2-40B4-BE49-F238E27FC236}">
                <a16:creationId xmlns:a16="http://schemas.microsoft.com/office/drawing/2014/main" id="{3C9360D1-3F5B-9587-58DB-C1BAEE78369C}"/>
              </a:ext>
            </a:extLst>
          </p:cNvPr>
          <p:cNvSpPr txBox="1"/>
          <p:nvPr/>
        </p:nvSpPr>
        <p:spPr>
          <a:xfrm>
            <a:off x="-4361179" y="57292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4"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112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32"/>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6.25E-7 3.33333E-6 L 0.3944 0.00463 " pathEditMode="relative" rAng="0" ptsTypes="AA">
                                      <p:cBhvr>
                                        <p:cTn id="8" dur="750" fill="hold"/>
                                        <p:tgtEl>
                                          <p:spTgt spid="153"/>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163"/>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32"/>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6.25E-7 3.33333E-6 " pathEditMode="relative" rAng="0" ptsTypes="AA">
                                      <p:cBhvr>
                                        <p:cTn id="16" dur="750" fill="hold"/>
                                        <p:tgtEl>
                                          <p:spTgt spid="153"/>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163"/>
                                        </p:tgtEl>
                                        <p:attrNameLst>
                                          <p:attrName>ppt_x</p:attrName>
                                          <p:attrName>ppt_y</p:attrName>
                                        </p:attrNameLst>
                                      </p:cBhvr>
                                      <p:rCtr x="-19987" y="0"/>
                                    </p:animMotion>
                                  </p:childTnLst>
                                </p:cTn>
                              </p:par>
                            </p:childTnLst>
                          </p:cTn>
                        </p:par>
                      </p:childTnLst>
                    </p:cTn>
                  </p:par>
                </p:childTnLst>
              </p:cTn>
              <p:nextCondLst>
                <p:cond evt="onClick" delay="0">
                  <p:tgtEl>
                    <p:spTgt spid="44"/>
                  </p:tgtEl>
                </p:cond>
              </p:nextCondLst>
            </p:seq>
            <p:seq concurrent="1" nextAc="seek">
              <p:cTn id="19" restart="whenNotActive" fill="hold" evtFilter="cancelBubble" nodeType="interactiveSeq">
                <p:stCondLst>
                  <p:cond evt="onClick" delay="0">
                    <p:tgtEl>
                      <p:spTgt spid="53"/>
                    </p:tgtEl>
                  </p:cond>
                </p:stCondLst>
                <p:endSync evt="end" delay="0">
                  <p:rtn val="all"/>
                </p:endSync>
                <p:childTnLst>
                  <p:par>
                    <p:cTn id="20" fill="hold">
                      <p:stCondLst>
                        <p:cond delay="0"/>
                      </p:stCondLst>
                      <p:childTnLst>
                        <p:par>
                          <p:cTn id="21" fill="hold">
                            <p:stCondLst>
                              <p:cond delay="0"/>
                            </p:stCondLst>
                            <p:childTnLst>
                              <p:par>
                                <p:cTn id="22" presetID="2" presetClass="entr" presetSubtype="2" decel="100000" fill="hold" nodeType="withEffect">
                                  <p:stCondLst>
                                    <p:cond delay="0"/>
                                  </p:stCondLst>
                                  <p:childTnLst>
                                    <p:set>
                                      <p:cBhvr>
                                        <p:cTn id="23" dur="1" fill="hold">
                                          <p:stCondLst>
                                            <p:cond delay="0"/>
                                          </p:stCondLst>
                                        </p:cTn>
                                        <p:tgtEl>
                                          <p:spTgt spid="238"/>
                                        </p:tgtEl>
                                        <p:attrNameLst>
                                          <p:attrName>style.visibility</p:attrName>
                                        </p:attrNameLst>
                                      </p:cBhvr>
                                      <p:to>
                                        <p:strVal val="visible"/>
                                      </p:to>
                                    </p:set>
                                    <p:anim calcmode="lin" valueType="num">
                                      <p:cBhvr additive="base">
                                        <p:cTn id="24" dur="1000" fill="hold"/>
                                        <p:tgtEl>
                                          <p:spTgt spid="238"/>
                                        </p:tgtEl>
                                        <p:attrNameLst>
                                          <p:attrName>ppt_x</p:attrName>
                                        </p:attrNameLst>
                                      </p:cBhvr>
                                      <p:tavLst>
                                        <p:tav tm="0">
                                          <p:val>
                                            <p:strVal val="1+#ppt_w/2"/>
                                          </p:val>
                                        </p:tav>
                                        <p:tav tm="100000">
                                          <p:val>
                                            <p:strVal val="#ppt_x"/>
                                          </p:val>
                                        </p:tav>
                                      </p:tavLst>
                                    </p:anim>
                                    <p:anim calcmode="lin" valueType="num">
                                      <p:cBhvr additive="base">
                                        <p:cTn id="25" dur="1000" fill="hold"/>
                                        <p:tgtEl>
                                          <p:spTgt spid="238"/>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31"/>
                                        </p:tgtEl>
                                        <p:attrNameLst>
                                          <p:attrName>style.visibility</p:attrName>
                                        </p:attrNameLst>
                                      </p:cBhvr>
                                      <p:to>
                                        <p:strVal val="visible"/>
                                      </p:to>
                                    </p:set>
                                    <p:anim calcmode="lin" valueType="num">
                                      <p:cBhvr additive="base">
                                        <p:cTn id="28" dur="1000" fill="hold"/>
                                        <p:tgtEl>
                                          <p:spTgt spid="231"/>
                                        </p:tgtEl>
                                        <p:attrNameLst>
                                          <p:attrName>ppt_x</p:attrName>
                                        </p:attrNameLst>
                                      </p:cBhvr>
                                      <p:tavLst>
                                        <p:tav tm="0">
                                          <p:val>
                                            <p:strVal val="1+#ppt_w/2"/>
                                          </p:val>
                                        </p:tav>
                                        <p:tav tm="100000">
                                          <p:val>
                                            <p:strVal val="#ppt_x"/>
                                          </p:val>
                                        </p:tav>
                                      </p:tavLst>
                                    </p:anim>
                                    <p:anim calcmode="lin" valueType="num">
                                      <p:cBhvr additive="base">
                                        <p:cTn id="29" dur="1000" fill="hold"/>
                                        <p:tgtEl>
                                          <p:spTgt spid="231"/>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224"/>
                                        </p:tgtEl>
                                        <p:attrNameLst>
                                          <p:attrName>style.visibility</p:attrName>
                                        </p:attrNameLst>
                                      </p:cBhvr>
                                      <p:to>
                                        <p:strVal val="visible"/>
                                      </p:to>
                                    </p:set>
                                    <p:anim calcmode="lin" valueType="num">
                                      <p:cBhvr additive="base">
                                        <p:cTn id="32" dur="1000" fill="hold"/>
                                        <p:tgtEl>
                                          <p:spTgt spid="224"/>
                                        </p:tgtEl>
                                        <p:attrNameLst>
                                          <p:attrName>ppt_x</p:attrName>
                                        </p:attrNameLst>
                                      </p:cBhvr>
                                      <p:tavLst>
                                        <p:tav tm="0">
                                          <p:val>
                                            <p:strVal val="1+#ppt_w/2"/>
                                          </p:val>
                                        </p:tav>
                                        <p:tav tm="100000">
                                          <p:val>
                                            <p:strVal val="#ppt_x"/>
                                          </p:val>
                                        </p:tav>
                                      </p:tavLst>
                                    </p:anim>
                                    <p:anim calcmode="lin" valueType="num">
                                      <p:cBhvr additive="base">
                                        <p:cTn id="33" dur="1000" fill="hold"/>
                                        <p:tgtEl>
                                          <p:spTgt spid="224"/>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0"/>
                                  </p:stCondLst>
                                  <p:childTnLst>
                                    <p:set>
                                      <p:cBhvr>
                                        <p:cTn id="35" dur="1" fill="hold">
                                          <p:stCondLst>
                                            <p:cond delay="0"/>
                                          </p:stCondLst>
                                        </p:cTn>
                                        <p:tgtEl>
                                          <p:spTgt spid="217"/>
                                        </p:tgtEl>
                                        <p:attrNameLst>
                                          <p:attrName>style.visibility</p:attrName>
                                        </p:attrNameLst>
                                      </p:cBhvr>
                                      <p:to>
                                        <p:strVal val="visible"/>
                                      </p:to>
                                    </p:set>
                                    <p:anim calcmode="lin" valueType="num">
                                      <p:cBhvr additive="base">
                                        <p:cTn id="36" dur="1000" fill="hold"/>
                                        <p:tgtEl>
                                          <p:spTgt spid="217"/>
                                        </p:tgtEl>
                                        <p:attrNameLst>
                                          <p:attrName>ppt_x</p:attrName>
                                        </p:attrNameLst>
                                      </p:cBhvr>
                                      <p:tavLst>
                                        <p:tav tm="0">
                                          <p:val>
                                            <p:strVal val="1+#ppt_w/2"/>
                                          </p:val>
                                        </p:tav>
                                        <p:tav tm="100000">
                                          <p:val>
                                            <p:strVal val="#ppt_x"/>
                                          </p:val>
                                        </p:tav>
                                      </p:tavLst>
                                    </p:anim>
                                    <p:anim calcmode="lin" valueType="num">
                                      <p:cBhvr additive="base">
                                        <p:cTn id="37" dur="1000" fill="hold"/>
                                        <p:tgtEl>
                                          <p:spTgt spid="217"/>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0"/>
                                  </p:stCondLst>
                                  <p:childTnLst>
                                    <p:set>
                                      <p:cBhvr>
                                        <p:cTn id="39" dur="1" fill="hold">
                                          <p:stCondLst>
                                            <p:cond delay="0"/>
                                          </p:stCondLst>
                                        </p:cTn>
                                        <p:tgtEl>
                                          <p:spTgt spid="210"/>
                                        </p:tgtEl>
                                        <p:attrNameLst>
                                          <p:attrName>style.visibility</p:attrName>
                                        </p:attrNameLst>
                                      </p:cBhvr>
                                      <p:to>
                                        <p:strVal val="visible"/>
                                      </p:to>
                                    </p:set>
                                    <p:anim calcmode="lin" valueType="num">
                                      <p:cBhvr additive="base">
                                        <p:cTn id="40" dur="1000" fill="hold"/>
                                        <p:tgtEl>
                                          <p:spTgt spid="210"/>
                                        </p:tgtEl>
                                        <p:attrNameLst>
                                          <p:attrName>ppt_x</p:attrName>
                                        </p:attrNameLst>
                                      </p:cBhvr>
                                      <p:tavLst>
                                        <p:tav tm="0">
                                          <p:val>
                                            <p:strVal val="1+#ppt_w/2"/>
                                          </p:val>
                                        </p:tav>
                                        <p:tav tm="100000">
                                          <p:val>
                                            <p:strVal val="#ppt_x"/>
                                          </p:val>
                                        </p:tav>
                                      </p:tavLst>
                                    </p:anim>
                                    <p:anim calcmode="lin" valueType="num">
                                      <p:cBhvr additive="base">
                                        <p:cTn id="41" dur="1000" fill="hold"/>
                                        <p:tgtEl>
                                          <p:spTgt spid="210"/>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0"/>
                                  </p:stCondLst>
                                  <p:childTnLst>
                                    <p:set>
                                      <p:cBhvr>
                                        <p:cTn id="43" dur="1" fill="hold">
                                          <p:stCondLst>
                                            <p:cond delay="0"/>
                                          </p:stCondLst>
                                        </p:cTn>
                                        <p:tgtEl>
                                          <p:spTgt spid="193"/>
                                        </p:tgtEl>
                                        <p:attrNameLst>
                                          <p:attrName>style.visibility</p:attrName>
                                        </p:attrNameLst>
                                      </p:cBhvr>
                                      <p:to>
                                        <p:strVal val="visible"/>
                                      </p:to>
                                    </p:set>
                                    <p:anim calcmode="lin" valueType="num">
                                      <p:cBhvr additive="base">
                                        <p:cTn id="44" dur="1000" fill="hold"/>
                                        <p:tgtEl>
                                          <p:spTgt spid="193"/>
                                        </p:tgtEl>
                                        <p:attrNameLst>
                                          <p:attrName>ppt_x</p:attrName>
                                        </p:attrNameLst>
                                      </p:cBhvr>
                                      <p:tavLst>
                                        <p:tav tm="0">
                                          <p:val>
                                            <p:strVal val="1+#ppt_w/2"/>
                                          </p:val>
                                        </p:tav>
                                        <p:tav tm="100000">
                                          <p:val>
                                            <p:strVal val="#ppt_x"/>
                                          </p:val>
                                        </p:tav>
                                      </p:tavLst>
                                    </p:anim>
                                    <p:anim calcmode="lin" valueType="num">
                                      <p:cBhvr additive="base">
                                        <p:cTn id="45" dur="1000" fill="hold"/>
                                        <p:tgtEl>
                                          <p:spTgt spid="193"/>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1+#ppt_w/2"/>
                                          </p:val>
                                        </p:tav>
                                        <p:tav tm="100000">
                                          <p:val>
                                            <p:strVal val="#ppt_x"/>
                                          </p:val>
                                        </p:tav>
                                      </p:tavLst>
                                    </p:anim>
                                    <p:anim calcmode="lin" valueType="num">
                                      <p:cBhvr additive="base">
                                        <p:cTn id="49" dur="10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1000" fill="hold"/>
                                        <p:tgtEl>
                                          <p:spTgt spid="9"/>
                                        </p:tgtEl>
                                        <p:attrNameLst>
                                          <p:attrName>ppt_x</p:attrName>
                                        </p:attrNameLst>
                                      </p:cBhvr>
                                      <p:tavLst>
                                        <p:tav tm="0">
                                          <p:val>
                                            <p:strVal val="1+#ppt_w/2"/>
                                          </p:val>
                                        </p:tav>
                                        <p:tav tm="100000">
                                          <p:val>
                                            <p:strVal val="#ppt_x"/>
                                          </p:val>
                                        </p:tav>
                                      </p:tavLst>
                                    </p:anim>
                                    <p:anim calcmode="lin" valueType="num">
                                      <p:cBhvr additive="base">
                                        <p:cTn id="53" dur="1000" fill="hold"/>
                                        <p:tgtEl>
                                          <p:spTgt spid="9"/>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179"/>
                                        </p:tgtEl>
                                        <p:attrNameLst>
                                          <p:attrName>style.visibility</p:attrName>
                                        </p:attrNameLst>
                                      </p:cBhvr>
                                      <p:to>
                                        <p:strVal val="visible"/>
                                      </p:to>
                                    </p:set>
                                    <p:anim calcmode="lin" valueType="num">
                                      <p:cBhvr additive="base">
                                        <p:cTn id="56" dur="1000" fill="hold"/>
                                        <p:tgtEl>
                                          <p:spTgt spid="179"/>
                                        </p:tgtEl>
                                        <p:attrNameLst>
                                          <p:attrName>ppt_x</p:attrName>
                                        </p:attrNameLst>
                                      </p:cBhvr>
                                      <p:tavLst>
                                        <p:tav tm="0">
                                          <p:val>
                                            <p:strVal val="1+#ppt_w/2"/>
                                          </p:val>
                                        </p:tav>
                                        <p:tav tm="100000">
                                          <p:val>
                                            <p:strVal val="#ppt_x"/>
                                          </p:val>
                                        </p:tav>
                                      </p:tavLst>
                                    </p:anim>
                                    <p:anim calcmode="lin" valueType="num">
                                      <p:cBhvr additive="base">
                                        <p:cTn id="57" dur="1000" fill="hold"/>
                                        <p:tgtEl>
                                          <p:spTgt spid="179"/>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245"/>
                                        </p:tgtEl>
                                        <p:attrNameLst>
                                          <p:attrName>style.visibility</p:attrName>
                                        </p:attrNameLst>
                                      </p:cBhvr>
                                      <p:to>
                                        <p:strVal val="visible"/>
                                      </p:to>
                                    </p:set>
                                    <p:animEffect transition="in" filter="fade">
                                      <p:cBhvr>
                                        <p:cTn id="61" dur="500"/>
                                        <p:tgtEl>
                                          <p:spTgt spid="245"/>
                                        </p:tgtEl>
                                      </p:cBhvr>
                                    </p:animEffect>
                                  </p:childTnLst>
                                </p:cTn>
                              </p:par>
                            </p:childTnLst>
                          </p:cTn>
                        </p:par>
                      </p:childTnLst>
                    </p:cTn>
                  </p:par>
                </p:childTnLst>
              </p:cTn>
              <p:nextCondLst>
                <p:cond evt="onClick" delay="0">
                  <p:tgtEl>
                    <p:spTgt spid="53"/>
                  </p:tgtEl>
                </p:cond>
              </p:nextCondLst>
            </p:seq>
            <p:seq concurrent="1" nextAc="seek">
              <p:cTn id="62" restart="whenNotActive" fill="hold" evtFilter="cancelBubble" nodeType="interactiveSeq">
                <p:stCondLst>
                  <p:cond evt="onClick" delay="0">
                    <p:tgtEl>
                      <p:spTgt spid="117"/>
                    </p:tgtEl>
                  </p:cond>
                </p:stCondLst>
                <p:endSync evt="end" delay="0">
                  <p:rtn val="all"/>
                </p:endSync>
                <p:childTnLst>
                  <p:par>
                    <p:cTn id="63" fill="hold">
                      <p:stCondLst>
                        <p:cond delay="0"/>
                      </p:stCondLst>
                      <p:childTnLst>
                        <p:par>
                          <p:cTn id="64" fill="hold">
                            <p:stCondLst>
                              <p:cond delay="0"/>
                            </p:stCondLst>
                            <p:childTnLst>
                              <p:par>
                                <p:cTn id="65" presetID="2" presetClass="entr" presetSubtype="2" decel="100000" fill="hold" nodeType="withEffect">
                                  <p:stCondLst>
                                    <p:cond delay="0"/>
                                  </p:stCondLst>
                                  <p:childTnLst>
                                    <p:set>
                                      <p:cBhvr>
                                        <p:cTn id="66" dur="1" fill="hold">
                                          <p:stCondLst>
                                            <p:cond delay="0"/>
                                          </p:stCondLst>
                                        </p:cTn>
                                        <p:tgtEl>
                                          <p:spTgt spid="246"/>
                                        </p:tgtEl>
                                        <p:attrNameLst>
                                          <p:attrName>style.visibility</p:attrName>
                                        </p:attrNameLst>
                                      </p:cBhvr>
                                      <p:to>
                                        <p:strVal val="visible"/>
                                      </p:to>
                                    </p:set>
                                    <p:anim calcmode="lin" valueType="num">
                                      <p:cBhvr additive="base">
                                        <p:cTn id="67" dur="1000" fill="hold"/>
                                        <p:tgtEl>
                                          <p:spTgt spid="246"/>
                                        </p:tgtEl>
                                        <p:attrNameLst>
                                          <p:attrName>ppt_x</p:attrName>
                                        </p:attrNameLst>
                                      </p:cBhvr>
                                      <p:tavLst>
                                        <p:tav tm="0">
                                          <p:val>
                                            <p:strVal val="1+#ppt_w/2"/>
                                          </p:val>
                                        </p:tav>
                                        <p:tav tm="100000">
                                          <p:val>
                                            <p:strVal val="#ppt_x"/>
                                          </p:val>
                                        </p:tav>
                                      </p:tavLst>
                                    </p:anim>
                                    <p:anim calcmode="lin" valueType="num">
                                      <p:cBhvr additive="base">
                                        <p:cTn id="68" dur="1000" fill="hold"/>
                                        <p:tgtEl>
                                          <p:spTgt spid="246"/>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316"/>
                                        </p:tgtEl>
                                        <p:attrNameLst>
                                          <p:attrName>style.visibility</p:attrName>
                                        </p:attrNameLst>
                                      </p:cBhvr>
                                      <p:to>
                                        <p:strVal val="visible"/>
                                      </p:to>
                                    </p:set>
                                    <p:animEffect transition="in" filter="fade">
                                      <p:cBhvr>
                                        <p:cTn id="72" dur="500"/>
                                        <p:tgtEl>
                                          <p:spTgt spid="316"/>
                                        </p:tgtEl>
                                      </p:cBhvr>
                                    </p:animEffect>
                                  </p:childTnLst>
                                </p:cTn>
                              </p:par>
                            </p:childTnLst>
                          </p:cTn>
                        </p:par>
                      </p:childTnLst>
                    </p:cTn>
                  </p:par>
                </p:childTnLst>
              </p:cTn>
              <p:nextCondLst>
                <p:cond evt="onClick" delay="0">
                  <p:tgtEl>
                    <p:spTgt spid="117"/>
                  </p:tgtEl>
                </p:cond>
              </p:nextCondLst>
            </p:seq>
            <p:seq concurrent="1" nextAc="seek">
              <p:cTn id="73" restart="whenNotActive" fill="hold" evtFilter="cancelBubble" nodeType="interactiveSeq">
                <p:stCondLst>
                  <p:cond evt="onClick" delay="0">
                    <p:tgtEl>
                      <p:spTgt spid="125"/>
                    </p:tgtEl>
                  </p:cond>
                </p:stCondLst>
                <p:endSync evt="end" delay="0">
                  <p:rtn val="all"/>
                </p:endSync>
                <p:childTnLst>
                  <p:par>
                    <p:cTn id="74" fill="hold">
                      <p:stCondLst>
                        <p:cond delay="0"/>
                      </p:stCondLst>
                      <p:childTnLst>
                        <p:par>
                          <p:cTn id="75" fill="hold">
                            <p:stCondLst>
                              <p:cond delay="0"/>
                            </p:stCondLst>
                            <p:childTnLst>
                              <p:par>
                                <p:cTn id="76" presetID="2" presetClass="entr" presetSubtype="2" decel="100000" fill="hold" nodeType="withEffect">
                                  <p:stCondLst>
                                    <p:cond delay="0"/>
                                  </p:stCondLst>
                                  <p:childTnLst>
                                    <p:set>
                                      <p:cBhvr>
                                        <p:cTn id="77" dur="1" fill="hold">
                                          <p:stCondLst>
                                            <p:cond delay="0"/>
                                          </p:stCondLst>
                                        </p:cTn>
                                        <p:tgtEl>
                                          <p:spTgt spid="309"/>
                                        </p:tgtEl>
                                        <p:attrNameLst>
                                          <p:attrName>style.visibility</p:attrName>
                                        </p:attrNameLst>
                                      </p:cBhvr>
                                      <p:to>
                                        <p:strVal val="visible"/>
                                      </p:to>
                                    </p:set>
                                    <p:anim calcmode="lin" valueType="num">
                                      <p:cBhvr additive="base">
                                        <p:cTn id="78" dur="1000" fill="hold"/>
                                        <p:tgtEl>
                                          <p:spTgt spid="309"/>
                                        </p:tgtEl>
                                        <p:attrNameLst>
                                          <p:attrName>ppt_x</p:attrName>
                                        </p:attrNameLst>
                                      </p:cBhvr>
                                      <p:tavLst>
                                        <p:tav tm="0">
                                          <p:val>
                                            <p:strVal val="1+#ppt_w/2"/>
                                          </p:val>
                                        </p:tav>
                                        <p:tav tm="100000">
                                          <p:val>
                                            <p:strVal val="#ppt_x"/>
                                          </p:val>
                                        </p:tav>
                                      </p:tavLst>
                                    </p:anim>
                                    <p:anim calcmode="lin" valueType="num">
                                      <p:cBhvr additive="base">
                                        <p:cTn id="79" dur="1000" fill="hold"/>
                                        <p:tgtEl>
                                          <p:spTgt spid="309"/>
                                        </p:tgtEl>
                                        <p:attrNameLst>
                                          <p:attrName>ppt_y</p:attrName>
                                        </p:attrNameLst>
                                      </p:cBhvr>
                                      <p:tavLst>
                                        <p:tav tm="0">
                                          <p:val>
                                            <p:strVal val="#ppt_y"/>
                                          </p:val>
                                        </p:tav>
                                        <p:tav tm="100000">
                                          <p:val>
                                            <p:strVal val="#ppt_y"/>
                                          </p:val>
                                        </p:tav>
                                      </p:tavLst>
                                    </p:anim>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345"/>
                                        </p:tgtEl>
                                        <p:attrNameLst>
                                          <p:attrName>style.visibility</p:attrName>
                                        </p:attrNameLst>
                                      </p:cBhvr>
                                      <p:to>
                                        <p:strVal val="visible"/>
                                      </p:to>
                                    </p:set>
                                    <p:animEffect transition="in" filter="fade">
                                      <p:cBhvr>
                                        <p:cTn id="83" dur="500"/>
                                        <p:tgtEl>
                                          <p:spTgt spid="345"/>
                                        </p:tgtEl>
                                      </p:cBhvr>
                                    </p:animEffect>
                                  </p:childTnLst>
                                </p:cTn>
                              </p:par>
                            </p:childTnLst>
                          </p:cTn>
                        </p:par>
                      </p:childTnLst>
                    </p:cTn>
                  </p:par>
                </p:childTnLst>
              </p:cTn>
              <p:nextCondLst>
                <p:cond evt="onClick" delay="0">
                  <p:tgtEl>
                    <p:spTgt spid="125"/>
                  </p:tgtEl>
                </p:cond>
              </p:nextCondLst>
            </p:seq>
            <p:seq concurrent="1" nextAc="seek">
              <p:cTn id="84" restart="whenNotActive" fill="hold" evtFilter="cancelBubble" nodeType="interactiveSeq">
                <p:stCondLst>
                  <p:cond evt="onClick" delay="0">
                    <p:tgtEl>
                      <p:spTgt spid="133"/>
                    </p:tgtEl>
                  </p:cond>
                </p:stCondLst>
                <p:endSync evt="end" delay="0">
                  <p:rtn val="all"/>
                </p:endSync>
                <p:childTnLst>
                  <p:par>
                    <p:cTn id="85" fill="hold">
                      <p:stCondLst>
                        <p:cond delay="0"/>
                      </p:stCondLst>
                      <p:childTnLst>
                        <p:par>
                          <p:cTn id="86" fill="hold">
                            <p:stCondLst>
                              <p:cond delay="0"/>
                            </p:stCondLst>
                            <p:childTnLst>
                              <p:par>
                                <p:cTn id="87" presetID="2" presetClass="entr" presetSubtype="2" decel="100000" fill="hold" nodeType="withEffect">
                                  <p:stCondLst>
                                    <p:cond delay="0"/>
                                  </p:stCondLst>
                                  <p:childTnLst>
                                    <p:set>
                                      <p:cBhvr>
                                        <p:cTn id="88" dur="1" fill="hold">
                                          <p:stCondLst>
                                            <p:cond delay="0"/>
                                          </p:stCondLst>
                                        </p:cTn>
                                        <p:tgtEl>
                                          <p:spTgt spid="338"/>
                                        </p:tgtEl>
                                        <p:attrNameLst>
                                          <p:attrName>style.visibility</p:attrName>
                                        </p:attrNameLst>
                                      </p:cBhvr>
                                      <p:to>
                                        <p:strVal val="visible"/>
                                      </p:to>
                                    </p:set>
                                    <p:anim calcmode="lin" valueType="num">
                                      <p:cBhvr additive="base">
                                        <p:cTn id="89" dur="1000" fill="hold"/>
                                        <p:tgtEl>
                                          <p:spTgt spid="338"/>
                                        </p:tgtEl>
                                        <p:attrNameLst>
                                          <p:attrName>ppt_x</p:attrName>
                                        </p:attrNameLst>
                                      </p:cBhvr>
                                      <p:tavLst>
                                        <p:tav tm="0">
                                          <p:val>
                                            <p:strVal val="1+#ppt_w/2"/>
                                          </p:val>
                                        </p:tav>
                                        <p:tav tm="100000">
                                          <p:val>
                                            <p:strVal val="#ppt_x"/>
                                          </p:val>
                                        </p:tav>
                                      </p:tavLst>
                                    </p:anim>
                                    <p:anim calcmode="lin" valueType="num">
                                      <p:cBhvr additive="base">
                                        <p:cTn id="90" dur="1000" fill="hold"/>
                                        <p:tgtEl>
                                          <p:spTgt spid="338"/>
                                        </p:tgtEl>
                                        <p:attrNameLst>
                                          <p:attrName>ppt_y</p:attrName>
                                        </p:attrNameLst>
                                      </p:cBhvr>
                                      <p:tavLst>
                                        <p:tav tm="0">
                                          <p:val>
                                            <p:strVal val="#ppt_y"/>
                                          </p:val>
                                        </p:tav>
                                        <p:tav tm="100000">
                                          <p:val>
                                            <p:strVal val="#ppt_y"/>
                                          </p:val>
                                        </p:tav>
                                      </p:tavLst>
                                    </p:anim>
                                  </p:childTnLst>
                                </p:cTn>
                              </p:par>
                              <p:par>
                                <p:cTn id="91" presetID="2" presetClass="entr" presetSubtype="2" decel="100000" fill="hold" nodeType="withEffect">
                                  <p:stCondLst>
                                    <p:cond delay="0"/>
                                  </p:stCondLst>
                                  <p:childTnLst>
                                    <p:set>
                                      <p:cBhvr>
                                        <p:cTn id="92" dur="1" fill="hold">
                                          <p:stCondLst>
                                            <p:cond delay="0"/>
                                          </p:stCondLst>
                                        </p:cTn>
                                        <p:tgtEl>
                                          <p:spTgt spid="331"/>
                                        </p:tgtEl>
                                        <p:attrNameLst>
                                          <p:attrName>style.visibility</p:attrName>
                                        </p:attrNameLst>
                                      </p:cBhvr>
                                      <p:to>
                                        <p:strVal val="visible"/>
                                      </p:to>
                                    </p:set>
                                    <p:anim calcmode="lin" valueType="num">
                                      <p:cBhvr additive="base">
                                        <p:cTn id="93" dur="1000" fill="hold"/>
                                        <p:tgtEl>
                                          <p:spTgt spid="331"/>
                                        </p:tgtEl>
                                        <p:attrNameLst>
                                          <p:attrName>ppt_x</p:attrName>
                                        </p:attrNameLst>
                                      </p:cBhvr>
                                      <p:tavLst>
                                        <p:tav tm="0">
                                          <p:val>
                                            <p:strVal val="1+#ppt_w/2"/>
                                          </p:val>
                                        </p:tav>
                                        <p:tav tm="100000">
                                          <p:val>
                                            <p:strVal val="#ppt_x"/>
                                          </p:val>
                                        </p:tav>
                                      </p:tavLst>
                                    </p:anim>
                                    <p:anim calcmode="lin" valueType="num">
                                      <p:cBhvr additive="base">
                                        <p:cTn id="94" dur="1000" fill="hold"/>
                                        <p:tgtEl>
                                          <p:spTgt spid="331"/>
                                        </p:tgtEl>
                                        <p:attrNameLst>
                                          <p:attrName>ppt_y</p:attrName>
                                        </p:attrNameLst>
                                      </p:cBhvr>
                                      <p:tavLst>
                                        <p:tav tm="0">
                                          <p:val>
                                            <p:strVal val="#ppt_y"/>
                                          </p:val>
                                        </p:tav>
                                        <p:tav tm="100000">
                                          <p:val>
                                            <p:strVal val="#ppt_y"/>
                                          </p:val>
                                        </p:tav>
                                      </p:tavLst>
                                    </p:anim>
                                  </p:childTnLst>
                                </p:cTn>
                              </p:par>
                              <p:par>
                                <p:cTn id="95" presetID="2" presetClass="entr" presetSubtype="2" decel="100000" fill="hold" nodeType="withEffect">
                                  <p:stCondLst>
                                    <p:cond delay="0"/>
                                  </p:stCondLst>
                                  <p:childTnLst>
                                    <p:set>
                                      <p:cBhvr>
                                        <p:cTn id="96" dur="1" fill="hold">
                                          <p:stCondLst>
                                            <p:cond delay="0"/>
                                          </p:stCondLst>
                                        </p:cTn>
                                        <p:tgtEl>
                                          <p:spTgt spid="324"/>
                                        </p:tgtEl>
                                        <p:attrNameLst>
                                          <p:attrName>style.visibility</p:attrName>
                                        </p:attrNameLst>
                                      </p:cBhvr>
                                      <p:to>
                                        <p:strVal val="visible"/>
                                      </p:to>
                                    </p:set>
                                    <p:anim calcmode="lin" valueType="num">
                                      <p:cBhvr additive="base">
                                        <p:cTn id="97" dur="1000" fill="hold"/>
                                        <p:tgtEl>
                                          <p:spTgt spid="324"/>
                                        </p:tgtEl>
                                        <p:attrNameLst>
                                          <p:attrName>ppt_x</p:attrName>
                                        </p:attrNameLst>
                                      </p:cBhvr>
                                      <p:tavLst>
                                        <p:tav tm="0">
                                          <p:val>
                                            <p:strVal val="1+#ppt_w/2"/>
                                          </p:val>
                                        </p:tav>
                                        <p:tav tm="100000">
                                          <p:val>
                                            <p:strVal val="#ppt_x"/>
                                          </p:val>
                                        </p:tav>
                                      </p:tavLst>
                                    </p:anim>
                                    <p:anim calcmode="lin" valueType="num">
                                      <p:cBhvr additive="base">
                                        <p:cTn id="98" dur="1000" fill="hold"/>
                                        <p:tgtEl>
                                          <p:spTgt spid="324"/>
                                        </p:tgtEl>
                                        <p:attrNameLst>
                                          <p:attrName>ppt_y</p:attrName>
                                        </p:attrNameLst>
                                      </p:cBhvr>
                                      <p:tavLst>
                                        <p:tav tm="0">
                                          <p:val>
                                            <p:strVal val="#ppt_y"/>
                                          </p:val>
                                        </p:tav>
                                        <p:tav tm="100000">
                                          <p:val>
                                            <p:strVal val="#ppt_y"/>
                                          </p:val>
                                        </p:tav>
                                      </p:tavLst>
                                    </p:anim>
                                  </p:childTnLst>
                                </p:cTn>
                              </p:par>
                              <p:par>
                                <p:cTn id="99" presetID="2" presetClass="entr" presetSubtype="2" decel="100000" fill="hold" nodeType="withEffect">
                                  <p:stCondLst>
                                    <p:cond delay="0"/>
                                  </p:stCondLst>
                                  <p:childTnLst>
                                    <p:set>
                                      <p:cBhvr>
                                        <p:cTn id="100" dur="1" fill="hold">
                                          <p:stCondLst>
                                            <p:cond delay="0"/>
                                          </p:stCondLst>
                                        </p:cTn>
                                        <p:tgtEl>
                                          <p:spTgt spid="317"/>
                                        </p:tgtEl>
                                        <p:attrNameLst>
                                          <p:attrName>style.visibility</p:attrName>
                                        </p:attrNameLst>
                                      </p:cBhvr>
                                      <p:to>
                                        <p:strVal val="visible"/>
                                      </p:to>
                                    </p:set>
                                    <p:anim calcmode="lin" valueType="num">
                                      <p:cBhvr additive="base">
                                        <p:cTn id="101" dur="1000" fill="hold"/>
                                        <p:tgtEl>
                                          <p:spTgt spid="317"/>
                                        </p:tgtEl>
                                        <p:attrNameLst>
                                          <p:attrName>ppt_x</p:attrName>
                                        </p:attrNameLst>
                                      </p:cBhvr>
                                      <p:tavLst>
                                        <p:tav tm="0">
                                          <p:val>
                                            <p:strVal val="1+#ppt_w/2"/>
                                          </p:val>
                                        </p:tav>
                                        <p:tav tm="100000">
                                          <p:val>
                                            <p:strVal val="#ppt_x"/>
                                          </p:val>
                                        </p:tav>
                                      </p:tavLst>
                                    </p:anim>
                                    <p:anim calcmode="lin" valueType="num">
                                      <p:cBhvr additive="base">
                                        <p:cTn id="102" dur="1000" fill="hold"/>
                                        <p:tgtEl>
                                          <p:spTgt spid="317"/>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0" presetClass="entr" presetSubtype="0" fill="hold" grpId="0" nodeType="afterEffect">
                                  <p:stCondLst>
                                    <p:cond delay="0"/>
                                  </p:stCondLst>
                                  <p:childTnLst>
                                    <p:set>
                                      <p:cBhvr>
                                        <p:cTn id="105" dur="1" fill="hold">
                                          <p:stCondLst>
                                            <p:cond delay="0"/>
                                          </p:stCondLst>
                                        </p:cTn>
                                        <p:tgtEl>
                                          <p:spTgt spid="353"/>
                                        </p:tgtEl>
                                        <p:attrNameLst>
                                          <p:attrName>style.visibility</p:attrName>
                                        </p:attrNameLst>
                                      </p:cBhvr>
                                      <p:to>
                                        <p:strVal val="visible"/>
                                      </p:to>
                                    </p:set>
                                    <p:animEffect transition="in" filter="fade">
                                      <p:cBhvr>
                                        <p:cTn id="106" dur="500"/>
                                        <p:tgtEl>
                                          <p:spTgt spid="353"/>
                                        </p:tgtEl>
                                      </p:cBhvr>
                                    </p:animEffect>
                                  </p:childTnLst>
                                </p:cTn>
                              </p:par>
                            </p:childTnLst>
                          </p:cTn>
                        </p:par>
                      </p:childTnLst>
                    </p:cTn>
                  </p:par>
                </p:childTnLst>
              </p:cTn>
              <p:nextCondLst>
                <p:cond evt="onClick" delay="0">
                  <p:tgtEl>
                    <p:spTgt spid="133"/>
                  </p:tgtEl>
                </p:cond>
              </p:nextCondLst>
            </p:seq>
            <p:seq concurrent="1" nextAc="seek">
              <p:cTn id="107" restart="whenNotActive" fill="hold" evtFilter="cancelBubble" nodeType="interactiveSeq">
                <p:stCondLst>
                  <p:cond evt="onClick" delay="0">
                    <p:tgtEl>
                      <p:spTgt spid="141"/>
                    </p:tgtEl>
                  </p:cond>
                </p:stCondLst>
                <p:endSync evt="end" delay="0">
                  <p:rtn val="all"/>
                </p:endSync>
                <p:childTnLst>
                  <p:par>
                    <p:cTn id="108" fill="hold">
                      <p:stCondLst>
                        <p:cond delay="0"/>
                      </p:stCondLst>
                      <p:childTnLst>
                        <p:par>
                          <p:cTn id="109" fill="hold">
                            <p:stCondLst>
                              <p:cond delay="0"/>
                            </p:stCondLst>
                            <p:childTnLst>
                              <p:par>
                                <p:cTn id="110" presetID="2" presetClass="entr" presetSubtype="2" decel="100000" fill="hold" nodeType="withEffect">
                                  <p:stCondLst>
                                    <p:cond delay="0"/>
                                  </p:stCondLst>
                                  <p:childTnLst>
                                    <p:set>
                                      <p:cBhvr>
                                        <p:cTn id="111" dur="1" fill="hold">
                                          <p:stCondLst>
                                            <p:cond delay="0"/>
                                          </p:stCondLst>
                                        </p:cTn>
                                        <p:tgtEl>
                                          <p:spTgt spid="346"/>
                                        </p:tgtEl>
                                        <p:attrNameLst>
                                          <p:attrName>style.visibility</p:attrName>
                                        </p:attrNameLst>
                                      </p:cBhvr>
                                      <p:to>
                                        <p:strVal val="visible"/>
                                      </p:to>
                                    </p:set>
                                    <p:anim calcmode="lin" valueType="num">
                                      <p:cBhvr additive="base">
                                        <p:cTn id="112" dur="1000" fill="hold"/>
                                        <p:tgtEl>
                                          <p:spTgt spid="346"/>
                                        </p:tgtEl>
                                        <p:attrNameLst>
                                          <p:attrName>ppt_x</p:attrName>
                                        </p:attrNameLst>
                                      </p:cBhvr>
                                      <p:tavLst>
                                        <p:tav tm="0">
                                          <p:val>
                                            <p:strVal val="1+#ppt_w/2"/>
                                          </p:val>
                                        </p:tav>
                                        <p:tav tm="100000">
                                          <p:val>
                                            <p:strVal val="#ppt_x"/>
                                          </p:val>
                                        </p:tav>
                                      </p:tavLst>
                                    </p:anim>
                                    <p:anim calcmode="lin" valueType="num">
                                      <p:cBhvr additive="base">
                                        <p:cTn id="113" dur="1000" fill="hold"/>
                                        <p:tgtEl>
                                          <p:spTgt spid="346"/>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354"/>
                                        </p:tgtEl>
                                        <p:attrNameLst>
                                          <p:attrName>style.visibility</p:attrName>
                                        </p:attrNameLst>
                                      </p:cBhvr>
                                      <p:to>
                                        <p:strVal val="visible"/>
                                      </p:to>
                                    </p:set>
                                    <p:animEffect transition="in" filter="fade">
                                      <p:cBhvr>
                                        <p:cTn id="117" dur="500"/>
                                        <p:tgtEl>
                                          <p:spTgt spid="354"/>
                                        </p:tgtEl>
                                      </p:cBhvr>
                                    </p:animEffect>
                                  </p:childTnLst>
                                </p:cTn>
                              </p:par>
                            </p:childTnLst>
                          </p:cTn>
                        </p:par>
                      </p:childTnLst>
                    </p:cTn>
                  </p:par>
                </p:childTnLst>
              </p:cTn>
              <p:nextCondLst>
                <p:cond evt="onClick" delay="0">
                  <p:tgtEl>
                    <p:spTgt spid="141"/>
                  </p:tgtEl>
                </p:cond>
              </p:nextCondLst>
            </p:seq>
            <p:seq concurrent="1" nextAc="seek">
              <p:cTn id="118" restart="whenNotActive" fill="hold" evtFilter="cancelBubble" nodeType="interactiveSeq">
                <p:stCondLst>
                  <p:cond evt="onClick" delay="0">
                    <p:tgtEl>
                      <p:spTgt spid="245"/>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238"/>
                                        </p:tgtEl>
                                      </p:cBhvr>
                                    </p:animEffect>
                                    <p:set>
                                      <p:cBhvr>
                                        <p:cTn id="123" dur="1" fill="hold">
                                          <p:stCondLst>
                                            <p:cond delay="499"/>
                                          </p:stCondLst>
                                        </p:cTn>
                                        <p:tgtEl>
                                          <p:spTgt spid="238"/>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231"/>
                                        </p:tgtEl>
                                      </p:cBhvr>
                                    </p:animEffect>
                                    <p:set>
                                      <p:cBhvr>
                                        <p:cTn id="128" dur="1" fill="hold">
                                          <p:stCondLst>
                                            <p:cond delay="499"/>
                                          </p:stCondLst>
                                        </p:cTn>
                                        <p:tgtEl>
                                          <p:spTgt spid="23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500"/>
                                        <p:tgtEl>
                                          <p:spTgt spid="224"/>
                                        </p:tgtEl>
                                      </p:cBhvr>
                                    </p:animEffect>
                                    <p:set>
                                      <p:cBhvr>
                                        <p:cTn id="133" dur="1" fill="hold">
                                          <p:stCondLst>
                                            <p:cond delay="499"/>
                                          </p:stCondLst>
                                        </p:cTn>
                                        <p:tgtEl>
                                          <p:spTgt spid="224"/>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17"/>
                                        </p:tgtEl>
                                      </p:cBhvr>
                                    </p:animEffect>
                                    <p:set>
                                      <p:cBhvr>
                                        <p:cTn id="138" dur="1" fill="hold">
                                          <p:stCondLst>
                                            <p:cond delay="499"/>
                                          </p:stCondLst>
                                        </p:cTn>
                                        <p:tgtEl>
                                          <p:spTgt spid="21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210"/>
                                        </p:tgtEl>
                                      </p:cBhvr>
                                    </p:animEffect>
                                    <p:set>
                                      <p:cBhvr>
                                        <p:cTn id="143" dur="1" fill="hold">
                                          <p:stCondLst>
                                            <p:cond delay="499"/>
                                          </p:stCondLst>
                                        </p:cTn>
                                        <p:tgtEl>
                                          <p:spTgt spid="210"/>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500"/>
                                        <p:tgtEl>
                                          <p:spTgt spid="193"/>
                                        </p:tgtEl>
                                      </p:cBhvr>
                                    </p:animEffect>
                                    <p:set>
                                      <p:cBhvr>
                                        <p:cTn id="148" dur="1" fill="hold">
                                          <p:stCondLst>
                                            <p:cond delay="499"/>
                                          </p:stCondLst>
                                        </p:cTn>
                                        <p:tgtEl>
                                          <p:spTgt spid="193"/>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16"/>
                                        </p:tgtEl>
                                      </p:cBhvr>
                                    </p:animEffect>
                                    <p:set>
                                      <p:cBhvr>
                                        <p:cTn id="153" dur="1" fill="hold">
                                          <p:stCondLst>
                                            <p:cond delay="499"/>
                                          </p:stCondLst>
                                        </p:cTn>
                                        <p:tgtEl>
                                          <p:spTgt spid="16"/>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9"/>
                                        </p:tgtEl>
                                      </p:cBhvr>
                                    </p:animEffect>
                                    <p:set>
                                      <p:cBhvr>
                                        <p:cTn id="158" dur="1" fill="hold">
                                          <p:stCondLst>
                                            <p:cond delay="499"/>
                                          </p:stCondLst>
                                        </p:cTn>
                                        <p:tgtEl>
                                          <p:spTgt spid="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500"/>
                                        <p:tgtEl>
                                          <p:spTgt spid="179"/>
                                        </p:tgtEl>
                                      </p:cBhvr>
                                    </p:animEffect>
                                    <p:set>
                                      <p:cBhvr>
                                        <p:cTn id="163" dur="1" fill="hold">
                                          <p:stCondLst>
                                            <p:cond delay="499"/>
                                          </p:stCondLst>
                                        </p:cTn>
                                        <p:tgtEl>
                                          <p:spTgt spid="179"/>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45"/>
                                        </p:tgtEl>
                                      </p:cBhvr>
                                    </p:animEffect>
                                    <p:set>
                                      <p:cBhvr>
                                        <p:cTn id="166" dur="1" fill="hold">
                                          <p:stCondLst>
                                            <p:cond delay="4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167" restart="whenNotActive" fill="hold" evtFilter="cancelBubble" nodeType="interactiveSeq">
                <p:stCondLst>
                  <p:cond evt="onClick" delay="0">
                    <p:tgtEl>
                      <p:spTgt spid="316"/>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246"/>
                                        </p:tgtEl>
                                      </p:cBhvr>
                                    </p:animEffect>
                                    <p:set>
                                      <p:cBhvr>
                                        <p:cTn id="172" dur="1" fill="hold">
                                          <p:stCondLst>
                                            <p:cond delay="499"/>
                                          </p:stCondLst>
                                        </p:cTn>
                                        <p:tgtEl>
                                          <p:spTgt spid="246"/>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316"/>
                                        </p:tgtEl>
                                      </p:cBhvr>
                                    </p:animEffect>
                                    <p:set>
                                      <p:cBhvr>
                                        <p:cTn id="175" dur="1" fill="hold">
                                          <p:stCondLst>
                                            <p:cond delay="499"/>
                                          </p:stCondLst>
                                        </p:cTn>
                                        <p:tgtEl>
                                          <p:spTgt spid="316"/>
                                        </p:tgtEl>
                                        <p:attrNameLst>
                                          <p:attrName>style.visibility</p:attrName>
                                        </p:attrNameLst>
                                      </p:cBhvr>
                                      <p:to>
                                        <p:strVal val="hidden"/>
                                      </p:to>
                                    </p:set>
                                  </p:childTnLst>
                                </p:cTn>
                              </p:par>
                            </p:childTnLst>
                          </p:cTn>
                        </p:par>
                      </p:childTnLst>
                    </p:cTn>
                  </p:par>
                </p:childTnLst>
              </p:cTn>
              <p:nextCondLst>
                <p:cond evt="onClick" delay="0">
                  <p:tgtEl>
                    <p:spTgt spid="316"/>
                  </p:tgtEl>
                </p:cond>
              </p:nextCondLst>
            </p:seq>
            <p:seq concurrent="1" nextAc="seek">
              <p:cTn id="176" restart="whenNotActive" fill="hold" evtFilter="cancelBubble" nodeType="interactiveSeq">
                <p:stCondLst>
                  <p:cond evt="onClick" delay="0">
                    <p:tgtEl>
                      <p:spTgt spid="345"/>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clickEffect">
                                  <p:stCondLst>
                                    <p:cond delay="0"/>
                                  </p:stCondLst>
                                  <p:childTnLst>
                                    <p:animEffect transition="out" filter="fade">
                                      <p:cBhvr>
                                        <p:cTn id="180" dur="500"/>
                                        <p:tgtEl>
                                          <p:spTgt spid="309"/>
                                        </p:tgtEl>
                                      </p:cBhvr>
                                    </p:animEffect>
                                    <p:set>
                                      <p:cBhvr>
                                        <p:cTn id="181" dur="1" fill="hold">
                                          <p:stCondLst>
                                            <p:cond delay="499"/>
                                          </p:stCondLst>
                                        </p:cTn>
                                        <p:tgtEl>
                                          <p:spTgt spid="309"/>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45"/>
                                        </p:tgtEl>
                                      </p:cBhvr>
                                    </p:animEffect>
                                    <p:set>
                                      <p:cBhvr>
                                        <p:cTn id="184" dur="1" fill="hold">
                                          <p:stCondLst>
                                            <p:cond delay="499"/>
                                          </p:stCondLst>
                                        </p:cTn>
                                        <p:tgtEl>
                                          <p:spTgt spid="345"/>
                                        </p:tgtEl>
                                        <p:attrNameLst>
                                          <p:attrName>style.visibility</p:attrName>
                                        </p:attrNameLst>
                                      </p:cBhvr>
                                      <p:to>
                                        <p:strVal val="hidden"/>
                                      </p:to>
                                    </p:set>
                                  </p:childTnLst>
                                </p:cTn>
                              </p:par>
                            </p:childTnLst>
                          </p:cTn>
                        </p:par>
                      </p:childTnLst>
                    </p:cTn>
                  </p:par>
                </p:childTnLst>
              </p:cTn>
              <p:nextCondLst>
                <p:cond evt="onClick" delay="0">
                  <p:tgtEl>
                    <p:spTgt spid="345"/>
                  </p:tgtEl>
                </p:cond>
              </p:nextCondLst>
            </p:seq>
            <p:seq concurrent="1" nextAc="seek">
              <p:cTn id="185" restart="whenNotActive" fill="hold" evtFilter="cancelBubble" nodeType="interactiveSeq">
                <p:stCondLst>
                  <p:cond evt="onClick" delay="0">
                    <p:tgtEl>
                      <p:spTgt spid="353"/>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338"/>
                                        </p:tgtEl>
                                      </p:cBhvr>
                                    </p:animEffect>
                                    <p:set>
                                      <p:cBhvr>
                                        <p:cTn id="190" dur="1" fill="hold">
                                          <p:stCondLst>
                                            <p:cond delay="499"/>
                                          </p:stCondLst>
                                        </p:cTn>
                                        <p:tgtEl>
                                          <p:spTgt spid="338"/>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nodeType="clickEffect">
                                  <p:stCondLst>
                                    <p:cond delay="0"/>
                                  </p:stCondLst>
                                  <p:childTnLst>
                                    <p:animEffect transition="out" filter="fade">
                                      <p:cBhvr>
                                        <p:cTn id="194" dur="500"/>
                                        <p:tgtEl>
                                          <p:spTgt spid="331"/>
                                        </p:tgtEl>
                                      </p:cBhvr>
                                    </p:animEffect>
                                    <p:set>
                                      <p:cBhvr>
                                        <p:cTn id="195" dur="1" fill="hold">
                                          <p:stCondLst>
                                            <p:cond delay="499"/>
                                          </p:stCondLst>
                                        </p:cTn>
                                        <p:tgtEl>
                                          <p:spTgt spid="331"/>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500"/>
                                        <p:tgtEl>
                                          <p:spTgt spid="324"/>
                                        </p:tgtEl>
                                      </p:cBhvr>
                                    </p:animEffect>
                                    <p:set>
                                      <p:cBhvr>
                                        <p:cTn id="200" dur="1" fill="hold">
                                          <p:stCondLst>
                                            <p:cond delay="499"/>
                                          </p:stCondLst>
                                        </p:cTn>
                                        <p:tgtEl>
                                          <p:spTgt spid="324"/>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500"/>
                                        <p:tgtEl>
                                          <p:spTgt spid="317"/>
                                        </p:tgtEl>
                                      </p:cBhvr>
                                    </p:animEffect>
                                    <p:set>
                                      <p:cBhvr>
                                        <p:cTn id="205" dur="1" fill="hold">
                                          <p:stCondLst>
                                            <p:cond delay="499"/>
                                          </p:stCondLst>
                                        </p:cTn>
                                        <p:tgtEl>
                                          <p:spTgt spid="317"/>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353"/>
                                        </p:tgtEl>
                                      </p:cBhvr>
                                    </p:animEffect>
                                    <p:set>
                                      <p:cBhvr>
                                        <p:cTn id="208" dur="1" fill="hold">
                                          <p:stCondLst>
                                            <p:cond delay="499"/>
                                          </p:stCondLst>
                                        </p:cTn>
                                        <p:tgtEl>
                                          <p:spTgt spid="353"/>
                                        </p:tgtEl>
                                        <p:attrNameLst>
                                          <p:attrName>style.visibility</p:attrName>
                                        </p:attrNameLst>
                                      </p:cBhvr>
                                      <p:to>
                                        <p:strVal val="hidden"/>
                                      </p:to>
                                    </p:set>
                                  </p:childTnLst>
                                </p:cTn>
                              </p:par>
                            </p:childTnLst>
                          </p:cTn>
                        </p:par>
                      </p:childTnLst>
                    </p:cTn>
                  </p:par>
                </p:childTnLst>
              </p:cTn>
              <p:nextCondLst>
                <p:cond evt="onClick" delay="0">
                  <p:tgtEl>
                    <p:spTgt spid="353"/>
                  </p:tgtEl>
                </p:cond>
              </p:nextCondLst>
            </p:seq>
            <p:seq concurrent="1" nextAc="seek">
              <p:cTn id="209" restart="whenNotActive" fill="hold" evtFilter="cancelBubble" nodeType="interactiveSeq">
                <p:stCondLst>
                  <p:cond evt="onClick" delay="0">
                    <p:tgtEl>
                      <p:spTgt spid="354"/>
                    </p:tgtEl>
                  </p:cond>
                </p:stCondLst>
                <p:endSync evt="end" delay="0">
                  <p:rtn val="all"/>
                </p:endSync>
                <p:childTnLst>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46"/>
                                        </p:tgtEl>
                                      </p:cBhvr>
                                    </p:animEffect>
                                    <p:set>
                                      <p:cBhvr>
                                        <p:cTn id="214" dur="1" fill="hold">
                                          <p:stCondLst>
                                            <p:cond delay="499"/>
                                          </p:stCondLst>
                                        </p:cTn>
                                        <p:tgtEl>
                                          <p:spTgt spid="346"/>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354"/>
                                        </p:tgtEl>
                                      </p:cBhvr>
                                    </p:animEffect>
                                    <p:set>
                                      <p:cBhvr>
                                        <p:cTn id="217" dur="1" fill="hold">
                                          <p:stCondLst>
                                            <p:cond delay="499"/>
                                          </p:stCondLst>
                                        </p:cTn>
                                        <p:tgtEl>
                                          <p:spTgt spid="354"/>
                                        </p:tgtEl>
                                        <p:attrNameLst>
                                          <p:attrName>style.visibility</p:attrName>
                                        </p:attrNameLst>
                                      </p:cBhvr>
                                      <p:to>
                                        <p:strVal val="hidden"/>
                                      </p:to>
                                    </p:set>
                                  </p:childTnLst>
                                </p:cTn>
                              </p:par>
                            </p:childTnLst>
                          </p:cTn>
                        </p:par>
                      </p:childTnLst>
                    </p:cTn>
                  </p:par>
                </p:childTnLst>
              </p:cTn>
              <p:nextCondLst>
                <p:cond evt="onClick" delay="0">
                  <p:tgtEl>
                    <p:spTgt spid="354"/>
                  </p:tgtEl>
                </p:cond>
              </p:nextCondLst>
            </p:seq>
          </p:childTnLst>
        </p:cTn>
      </p:par>
    </p:tnLst>
    <p:bldLst>
      <p:bldP spid="245" grpId="0" animBg="1"/>
      <p:bldP spid="245" grpId="1" animBg="1"/>
      <p:bldP spid="316" grpId="0" animBg="1"/>
      <p:bldP spid="316" grpId="1" animBg="1"/>
      <p:bldP spid="345" grpId="0" animBg="1"/>
      <p:bldP spid="345" grpId="1" animBg="1"/>
      <p:bldP spid="353" grpId="0" animBg="1"/>
      <p:bldP spid="353" grpId="1" animBg="1"/>
      <p:bldP spid="354" grpId="0" animBg="1"/>
      <p:bldP spid="354" grpId="1" animBg="1"/>
      <p:bldP spid="163" grpId="0"/>
      <p:bldP spid="16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D0EB-AE99-B6AB-0930-CB9FEC154852}"/>
              </a:ext>
            </a:extLst>
          </p:cNvPr>
          <p:cNvSpPr>
            <a:spLocks noGrp="1"/>
          </p:cNvSpPr>
          <p:nvPr>
            <p:ph type="ctrTitle"/>
          </p:nvPr>
        </p:nvSpPr>
        <p:spPr/>
        <p:txBody>
          <a:bodyPr/>
          <a:lstStyle/>
          <a:p>
            <a:r>
              <a:rPr lang="en-US" dirty="0"/>
              <a:t>Medical plan</a:t>
            </a:r>
          </a:p>
        </p:txBody>
      </p:sp>
      <p:graphicFrame>
        <p:nvGraphicFramePr>
          <p:cNvPr id="6" name="Table 5">
            <a:extLst>
              <a:ext uri="{FF2B5EF4-FFF2-40B4-BE49-F238E27FC236}">
                <a16:creationId xmlns:a16="http://schemas.microsoft.com/office/drawing/2014/main" id="{C31F7D9D-9723-FCC4-ABB8-16CED06242DB}"/>
              </a:ext>
            </a:extLst>
          </p:cNvPr>
          <p:cNvGraphicFramePr>
            <a:graphicFrameLocks noGrp="1"/>
          </p:cNvGraphicFramePr>
          <p:nvPr>
            <p:extLst>
              <p:ext uri="{D42A27DB-BD31-4B8C-83A1-F6EECF244321}">
                <p14:modId xmlns:p14="http://schemas.microsoft.com/office/powerpoint/2010/main" val="2021225430"/>
              </p:ext>
            </p:extLst>
          </p:nvPr>
        </p:nvGraphicFramePr>
        <p:xfrm>
          <a:off x="7696200" y="300566"/>
          <a:ext cx="4318000" cy="304800"/>
        </p:xfrm>
        <a:graphic>
          <a:graphicData uri="http://schemas.openxmlformats.org/drawingml/2006/table">
            <a:tbl>
              <a:tblPr bandRow="1">
                <a:tableStyleId>{5C22544A-7EE6-4342-B048-85BDC9FD1C3A}</a:tableStyleId>
              </a:tblPr>
              <a:tblGrid>
                <a:gridCol w="4318000">
                  <a:extLst>
                    <a:ext uri="{9D8B030D-6E8A-4147-A177-3AD203B41FA5}">
                      <a16:colId xmlns:a16="http://schemas.microsoft.com/office/drawing/2014/main" val="3901379568"/>
                    </a:ext>
                  </a:extLst>
                </a:gridCol>
              </a:tblGrid>
              <a:tr h="274320">
                <a:tc>
                  <a:txBody>
                    <a:bodyPr/>
                    <a:lstStyle/>
                    <a:p>
                      <a:r>
                        <a:rPr lang="en-US" sz="1400">
                          <a:hlinkClick r:id="rId3" action="ppaction://hlinksldjump"/>
                        </a:rPr>
                        <a:t>HSA plan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r>
                        <a:rPr lang="en-US" sz="1400">
                          <a:hlinkClick r:id="rId4" action="ppaction://hlinksldjump"/>
                        </a:rPr>
                        <a:t>HSA-eligible medical expenses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r>
                        <a:rPr lang="en-US" sz="1400">
                          <a:hlinkClick r:id="rId5" action="ppaction://hlinksldjump"/>
                        </a:rPr>
                        <a:t>How your HSA plan works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r>
                        <a:rPr lang="en-US" sz="1400">
                          <a:hlinkClick r:id="rId6" action="ppaction://hlinksldjump"/>
                        </a:rPr>
                        <a:t>Deductible plan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r>
                        <a:rPr lang="en-US" sz="1400">
                          <a:hlinkClick r:id="rId7" action="ppaction://hlinksldjump"/>
                        </a:rPr>
                        <a:t>Open Access network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sz="1400">
                          <a:hlinkClick r:id="rId8" action="ppaction://hlinksldjump"/>
                        </a:rPr>
                        <a:t>Preventive care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r>
                        <a:rPr lang="en-US" sz="1400">
                          <a:hlinkClick r:id="rId9" action="ppaction://hlinksldjump"/>
                        </a:rPr>
                        <a:t>Virtuwell – get care anywhere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400">
                          <a:hlinkClick r:id="rId10" action="ppaction://hlinksldjump"/>
                        </a:rPr>
                        <a:t>Doctor On Demand – virtual care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r>
                        <a:rPr lang="en-US" sz="1400">
                          <a:hlinkClick r:id="rId11" action="ppaction://hlinksldjump"/>
                        </a:rPr>
                        <a:t>Teladoc – virtual care </a:t>
                      </a:r>
                      <a:endParaRPr 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6125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9815-A4A0-4EBE-8E2B-4E934B9697CE}"/>
              </a:ext>
            </a:extLst>
          </p:cNvPr>
          <p:cNvSpPr>
            <a:spLocks noGrp="1"/>
          </p:cNvSpPr>
          <p:nvPr>
            <p:ph type="title"/>
          </p:nvPr>
        </p:nvSpPr>
        <p:spPr/>
        <p:txBody>
          <a:bodyPr/>
          <a:lstStyle/>
          <a:p>
            <a:r>
              <a:rPr lang="en-US" dirty="0">
                <a:solidFill>
                  <a:schemeClr val="tx1"/>
                </a:solidFill>
              </a:rPr>
              <a:t>HSA plan</a:t>
            </a:r>
          </a:p>
        </p:txBody>
      </p:sp>
      <p:sp>
        <p:nvSpPr>
          <p:cNvPr id="4" name="Rectangle 7, chunk 2">
            <a:extLst>
              <a:ext uri="{FF2B5EF4-FFF2-40B4-BE49-F238E27FC236}">
                <a16:creationId xmlns:a16="http://schemas.microsoft.com/office/drawing/2014/main" id="{C071CC88-68AC-4E76-B697-FD08F1D488F5}"/>
              </a:ext>
            </a:extLst>
          </p:cNvPr>
          <p:cNvSpPr txBox="1"/>
          <p:nvPr/>
        </p:nvSpPr>
        <p:spPr>
          <a:xfrm>
            <a:off x="1280159" y="6400514"/>
            <a:ext cx="5486400" cy="184294"/>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000" dirty="0"/>
              <a:t>This is an example. Your actual medical costs may vary.</a:t>
            </a:r>
          </a:p>
        </p:txBody>
      </p:sp>
      <p:sp>
        <p:nvSpPr>
          <p:cNvPr id="39" name="TextBox 38">
            <a:extLst>
              <a:ext uri="{FF2B5EF4-FFF2-40B4-BE49-F238E27FC236}">
                <a16:creationId xmlns:a16="http://schemas.microsoft.com/office/drawing/2014/main" id="{C9AF477F-2AE7-4A90-B123-66CAC394EB69}"/>
              </a:ext>
            </a:extLst>
          </p:cNvPr>
          <p:cNvSpPr txBox="1"/>
          <p:nvPr/>
        </p:nvSpPr>
        <p:spPr>
          <a:xfrm>
            <a:off x="613517" y="1173041"/>
            <a:ext cx="10555226" cy="1084912"/>
          </a:xfrm>
          <a:prstGeom prst="rect">
            <a:avLst/>
          </a:prstGeom>
          <a:noFill/>
        </p:spPr>
        <p:txBody>
          <a:bodyPr wrap="square" lIns="0" tIns="0" rIns="0" bIns="0" anchor="t">
            <a:spAutoFit/>
          </a:bodyPr>
          <a:lstStyle/>
          <a:p>
            <a:pPr>
              <a:spcBef>
                <a:spcPts val="300"/>
              </a:spcBef>
            </a:pPr>
            <a:r>
              <a:rPr lang="en-US" sz="2000" b="1" dirty="0"/>
              <a:t>Stash away some of the money you’re saving on premiums into a </a:t>
            </a:r>
            <a:br>
              <a:rPr lang="en-US" sz="2000" b="1" dirty="0"/>
            </a:br>
            <a:r>
              <a:rPr lang="en-US" sz="2000" b="1" dirty="0"/>
              <a:t>health savings account (HSA) before taxes are taken out.</a:t>
            </a:r>
          </a:p>
          <a:p>
            <a:pPr>
              <a:spcBef>
                <a:spcPts val="300"/>
              </a:spcBef>
            </a:pPr>
            <a:r>
              <a:rPr lang="en-US" sz="1400" dirty="0"/>
              <a:t>Then save, invest or use it to pay for care. Figure out how much to put in this year by adding up what you spent on health care expenses last year. </a:t>
            </a:r>
          </a:p>
        </p:txBody>
      </p:sp>
      <p:grpSp>
        <p:nvGrpSpPr>
          <p:cNvPr id="26" name="Group 25">
            <a:extLst>
              <a:ext uri="{FF2B5EF4-FFF2-40B4-BE49-F238E27FC236}">
                <a16:creationId xmlns:a16="http://schemas.microsoft.com/office/drawing/2014/main" id="{131CD72F-783E-4BD2-AC23-10852F60AD3C}"/>
              </a:ext>
            </a:extLst>
          </p:cNvPr>
          <p:cNvGrpSpPr/>
          <p:nvPr/>
        </p:nvGrpSpPr>
        <p:grpSpPr>
          <a:xfrm>
            <a:off x="9753630" y="2553651"/>
            <a:ext cx="2133570" cy="2274649"/>
            <a:chOff x="9753630" y="2553651"/>
            <a:chExt cx="2133570" cy="2274649"/>
          </a:xfrm>
        </p:grpSpPr>
        <p:sp>
          <p:nvSpPr>
            <p:cNvPr id="149" name="TextBox 148">
              <a:extLst>
                <a:ext uri="{FF2B5EF4-FFF2-40B4-BE49-F238E27FC236}">
                  <a16:creationId xmlns:a16="http://schemas.microsoft.com/office/drawing/2014/main" id="{9B5AD622-69C3-4D62-A576-C57983A9082F}"/>
                </a:ext>
              </a:extLst>
            </p:cNvPr>
            <p:cNvSpPr txBox="1"/>
            <p:nvPr/>
          </p:nvSpPr>
          <p:spPr>
            <a:xfrm>
              <a:off x="9875520" y="2553651"/>
              <a:ext cx="2011680" cy="1005840"/>
            </a:xfrm>
            <a:prstGeom prst="rect">
              <a:avLst/>
            </a:prstGeom>
            <a:solidFill>
              <a:schemeClr val="accent3"/>
            </a:solidFill>
          </p:spPr>
          <p:txBody>
            <a:bodyPr wrap="square" lIns="0" rIns="0" anchor="ctr">
              <a:noAutofit/>
            </a:bodyPr>
            <a:lstStyle/>
            <a:p>
              <a:pPr algn="ctr">
                <a:spcBef>
                  <a:spcPts val="600"/>
                </a:spcBef>
              </a:pPr>
              <a:r>
                <a:rPr lang="en-US" sz="1600" b="1" dirty="0">
                  <a:solidFill>
                    <a:schemeClr val="bg1"/>
                  </a:solidFill>
                </a:rPr>
                <a:t>Out-of-pocket maximum</a:t>
              </a:r>
            </a:p>
          </p:txBody>
        </p:sp>
        <p:sp>
          <p:nvSpPr>
            <p:cNvPr id="150" name="TextBox 149">
              <a:extLst>
                <a:ext uri="{FF2B5EF4-FFF2-40B4-BE49-F238E27FC236}">
                  <a16:creationId xmlns:a16="http://schemas.microsoft.com/office/drawing/2014/main" id="{861A1F97-E6FB-4E5D-8BF0-7C5EA2987305}"/>
                </a:ext>
              </a:extLst>
            </p:cNvPr>
            <p:cNvSpPr txBox="1"/>
            <p:nvPr/>
          </p:nvSpPr>
          <p:spPr>
            <a:xfrm>
              <a:off x="9753630" y="3751082"/>
              <a:ext cx="2133517" cy="1077218"/>
            </a:xfrm>
            <a:prstGeom prst="rect">
              <a:avLst/>
            </a:prstGeom>
            <a:noFill/>
          </p:spPr>
          <p:txBody>
            <a:bodyPr wrap="square" lIns="0" tIns="0" rIns="0" bIns="0" rtlCol="0">
              <a:spAutoFit/>
            </a:bodyPr>
            <a:lstStyle/>
            <a:p>
              <a:pPr algn="ctr">
                <a:spcBef>
                  <a:spcPts val="600"/>
                </a:spcBef>
              </a:pPr>
              <a:r>
                <a:rPr lang="en-US" sz="1400" dirty="0"/>
                <a:t>An out-of-pocket maximum limits your costs. Once you hit the max, your health plan pays for all in-network care.</a:t>
              </a:r>
            </a:p>
          </p:txBody>
        </p:sp>
      </p:grpSp>
      <p:sp>
        <p:nvSpPr>
          <p:cNvPr id="100" name="TextBox 99">
            <a:extLst>
              <a:ext uri="{FF2B5EF4-FFF2-40B4-BE49-F238E27FC236}">
                <a16:creationId xmlns:a16="http://schemas.microsoft.com/office/drawing/2014/main" id="{FE478C9A-DD6B-438F-9F29-2E653B185EC3}"/>
              </a:ext>
            </a:extLst>
          </p:cNvPr>
          <p:cNvSpPr txBox="1"/>
          <p:nvPr/>
        </p:nvSpPr>
        <p:spPr>
          <a:xfrm>
            <a:off x="5305507" y="2553651"/>
            <a:ext cx="3962371" cy="1005840"/>
          </a:xfrm>
          <a:prstGeom prst="rect">
            <a:avLst/>
          </a:prstGeom>
          <a:solidFill>
            <a:schemeClr val="accent2"/>
          </a:solidFill>
        </p:spPr>
        <p:txBody>
          <a:bodyPr wrap="square" lIns="0" rIns="0" anchor="ctr">
            <a:noAutofit/>
          </a:bodyPr>
          <a:lstStyle/>
          <a:p>
            <a:pPr algn="ctr">
              <a:spcBef>
                <a:spcPts val="600"/>
              </a:spcBef>
            </a:pPr>
            <a:endParaRPr lang="en-US" sz="2000" b="1" dirty="0">
              <a:solidFill>
                <a:schemeClr val="bg1"/>
              </a:solidFill>
            </a:endParaRPr>
          </a:p>
        </p:txBody>
      </p:sp>
      <p:grpSp>
        <p:nvGrpSpPr>
          <p:cNvPr id="22" name="Group 21">
            <a:extLst>
              <a:ext uri="{FF2B5EF4-FFF2-40B4-BE49-F238E27FC236}">
                <a16:creationId xmlns:a16="http://schemas.microsoft.com/office/drawing/2014/main" id="{A67233EF-E9B1-472A-8C2F-23DE8A150C4C}"/>
              </a:ext>
            </a:extLst>
          </p:cNvPr>
          <p:cNvGrpSpPr/>
          <p:nvPr/>
        </p:nvGrpSpPr>
        <p:grpSpPr>
          <a:xfrm>
            <a:off x="5427399" y="2817159"/>
            <a:ext cx="1645920" cy="2303529"/>
            <a:chOff x="5427399" y="2817159"/>
            <a:chExt cx="1645920" cy="2303529"/>
          </a:xfrm>
        </p:grpSpPr>
        <p:sp>
          <p:nvSpPr>
            <p:cNvPr id="139" name="TextBox 138">
              <a:extLst>
                <a:ext uri="{FF2B5EF4-FFF2-40B4-BE49-F238E27FC236}">
                  <a16:creationId xmlns:a16="http://schemas.microsoft.com/office/drawing/2014/main" id="{12D9F3E6-AAF2-4913-80B2-7089B4E0256A}"/>
                </a:ext>
              </a:extLst>
            </p:cNvPr>
            <p:cNvSpPr txBox="1"/>
            <p:nvPr/>
          </p:nvSpPr>
          <p:spPr>
            <a:xfrm>
              <a:off x="5427399" y="3751082"/>
              <a:ext cx="1645920" cy="1369606"/>
            </a:xfrm>
            <a:prstGeom prst="rect">
              <a:avLst/>
            </a:prstGeom>
            <a:noFill/>
          </p:spPr>
          <p:txBody>
            <a:bodyPr wrap="square" lIns="0" tIns="0" rIns="0" bIns="0" rtlCol="0">
              <a:spAutoFit/>
            </a:bodyPr>
            <a:lstStyle/>
            <a:p>
              <a:pPr algn="ctr">
                <a:spcBef>
                  <a:spcPts val="600"/>
                </a:spcBef>
              </a:pPr>
              <a:r>
                <a:rPr lang="en-GB" sz="1400" dirty="0"/>
                <a:t>What you pay before your plan kicks in.</a:t>
              </a:r>
            </a:p>
            <a:p>
              <a:pPr algn="ctr">
                <a:spcBef>
                  <a:spcPts val="600"/>
                </a:spcBef>
              </a:pPr>
              <a:r>
                <a:rPr lang="en-GB" sz="1400" b="1" dirty="0">
                  <a:solidFill>
                    <a:schemeClr val="accent2"/>
                  </a:solidFill>
                </a:rPr>
                <a:t>Ex: Full cost </a:t>
              </a:r>
              <a:br>
                <a:rPr lang="en-GB" sz="1400" b="1" dirty="0">
                  <a:solidFill>
                    <a:schemeClr val="accent2"/>
                  </a:solidFill>
                </a:rPr>
              </a:br>
              <a:r>
                <a:rPr lang="en-GB" sz="1400" b="1" dirty="0">
                  <a:solidFill>
                    <a:schemeClr val="accent2"/>
                  </a:solidFill>
                </a:rPr>
                <a:t>for doctor visits, </a:t>
              </a:r>
              <a:br>
                <a:rPr lang="en-GB" sz="1400" b="1" dirty="0">
                  <a:solidFill>
                    <a:schemeClr val="accent2"/>
                  </a:solidFill>
                </a:rPr>
              </a:br>
              <a:r>
                <a:rPr lang="en-GB" sz="1400" b="1" dirty="0">
                  <a:solidFill>
                    <a:schemeClr val="accent2"/>
                  </a:solidFill>
                </a:rPr>
                <a:t>X-rays or </a:t>
              </a:r>
              <a:br>
                <a:rPr lang="en-GB" sz="1400" b="1" dirty="0">
                  <a:solidFill>
                    <a:schemeClr val="accent2"/>
                  </a:solidFill>
                </a:rPr>
              </a:br>
              <a:r>
                <a:rPr lang="en-GB" sz="1400" b="1" dirty="0">
                  <a:solidFill>
                    <a:schemeClr val="accent2"/>
                  </a:solidFill>
                </a:rPr>
                <a:t>hospital stays</a:t>
              </a:r>
            </a:p>
          </p:txBody>
        </p:sp>
        <p:sp>
          <p:nvSpPr>
            <p:cNvPr id="140" name="TextBox 139">
              <a:extLst>
                <a:ext uri="{FF2B5EF4-FFF2-40B4-BE49-F238E27FC236}">
                  <a16:creationId xmlns:a16="http://schemas.microsoft.com/office/drawing/2014/main" id="{4F5F5093-79FD-438A-8743-DE185D86A00F}"/>
                </a:ext>
              </a:extLst>
            </p:cNvPr>
            <p:cNvSpPr txBox="1"/>
            <p:nvPr/>
          </p:nvSpPr>
          <p:spPr>
            <a:xfrm>
              <a:off x="5427399" y="2817159"/>
              <a:ext cx="1645920" cy="478824"/>
            </a:xfrm>
            <a:prstGeom prst="rect">
              <a:avLst/>
            </a:prstGeom>
            <a:noFill/>
          </p:spPr>
          <p:txBody>
            <a:bodyPr wrap="square" lIns="0" rIns="0" anchor="ctr">
              <a:noAutofit/>
            </a:bodyPr>
            <a:lstStyle/>
            <a:p>
              <a:pPr algn="ctr">
                <a:spcBef>
                  <a:spcPts val="600"/>
                </a:spcBef>
              </a:pPr>
              <a:r>
                <a:rPr lang="en-US" sz="1600" b="1" dirty="0">
                  <a:solidFill>
                    <a:schemeClr val="bg1"/>
                  </a:solidFill>
                </a:rPr>
                <a:t>Deductible</a:t>
              </a:r>
            </a:p>
          </p:txBody>
        </p:sp>
      </p:grpSp>
      <p:grpSp>
        <p:nvGrpSpPr>
          <p:cNvPr id="24" name="Group 23">
            <a:extLst>
              <a:ext uri="{FF2B5EF4-FFF2-40B4-BE49-F238E27FC236}">
                <a16:creationId xmlns:a16="http://schemas.microsoft.com/office/drawing/2014/main" id="{CEF3B3E6-0E62-45C7-A839-BBF39FCABBD7}"/>
              </a:ext>
            </a:extLst>
          </p:cNvPr>
          <p:cNvGrpSpPr/>
          <p:nvPr/>
        </p:nvGrpSpPr>
        <p:grpSpPr>
          <a:xfrm>
            <a:off x="7439079" y="2817159"/>
            <a:ext cx="1645920" cy="1657198"/>
            <a:chOff x="7439079" y="2817159"/>
            <a:chExt cx="1645920" cy="1657198"/>
          </a:xfrm>
        </p:grpSpPr>
        <p:sp>
          <p:nvSpPr>
            <p:cNvPr id="137" name="TextBox 136">
              <a:extLst>
                <a:ext uri="{FF2B5EF4-FFF2-40B4-BE49-F238E27FC236}">
                  <a16:creationId xmlns:a16="http://schemas.microsoft.com/office/drawing/2014/main" id="{2B5AAB6A-AF8D-402A-A33F-88F4F33BD657}"/>
                </a:ext>
              </a:extLst>
            </p:cNvPr>
            <p:cNvSpPr txBox="1"/>
            <p:nvPr/>
          </p:nvSpPr>
          <p:spPr>
            <a:xfrm>
              <a:off x="7439079" y="3751082"/>
              <a:ext cx="1645920" cy="723275"/>
            </a:xfrm>
            <a:prstGeom prst="rect">
              <a:avLst/>
            </a:prstGeom>
            <a:noFill/>
          </p:spPr>
          <p:txBody>
            <a:bodyPr wrap="square" lIns="0" tIns="0" rIns="0" bIns="0" rtlCol="0">
              <a:spAutoFit/>
            </a:bodyPr>
            <a:lstStyle/>
            <a:p>
              <a:pPr algn="ctr">
                <a:spcBef>
                  <a:spcPts val="600"/>
                </a:spcBef>
              </a:pPr>
              <a:r>
                <a:rPr lang="en-GB" sz="1400" dirty="0"/>
                <a:t>A percentage of </a:t>
              </a:r>
              <a:br>
                <a:rPr lang="en-GB" sz="1400" dirty="0"/>
              </a:br>
              <a:r>
                <a:rPr lang="en-GB" sz="1400" dirty="0"/>
                <a:t>the bill you pay.</a:t>
              </a:r>
            </a:p>
            <a:p>
              <a:pPr algn="ctr">
                <a:spcBef>
                  <a:spcPts val="600"/>
                </a:spcBef>
              </a:pPr>
              <a:r>
                <a:rPr lang="en-GB" sz="1400" b="1" dirty="0">
                  <a:solidFill>
                    <a:schemeClr val="accent2"/>
                  </a:solidFill>
                </a:rPr>
                <a:t>Ex: 20% of costs</a:t>
              </a:r>
            </a:p>
          </p:txBody>
        </p:sp>
        <p:sp>
          <p:nvSpPr>
            <p:cNvPr id="138" name="TextBox 137">
              <a:extLst>
                <a:ext uri="{FF2B5EF4-FFF2-40B4-BE49-F238E27FC236}">
                  <a16:creationId xmlns:a16="http://schemas.microsoft.com/office/drawing/2014/main" id="{7961DAA5-1C3D-41AE-A534-2A02AC45DD04}"/>
                </a:ext>
              </a:extLst>
            </p:cNvPr>
            <p:cNvSpPr txBox="1"/>
            <p:nvPr/>
          </p:nvSpPr>
          <p:spPr>
            <a:xfrm>
              <a:off x="7439079" y="2817159"/>
              <a:ext cx="1645920" cy="478824"/>
            </a:xfrm>
            <a:prstGeom prst="rect">
              <a:avLst/>
            </a:prstGeom>
            <a:noFill/>
          </p:spPr>
          <p:txBody>
            <a:bodyPr wrap="square" lIns="0" rIns="0" anchor="ctr">
              <a:noAutofit/>
            </a:bodyPr>
            <a:lstStyle/>
            <a:p>
              <a:pPr algn="ctr">
                <a:spcBef>
                  <a:spcPts val="600"/>
                </a:spcBef>
              </a:pPr>
              <a:r>
                <a:rPr lang="en-US" sz="1600" b="1" dirty="0">
                  <a:solidFill>
                    <a:schemeClr val="bg1"/>
                  </a:solidFill>
                </a:rPr>
                <a:t>Coinsurance</a:t>
              </a:r>
            </a:p>
          </p:txBody>
        </p:sp>
      </p:grpSp>
      <p:sp>
        <p:nvSpPr>
          <p:cNvPr id="151" name="TextBox 150">
            <a:extLst>
              <a:ext uri="{FF2B5EF4-FFF2-40B4-BE49-F238E27FC236}">
                <a16:creationId xmlns:a16="http://schemas.microsoft.com/office/drawing/2014/main" id="{D525BA64-DD33-4F71-803C-89BC45C84C71}"/>
              </a:ext>
            </a:extLst>
          </p:cNvPr>
          <p:cNvSpPr txBox="1"/>
          <p:nvPr/>
        </p:nvSpPr>
        <p:spPr>
          <a:xfrm>
            <a:off x="613517" y="2553651"/>
            <a:ext cx="3962371" cy="1005840"/>
          </a:xfrm>
          <a:prstGeom prst="rect">
            <a:avLst/>
          </a:prstGeom>
          <a:solidFill>
            <a:schemeClr val="accent1"/>
          </a:solidFill>
        </p:spPr>
        <p:txBody>
          <a:bodyPr wrap="square" lIns="0" rIns="0" anchor="ctr">
            <a:noAutofit/>
          </a:bodyPr>
          <a:lstStyle/>
          <a:p>
            <a:pPr algn="ctr">
              <a:spcBef>
                <a:spcPts val="600"/>
              </a:spcBef>
            </a:pPr>
            <a:endParaRPr lang="en-US" sz="2000" b="1" dirty="0">
              <a:solidFill>
                <a:schemeClr val="bg1"/>
              </a:solidFill>
            </a:endParaRPr>
          </a:p>
        </p:txBody>
      </p:sp>
      <p:grpSp>
        <p:nvGrpSpPr>
          <p:cNvPr id="18" name="Group 17">
            <a:extLst>
              <a:ext uri="{FF2B5EF4-FFF2-40B4-BE49-F238E27FC236}">
                <a16:creationId xmlns:a16="http://schemas.microsoft.com/office/drawing/2014/main" id="{F517ACC0-EBDB-4121-835B-3CAEF3B5B03D}"/>
              </a:ext>
            </a:extLst>
          </p:cNvPr>
          <p:cNvGrpSpPr/>
          <p:nvPr/>
        </p:nvGrpSpPr>
        <p:grpSpPr>
          <a:xfrm>
            <a:off x="796397" y="2817159"/>
            <a:ext cx="1645920" cy="1795697"/>
            <a:chOff x="796397" y="2817159"/>
            <a:chExt cx="1645920" cy="1795697"/>
          </a:xfrm>
        </p:grpSpPr>
        <p:sp>
          <p:nvSpPr>
            <p:cNvPr id="157" name="TextBox 156">
              <a:extLst>
                <a:ext uri="{FF2B5EF4-FFF2-40B4-BE49-F238E27FC236}">
                  <a16:creationId xmlns:a16="http://schemas.microsoft.com/office/drawing/2014/main" id="{B67ED8B7-22C2-4A45-B98A-6A49064AB9B5}"/>
                </a:ext>
              </a:extLst>
            </p:cNvPr>
            <p:cNvSpPr txBox="1"/>
            <p:nvPr/>
          </p:nvSpPr>
          <p:spPr>
            <a:xfrm>
              <a:off x="796397" y="3751082"/>
              <a:ext cx="1645920" cy="861774"/>
            </a:xfrm>
            <a:prstGeom prst="rect">
              <a:avLst/>
            </a:prstGeom>
            <a:noFill/>
          </p:spPr>
          <p:txBody>
            <a:bodyPr wrap="square" lIns="0" tIns="0" rIns="0" bIns="0" rtlCol="0">
              <a:spAutoFit/>
            </a:bodyPr>
            <a:lstStyle/>
            <a:p>
              <a:pPr algn="ctr">
                <a:spcBef>
                  <a:spcPts val="600"/>
                </a:spcBef>
              </a:pPr>
              <a:r>
                <a:rPr lang="en-GB" sz="1400" dirty="0"/>
                <a:t>The amount that comes out of your </a:t>
              </a:r>
              <a:r>
                <a:rPr lang="en-GB" sz="1400" dirty="0" err="1"/>
                <a:t>paycheck</a:t>
              </a:r>
              <a:r>
                <a:rPr lang="en-GB" sz="1400" dirty="0"/>
                <a:t> to pay for your insurance.</a:t>
              </a:r>
            </a:p>
          </p:txBody>
        </p:sp>
        <p:sp>
          <p:nvSpPr>
            <p:cNvPr id="158" name="TextBox 157">
              <a:extLst>
                <a:ext uri="{FF2B5EF4-FFF2-40B4-BE49-F238E27FC236}">
                  <a16:creationId xmlns:a16="http://schemas.microsoft.com/office/drawing/2014/main" id="{D00D724B-9FB8-4887-A959-9C650EF9F2F9}"/>
                </a:ext>
              </a:extLst>
            </p:cNvPr>
            <p:cNvSpPr txBox="1"/>
            <p:nvPr/>
          </p:nvSpPr>
          <p:spPr>
            <a:xfrm>
              <a:off x="796397" y="2817159"/>
              <a:ext cx="1645920" cy="478824"/>
            </a:xfrm>
            <a:prstGeom prst="rect">
              <a:avLst/>
            </a:prstGeom>
            <a:noFill/>
          </p:spPr>
          <p:txBody>
            <a:bodyPr wrap="square" lIns="0" rIns="0" anchor="ctr">
              <a:noAutofit/>
            </a:bodyPr>
            <a:lstStyle/>
            <a:p>
              <a:pPr algn="ctr">
                <a:spcBef>
                  <a:spcPts val="600"/>
                </a:spcBef>
              </a:pPr>
              <a:r>
                <a:rPr lang="en-US" sz="1600" b="1" dirty="0">
                  <a:solidFill>
                    <a:schemeClr val="bg1"/>
                  </a:solidFill>
                </a:rPr>
                <a:t>Lower</a:t>
              </a:r>
              <a:br>
                <a:rPr lang="en-US" sz="1600" b="1" dirty="0">
                  <a:solidFill>
                    <a:schemeClr val="bg1"/>
                  </a:solidFill>
                </a:rPr>
              </a:br>
              <a:r>
                <a:rPr lang="en-US" sz="1600" b="1" dirty="0">
                  <a:solidFill>
                    <a:schemeClr val="bg1"/>
                  </a:solidFill>
                </a:rPr>
                <a:t>premium</a:t>
              </a:r>
            </a:p>
          </p:txBody>
        </p:sp>
      </p:grpSp>
      <p:grpSp>
        <p:nvGrpSpPr>
          <p:cNvPr id="19" name="Group 18">
            <a:extLst>
              <a:ext uri="{FF2B5EF4-FFF2-40B4-BE49-F238E27FC236}">
                <a16:creationId xmlns:a16="http://schemas.microsoft.com/office/drawing/2014/main" id="{B3D638C2-986B-4FC0-AC69-B0589CA8614E}"/>
              </a:ext>
            </a:extLst>
          </p:cNvPr>
          <p:cNvGrpSpPr/>
          <p:nvPr/>
        </p:nvGrpSpPr>
        <p:grpSpPr>
          <a:xfrm>
            <a:off x="2808077" y="2817159"/>
            <a:ext cx="1645920" cy="1580254"/>
            <a:chOff x="2808077" y="2817159"/>
            <a:chExt cx="1645920" cy="1580254"/>
          </a:xfrm>
        </p:grpSpPr>
        <p:sp>
          <p:nvSpPr>
            <p:cNvPr id="160" name="TextBox 159">
              <a:extLst>
                <a:ext uri="{FF2B5EF4-FFF2-40B4-BE49-F238E27FC236}">
                  <a16:creationId xmlns:a16="http://schemas.microsoft.com/office/drawing/2014/main" id="{F0D57D0C-9C58-4EB8-8B4D-0F55CC57F265}"/>
                </a:ext>
              </a:extLst>
            </p:cNvPr>
            <p:cNvSpPr txBox="1"/>
            <p:nvPr/>
          </p:nvSpPr>
          <p:spPr>
            <a:xfrm>
              <a:off x="2808077" y="3751082"/>
              <a:ext cx="1645920" cy="646331"/>
            </a:xfrm>
            <a:prstGeom prst="rect">
              <a:avLst/>
            </a:prstGeom>
            <a:noFill/>
          </p:spPr>
          <p:txBody>
            <a:bodyPr wrap="square" lIns="0" tIns="0" rIns="0" bIns="0" rtlCol="0">
              <a:spAutoFit/>
            </a:bodyPr>
            <a:lstStyle/>
            <a:p>
              <a:pPr algn="ctr">
                <a:spcBef>
                  <a:spcPts val="600"/>
                </a:spcBef>
              </a:pPr>
              <a:r>
                <a:rPr lang="en-GB" sz="1400" dirty="0"/>
                <a:t>A special tax-free savings account for medical expenses.</a:t>
              </a:r>
            </a:p>
          </p:txBody>
        </p:sp>
        <p:sp>
          <p:nvSpPr>
            <p:cNvPr id="161" name="TextBox 160">
              <a:extLst>
                <a:ext uri="{FF2B5EF4-FFF2-40B4-BE49-F238E27FC236}">
                  <a16:creationId xmlns:a16="http://schemas.microsoft.com/office/drawing/2014/main" id="{A609C57B-41A3-4BBB-87FC-364D4129D12E}"/>
                </a:ext>
              </a:extLst>
            </p:cNvPr>
            <p:cNvSpPr txBox="1"/>
            <p:nvPr/>
          </p:nvSpPr>
          <p:spPr>
            <a:xfrm>
              <a:off x="2808077" y="2817159"/>
              <a:ext cx="1645920" cy="478824"/>
            </a:xfrm>
            <a:prstGeom prst="rect">
              <a:avLst/>
            </a:prstGeom>
            <a:noFill/>
          </p:spPr>
          <p:txBody>
            <a:bodyPr wrap="square" lIns="0" rIns="0" anchor="ctr">
              <a:noAutofit/>
            </a:bodyPr>
            <a:lstStyle/>
            <a:p>
              <a:pPr algn="ctr">
                <a:spcBef>
                  <a:spcPts val="600"/>
                </a:spcBef>
              </a:pPr>
              <a:r>
                <a:rPr lang="en-US" sz="1600" b="1" dirty="0">
                  <a:solidFill>
                    <a:schemeClr val="bg1"/>
                  </a:solidFill>
                </a:rPr>
                <a:t>HSA</a:t>
              </a:r>
            </a:p>
          </p:txBody>
        </p:sp>
      </p:grpSp>
      <p:grpSp>
        <p:nvGrpSpPr>
          <p:cNvPr id="23" name="Group 22">
            <a:extLst>
              <a:ext uri="{FF2B5EF4-FFF2-40B4-BE49-F238E27FC236}">
                <a16:creationId xmlns:a16="http://schemas.microsoft.com/office/drawing/2014/main" id="{4969F8F7-27F0-41FE-B1DE-11FFAF41E262}"/>
              </a:ext>
            </a:extLst>
          </p:cNvPr>
          <p:cNvGrpSpPr/>
          <p:nvPr/>
        </p:nvGrpSpPr>
        <p:grpSpPr>
          <a:xfrm>
            <a:off x="7074269" y="2874641"/>
            <a:ext cx="363860" cy="2285890"/>
            <a:chOff x="7074269" y="2874641"/>
            <a:chExt cx="363860" cy="2285890"/>
          </a:xfrm>
        </p:grpSpPr>
        <p:pic>
          <p:nvPicPr>
            <p:cNvPr id="135" name="Graphic 134">
              <a:extLst>
                <a:ext uri="{FF2B5EF4-FFF2-40B4-BE49-F238E27FC236}">
                  <a16:creationId xmlns:a16="http://schemas.microsoft.com/office/drawing/2014/main" id="{0DDE42DA-2F85-4B9A-AD69-1A10A2794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074269" y="2874641"/>
              <a:ext cx="363860" cy="363860"/>
            </a:xfrm>
            <a:prstGeom prst="rect">
              <a:avLst/>
            </a:prstGeom>
          </p:spPr>
        </p:pic>
        <p:cxnSp>
          <p:nvCxnSpPr>
            <p:cNvPr id="136" name="Straight Connector 135">
              <a:extLst>
                <a:ext uri="{FF2B5EF4-FFF2-40B4-BE49-F238E27FC236}">
                  <a16:creationId xmlns:a16="http://schemas.microsoft.com/office/drawing/2014/main" id="{EAD073B0-8DD8-4CFE-BA65-CDBA928C5F82}"/>
                </a:ext>
              </a:extLst>
            </p:cNvPr>
            <p:cNvCxnSpPr>
              <a:cxnSpLocks/>
            </p:cNvCxnSpPr>
            <p:nvPr/>
          </p:nvCxnSpPr>
          <p:spPr>
            <a:xfrm>
              <a:off x="7256199" y="3677851"/>
              <a:ext cx="0" cy="1482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0A19196-1F09-40F9-B2A7-E6A457EBAA27}"/>
              </a:ext>
            </a:extLst>
          </p:cNvPr>
          <p:cNvGrpSpPr/>
          <p:nvPr/>
        </p:nvGrpSpPr>
        <p:grpSpPr>
          <a:xfrm>
            <a:off x="9389770" y="2874641"/>
            <a:ext cx="363860" cy="2285890"/>
            <a:chOff x="9389770" y="2874641"/>
            <a:chExt cx="363860" cy="2285890"/>
          </a:xfrm>
        </p:grpSpPr>
        <p:pic>
          <p:nvPicPr>
            <p:cNvPr id="105" name="Graphic 104">
              <a:extLst>
                <a:ext uri="{FF2B5EF4-FFF2-40B4-BE49-F238E27FC236}">
                  <a16:creationId xmlns:a16="http://schemas.microsoft.com/office/drawing/2014/main" id="{115889DB-2B2A-489B-B775-C35698EC19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9389770" y="2874641"/>
              <a:ext cx="363860" cy="363860"/>
            </a:xfrm>
            <a:prstGeom prst="rect">
              <a:avLst/>
            </a:prstGeom>
          </p:spPr>
        </p:pic>
        <p:cxnSp>
          <p:nvCxnSpPr>
            <p:cNvPr id="134" name="Straight Connector 133">
              <a:extLst>
                <a:ext uri="{FF2B5EF4-FFF2-40B4-BE49-F238E27FC236}">
                  <a16:creationId xmlns:a16="http://schemas.microsoft.com/office/drawing/2014/main" id="{8A3ED7EE-8FF5-4668-922C-4CE2DEA26A99}"/>
                </a:ext>
              </a:extLst>
            </p:cNvPr>
            <p:cNvCxnSpPr>
              <a:cxnSpLocks/>
            </p:cNvCxnSpPr>
            <p:nvPr/>
          </p:nvCxnSpPr>
          <p:spPr>
            <a:xfrm>
              <a:off x="9571700" y="3677851"/>
              <a:ext cx="0" cy="1482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6DC566AB-5A0C-49CB-85A4-9C84236632D0}"/>
              </a:ext>
            </a:extLst>
          </p:cNvPr>
          <p:cNvGrpSpPr/>
          <p:nvPr/>
        </p:nvGrpSpPr>
        <p:grpSpPr>
          <a:xfrm>
            <a:off x="4575887" y="2874641"/>
            <a:ext cx="728670" cy="2285890"/>
            <a:chOff x="4575887" y="2874641"/>
            <a:chExt cx="728670" cy="2285890"/>
          </a:xfrm>
        </p:grpSpPr>
        <p:pic>
          <p:nvPicPr>
            <p:cNvPr id="153" name="Graphic 152">
              <a:extLst>
                <a:ext uri="{FF2B5EF4-FFF2-40B4-BE49-F238E27FC236}">
                  <a16:creationId xmlns:a16="http://schemas.microsoft.com/office/drawing/2014/main" id="{A8009EEF-16A5-407E-84CF-F9E59118E7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758768" y="2874641"/>
              <a:ext cx="363860" cy="363860"/>
            </a:xfrm>
            <a:prstGeom prst="rect">
              <a:avLst/>
            </a:prstGeom>
          </p:spPr>
        </p:pic>
        <p:sp>
          <p:nvSpPr>
            <p:cNvPr id="155" name="TextBox 154">
              <a:extLst>
                <a:ext uri="{FF2B5EF4-FFF2-40B4-BE49-F238E27FC236}">
                  <a16:creationId xmlns:a16="http://schemas.microsoft.com/office/drawing/2014/main" id="{A42D046F-21C6-46E0-91F2-108268DED998}"/>
                </a:ext>
              </a:extLst>
            </p:cNvPr>
            <p:cNvSpPr txBox="1"/>
            <p:nvPr/>
          </p:nvSpPr>
          <p:spPr>
            <a:xfrm>
              <a:off x="4575887" y="3259600"/>
              <a:ext cx="728670" cy="307777"/>
            </a:xfrm>
            <a:prstGeom prst="rect">
              <a:avLst/>
            </a:prstGeom>
            <a:noFill/>
          </p:spPr>
          <p:txBody>
            <a:bodyPr wrap="square" lIns="0" rIns="0" anchor="ctr">
              <a:spAutoFit/>
            </a:bodyPr>
            <a:lstStyle/>
            <a:p>
              <a:pPr algn="ctr">
                <a:spcBef>
                  <a:spcPts val="600"/>
                </a:spcBef>
              </a:pPr>
              <a:r>
                <a:rPr lang="en-US" sz="700" b="1" dirty="0"/>
                <a:t>USE TO PAY FOR CARE</a:t>
              </a:r>
            </a:p>
          </p:txBody>
        </p:sp>
        <p:cxnSp>
          <p:nvCxnSpPr>
            <p:cNvPr id="154" name="Straight Connector 153">
              <a:extLst>
                <a:ext uri="{FF2B5EF4-FFF2-40B4-BE49-F238E27FC236}">
                  <a16:creationId xmlns:a16="http://schemas.microsoft.com/office/drawing/2014/main" id="{7A096174-884D-482B-BB57-202182DFFFAE}"/>
                </a:ext>
              </a:extLst>
            </p:cNvPr>
            <p:cNvCxnSpPr>
              <a:cxnSpLocks/>
            </p:cNvCxnSpPr>
            <p:nvPr/>
          </p:nvCxnSpPr>
          <p:spPr>
            <a:xfrm>
              <a:off x="4940698" y="3677851"/>
              <a:ext cx="0" cy="1482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19BCAD-8356-4611-8A66-C12581CB2292}"/>
              </a:ext>
            </a:extLst>
          </p:cNvPr>
          <p:cNvGrpSpPr/>
          <p:nvPr/>
        </p:nvGrpSpPr>
        <p:grpSpPr>
          <a:xfrm>
            <a:off x="1903845" y="2874641"/>
            <a:ext cx="1442705" cy="2285890"/>
            <a:chOff x="1903845" y="2874641"/>
            <a:chExt cx="1442705" cy="2285890"/>
          </a:xfrm>
        </p:grpSpPr>
        <p:pic>
          <p:nvPicPr>
            <p:cNvPr id="163" name="Graphic 83">
              <a:extLst>
                <a:ext uri="{FF2B5EF4-FFF2-40B4-BE49-F238E27FC236}">
                  <a16:creationId xmlns:a16="http://schemas.microsoft.com/office/drawing/2014/main" id="{0F5B6BEE-CC57-4EE1-88BC-68925E9790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443267" y="2874641"/>
              <a:ext cx="363860" cy="363860"/>
            </a:xfrm>
            <a:prstGeom prst="rect">
              <a:avLst/>
            </a:prstGeom>
          </p:spPr>
        </p:pic>
        <p:cxnSp>
          <p:nvCxnSpPr>
            <p:cNvPr id="164" name="Straight Connector 163">
              <a:extLst>
                <a:ext uri="{FF2B5EF4-FFF2-40B4-BE49-F238E27FC236}">
                  <a16:creationId xmlns:a16="http://schemas.microsoft.com/office/drawing/2014/main" id="{59144A3F-0190-4562-81B8-5805152C22B3}"/>
                </a:ext>
              </a:extLst>
            </p:cNvPr>
            <p:cNvCxnSpPr>
              <a:cxnSpLocks/>
            </p:cNvCxnSpPr>
            <p:nvPr/>
          </p:nvCxnSpPr>
          <p:spPr>
            <a:xfrm>
              <a:off x="2625197" y="3677851"/>
              <a:ext cx="0" cy="1482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29D0AA08-8390-463D-8FFA-184B04EDE8E6}"/>
                </a:ext>
              </a:extLst>
            </p:cNvPr>
            <p:cNvSpPr txBox="1"/>
            <p:nvPr/>
          </p:nvSpPr>
          <p:spPr>
            <a:xfrm>
              <a:off x="1903845" y="3260890"/>
              <a:ext cx="1442705" cy="267098"/>
            </a:xfrm>
            <a:prstGeom prst="rect">
              <a:avLst/>
            </a:prstGeom>
            <a:noFill/>
          </p:spPr>
          <p:txBody>
            <a:bodyPr wrap="square" lIns="0" rIns="0" anchor="ctr">
              <a:noAutofit/>
            </a:bodyPr>
            <a:lstStyle/>
            <a:p>
              <a:pPr algn="ctr">
                <a:spcBef>
                  <a:spcPts val="600"/>
                </a:spcBef>
              </a:pPr>
              <a:r>
                <a:rPr lang="en-US" sz="800" b="1" dirty="0">
                  <a:solidFill>
                    <a:schemeClr val="bg1"/>
                  </a:solidFill>
                </a:rPr>
                <a:t>SAVE</a:t>
              </a:r>
            </a:p>
          </p:txBody>
        </p:sp>
      </p:grpSp>
      <p:grpSp>
        <p:nvGrpSpPr>
          <p:cNvPr id="107" name="Hamburger">
            <a:extLst>
              <a:ext uri="{FF2B5EF4-FFF2-40B4-BE49-F238E27FC236}">
                <a16:creationId xmlns:a16="http://schemas.microsoft.com/office/drawing/2014/main" id="{DFBA5443-CCCC-4980-B0F1-8F61857D53EB}"/>
              </a:ext>
            </a:extLst>
          </p:cNvPr>
          <p:cNvGrpSpPr/>
          <p:nvPr/>
        </p:nvGrpSpPr>
        <p:grpSpPr>
          <a:xfrm>
            <a:off x="-1" y="-1"/>
            <a:ext cx="304797" cy="304797"/>
            <a:chOff x="-1" y="-1"/>
            <a:chExt cx="304797" cy="304797"/>
          </a:xfrm>
        </p:grpSpPr>
        <p:sp>
          <p:nvSpPr>
            <p:cNvPr id="108" name="Rectangle 107">
              <a:extLst>
                <a:ext uri="{FF2B5EF4-FFF2-40B4-BE49-F238E27FC236}">
                  <a16:creationId xmlns:a16="http://schemas.microsoft.com/office/drawing/2014/main" id="{4BA94C7D-FE0D-4FE6-B940-E958A63B218A}"/>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46684C4-EC49-43F5-98E4-A99C163BE566}"/>
                </a:ext>
              </a:extLst>
            </p:cNvPr>
            <p:cNvGrpSpPr/>
            <p:nvPr userDrawn="1"/>
          </p:nvGrpSpPr>
          <p:grpSpPr>
            <a:xfrm>
              <a:off x="88317" y="103148"/>
              <a:ext cx="128160" cy="98498"/>
              <a:chOff x="88317" y="99577"/>
              <a:chExt cx="128160" cy="98498"/>
            </a:xfrm>
          </p:grpSpPr>
          <p:cxnSp>
            <p:nvCxnSpPr>
              <p:cNvPr id="110" name="Straight Connector 109">
                <a:extLst>
                  <a:ext uri="{FF2B5EF4-FFF2-40B4-BE49-F238E27FC236}">
                    <a16:creationId xmlns:a16="http://schemas.microsoft.com/office/drawing/2014/main" id="{CF6663A2-83A0-405F-891F-F9C8F370C2C2}"/>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CAC6618-BACE-48E7-8056-D55B7CA27909}"/>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11B812E-78BD-4D1C-9079-263FB31D9CAB}"/>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6E315765-0BCF-4C32-BCD9-495C30F1D03C}"/>
              </a:ext>
            </a:extLst>
          </p:cNvPr>
          <p:cNvGrpSpPr/>
          <p:nvPr/>
        </p:nvGrpSpPr>
        <p:grpSpPr>
          <a:xfrm>
            <a:off x="-4750182" y="304794"/>
            <a:ext cx="4248150" cy="6553205"/>
            <a:chOff x="-4750182" y="304794"/>
            <a:chExt cx="4248150" cy="6553205"/>
          </a:xfrm>
        </p:grpSpPr>
        <p:grpSp>
          <p:nvGrpSpPr>
            <p:cNvPr id="63" name="Group 62">
              <a:extLst>
                <a:ext uri="{FF2B5EF4-FFF2-40B4-BE49-F238E27FC236}">
                  <a16:creationId xmlns:a16="http://schemas.microsoft.com/office/drawing/2014/main" id="{AC1D8F68-190D-4A77-95C1-3363F4D18304}"/>
                </a:ext>
              </a:extLst>
            </p:cNvPr>
            <p:cNvGrpSpPr/>
            <p:nvPr/>
          </p:nvGrpSpPr>
          <p:grpSpPr>
            <a:xfrm>
              <a:off x="-4750182" y="304794"/>
              <a:ext cx="4248150" cy="6553205"/>
              <a:chOff x="0" y="304794"/>
              <a:chExt cx="4248150" cy="6553205"/>
            </a:xfrm>
          </p:grpSpPr>
          <p:sp>
            <p:nvSpPr>
              <p:cNvPr id="92" name="Rectangle: Single Corner Rounded 91">
                <a:extLst>
                  <a:ext uri="{FF2B5EF4-FFF2-40B4-BE49-F238E27FC236}">
                    <a16:creationId xmlns:a16="http://schemas.microsoft.com/office/drawing/2014/main" id="{64309AB5-CC29-43DC-9724-ADB2501989DC}"/>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DF884809-621E-44C6-B4F7-C76DC0F71CEA}"/>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Connector 64">
              <a:extLst>
                <a:ext uri="{FF2B5EF4-FFF2-40B4-BE49-F238E27FC236}">
                  <a16:creationId xmlns:a16="http://schemas.microsoft.com/office/drawing/2014/main" id="{326E7BF9-05A3-4056-8188-311E13A7EBEC}"/>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08373CD7-8593-4D02-9357-E3DFF8F28586}"/>
                </a:ext>
              </a:extLst>
            </p:cNvPr>
            <p:cNvGrpSpPr/>
            <p:nvPr/>
          </p:nvGrpSpPr>
          <p:grpSpPr>
            <a:xfrm>
              <a:off x="-4431269" y="746687"/>
              <a:ext cx="2152889" cy="289561"/>
              <a:chOff x="-4431269" y="644179"/>
              <a:chExt cx="2152889" cy="289561"/>
            </a:xfrm>
          </p:grpSpPr>
          <p:sp>
            <p:nvSpPr>
              <p:cNvPr id="68" name="TextBox 67">
                <a:hlinkClick r:id="rId7" action="ppaction://hlinksldjump"/>
                <a:extLst>
                  <a:ext uri="{FF2B5EF4-FFF2-40B4-BE49-F238E27FC236}">
                    <a16:creationId xmlns:a16="http://schemas.microsoft.com/office/drawing/2014/main" id="{2D798291-CA65-495D-8A5C-04B5078F53B4}"/>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69" name="Group 68">
                <a:extLst>
                  <a:ext uri="{FF2B5EF4-FFF2-40B4-BE49-F238E27FC236}">
                    <a16:creationId xmlns:a16="http://schemas.microsoft.com/office/drawing/2014/main" id="{D4C8ECF9-B769-4D1B-8E41-D6ECD9FDB2F4}"/>
                  </a:ext>
                </a:extLst>
              </p:cNvPr>
              <p:cNvGrpSpPr/>
              <p:nvPr/>
            </p:nvGrpSpPr>
            <p:grpSpPr>
              <a:xfrm>
                <a:off x="-4431269" y="644179"/>
                <a:ext cx="289560" cy="289560"/>
                <a:chOff x="-4431269" y="644179"/>
                <a:chExt cx="289560" cy="289560"/>
              </a:xfrm>
            </p:grpSpPr>
            <p:sp>
              <p:nvSpPr>
                <p:cNvPr id="70" name="Oval 69">
                  <a:hlinkClick r:id="rId7" action="ppaction://hlinksldjump"/>
                  <a:extLst>
                    <a:ext uri="{FF2B5EF4-FFF2-40B4-BE49-F238E27FC236}">
                      <a16:creationId xmlns:a16="http://schemas.microsoft.com/office/drawing/2014/main" id="{2B29B25B-48BB-449E-9801-FAE1FD15B3E1}"/>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71" name="Graphic 70">
                  <a:extLst>
                    <a:ext uri="{FF2B5EF4-FFF2-40B4-BE49-F238E27FC236}">
                      <a16:creationId xmlns:a16="http://schemas.microsoft.com/office/drawing/2014/main" id="{94AF5A1C-EA13-4F57-A5DF-84261600AB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291" y="703434"/>
                  <a:ext cx="156762" cy="156762"/>
                </a:xfrm>
                <a:prstGeom prst="rect">
                  <a:avLst/>
                </a:prstGeom>
              </p:spPr>
            </p:pic>
          </p:grpSp>
        </p:grpSp>
      </p:grpSp>
      <p:graphicFrame>
        <p:nvGraphicFramePr>
          <p:cNvPr id="53" name="Table 52">
            <a:extLst>
              <a:ext uri="{FF2B5EF4-FFF2-40B4-BE49-F238E27FC236}">
                <a16:creationId xmlns:a16="http://schemas.microsoft.com/office/drawing/2014/main" id="{F6E16B08-1FBF-C79A-8C80-384FDF30A5FB}"/>
              </a:ext>
            </a:extLst>
          </p:cNvPr>
          <p:cNvGraphicFramePr>
            <a:graphicFrameLocks noGrp="1"/>
          </p:cNvGraphicFramePr>
          <p:nvPr>
            <p:extLst>
              <p:ext uri="{D42A27DB-BD31-4B8C-83A1-F6EECF244321}">
                <p14:modId xmlns:p14="http://schemas.microsoft.com/office/powerpoint/2010/main" val="2046585110"/>
              </p:ext>
            </p:extLst>
          </p:nvPr>
        </p:nvGraphicFramePr>
        <p:xfrm>
          <a:off x="-4440625" y="1146198"/>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sz="1100">
                          <a:solidFill>
                            <a:schemeClr val="bg1"/>
                          </a:solidFill>
                          <a:hlinkClick r:id="rId10"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r>
                        <a:rPr lang="en-US" sz="1100">
                          <a:solidFill>
                            <a:schemeClr val="bg1"/>
                          </a:solidFill>
                          <a:hlinkClick r:id="rId11"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880">
                <a:tc>
                  <a:txBody>
                    <a:bodyPr/>
                    <a:lstStyle/>
                    <a:p>
                      <a:r>
                        <a:rPr lang="en-US" sz="1100">
                          <a:solidFill>
                            <a:schemeClr val="bg1"/>
                          </a:solidFill>
                          <a:hlinkClick r:id="rId12"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880">
                <a:tc>
                  <a:txBody>
                    <a:bodyPr/>
                    <a:lstStyle/>
                    <a:p>
                      <a:r>
                        <a:rPr lang="en-US" sz="1100">
                          <a:solidFill>
                            <a:schemeClr val="bg1"/>
                          </a:solidFill>
                          <a:hlinkClick r:id="rId13"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880">
                <a:tc>
                  <a:txBody>
                    <a:bodyPr/>
                    <a:lstStyle/>
                    <a:p>
                      <a:r>
                        <a:rPr lang="en-US" sz="1100">
                          <a:solidFill>
                            <a:schemeClr val="bg1"/>
                          </a:solidFill>
                          <a:hlinkClick r:id="rId14"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2880">
                <a:tc>
                  <a:txBody>
                    <a:bodyPr/>
                    <a:lstStyle/>
                    <a:p>
                      <a:r>
                        <a:rPr lang="en-US" sz="1100">
                          <a:solidFill>
                            <a:schemeClr val="bg1"/>
                          </a:solidFill>
                          <a:hlinkClick r:id="rId15"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2880">
                <a:tc>
                  <a:txBody>
                    <a:bodyPr/>
                    <a:lstStyle/>
                    <a:p>
                      <a:r>
                        <a:rPr lang="en-US" sz="1100">
                          <a:solidFill>
                            <a:schemeClr val="bg1"/>
                          </a:solidFill>
                          <a:hlinkClick r:id="rId16"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2880">
                <a:tc>
                  <a:txBody>
                    <a:bodyPr/>
                    <a:lstStyle/>
                    <a:p>
                      <a:r>
                        <a:rPr lang="en-US" sz="1100">
                          <a:solidFill>
                            <a:schemeClr val="bg1"/>
                          </a:solidFill>
                          <a:hlinkClick r:id="rId17"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2880">
                <a:tc>
                  <a:txBody>
                    <a:bodyPr/>
                    <a:lstStyle/>
                    <a:p>
                      <a:r>
                        <a:rPr lang="en-US" sz="1100">
                          <a:solidFill>
                            <a:schemeClr val="bg1"/>
                          </a:solidFill>
                          <a:hlinkClick r:id="rId18"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54" name="Rectangle 7, chunk 2">
            <a:extLst>
              <a:ext uri="{FF2B5EF4-FFF2-40B4-BE49-F238E27FC236}">
                <a16:creationId xmlns:a16="http://schemas.microsoft.com/office/drawing/2014/main" id="{B2F241A7-8636-7D30-5077-1F194DCBC167}"/>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19"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278223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07"/>
                    </p:tgtEl>
                  </p:cond>
                </p:stCondLst>
                <p:endSync evt="end" delay="0">
                  <p:rtn val="all"/>
                </p:endSync>
                <p:childTnLst>
                  <p:par>
                    <p:cTn id="49" fill="hold">
                      <p:stCondLst>
                        <p:cond delay="0"/>
                      </p:stCondLst>
                      <p:childTnLst>
                        <p:par>
                          <p:cTn id="50" fill="hold">
                            <p:stCondLst>
                              <p:cond delay="0"/>
                            </p:stCondLst>
                            <p:childTnLst>
                              <p:par>
                                <p:cTn id="51" presetID="63" presetClass="path" presetSubtype="0" fill="hold" nodeType="clickEffect">
                                  <p:stCondLst>
                                    <p:cond delay="0"/>
                                  </p:stCondLst>
                                  <p:childTnLst>
                                    <p:animMotion origin="layout" path="M 4.58333E-6 -2.22222E-6 L 0.38971 -2.22222E-6 " pathEditMode="relative" rAng="0" ptsTypes="AA">
                                      <p:cBhvr>
                                        <p:cTn id="52" dur="750" fill="hold"/>
                                        <p:tgtEl>
                                          <p:spTgt spid="62"/>
                                        </p:tgtEl>
                                        <p:attrNameLst>
                                          <p:attrName>ppt_x</p:attrName>
                                          <p:attrName>ppt_y</p:attrName>
                                        </p:attrNameLst>
                                      </p:cBhvr>
                                      <p:rCtr x="19492" y="0"/>
                                    </p:animMotion>
                                  </p:childTnLst>
                                </p:cTn>
                              </p:par>
                              <p:par>
                                <p:cTn id="53" presetID="63" presetClass="path" presetSubtype="0" fill="hold" nodeType="withEffect">
                                  <p:stCondLst>
                                    <p:cond delay="0"/>
                                  </p:stCondLst>
                                  <p:childTnLst>
                                    <p:animMotion origin="layout" path="M -2.5E-6 2.59259E-6 L 0.3944 0.00463 " pathEditMode="relative" rAng="0" ptsTypes="AA">
                                      <p:cBhvr>
                                        <p:cTn id="54" dur="750" fill="hold"/>
                                        <p:tgtEl>
                                          <p:spTgt spid="53"/>
                                        </p:tgtEl>
                                        <p:attrNameLst>
                                          <p:attrName>ppt_x</p:attrName>
                                          <p:attrName>ppt_y</p:attrName>
                                        </p:attrNameLst>
                                      </p:cBhvr>
                                      <p:rCtr x="19727" y="231"/>
                                    </p:animMotion>
                                  </p:childTnLst>
                                </p:cTn>
                              </p:par>
                              <p:par>
                                <p:cTn id="55" presetID="63" presetClass="path" presetSubtype="0" fill="hold" grpId="0" nodeType="withEffect">
                                  <p:stCondLst>
                                    <p:cond delay="0"/>
                                  </p:stCondLst>
                                  <p:childTnLst>
                                    <p:animMotion origin="layout" path="M 0.01446 0.00115 L 0.40287 4.07407E-6 " pathEditMode="relative" rAng="0" ptsTypes="AA">
                                      <p:cBhvr>
                                        <p:cTn id="56" dur="750" fill="hold"/>
                                        <p:tgtEl>
                                          <p:spTgt spid="54"/>
                                        </p:tgtEl>
                                        <p:attrNameLst>
                                          <p:attrName>ppt_x</p:attrName>
                                          <p:attrName>ppt_y</p:attrName>
                                        </p:attrNameLst>
                                      </p:cBhvr>
                                      <p:rCtr x="19427" y="-69"/>
                                    </p:animMotion>
                                  </p:childTnLst>
                                </p:cTn>
                              </p:par>
                            </p:childTnLst>
                          </p:cTn>
                        </p:par>
                      </p:childTnLst>
                    </p:cTn>
                  </p:par>
                  <p:par>
                    <p:cTn id="57" fill="hold">
                      <p:stCondLst>
                        <p:cond delay="indefinite"/>
                      </p:stCondLst>
                      <p:childTnLst>
                        <p:par>
                          <p:cTn id="58" fill="hold">
                            <p:stCondLst>
                              <p:cond delay="0"/>
                            </p:stCondLst>
                            <p:childTnLst>
                              <p:par>
                                <p:cTn id="59" presetID="35" presetClass="path" presetSubtype="0" fill="hold" nodeType="clickEffect">
                                  <p:stCondLst>
                                    <p:cond delay="0"/>
                                  </p:stCondLst>
                                  <p:childTnLst>
                                    <p:animMotion origin="layout" path="M 0.38971 -2.22222E-6 L 4.58333E-6 -2.22222E-6 " pathEditMode="relative" rAng="0" ptsTypes="AA">
                                      <p:cBhvr>
                                        <p:cTn id="60" dur="750" fill="hold"/>
                                        <p:tgtEl>
                                          <p:spTgt spid="62"/>
                                        </p:tgtEl>
                                        <p:attrNameLst>
                                          <p:attrName>ppt_x</p:attrName>
                                          <p:attrName>ppt_y</p:attrName>
                                        </p:attrNameLst>
                                      </p:cBhvr>
                                      <p:rCtr x="-19479" y="0"/>
                                    </p:animMotion>
                                  </p:childTnLst>
                                </p:cTn>
                              </p:par>
                              <p:par>
                                <p:cTn id="61" presetID="35" presetClass="path" presetSubtype="0" fill="hold" nodeType="withEffect">
                                  <p:stCondLst>
                                    <p:cond delay="0"/>
                                  </p:stCondLst>
                                  <p:childTnLst>
                                    <p:animMotion origin="layout" path="M 0.3944 0.00463 L -2.5E-6 2.59259E-6 " pathEditMode="relative" rAng="0" ptsTypes="AA">
                                      <p:cBhvr>
                                        <p:cTn id="62" dur="750" fill="hold"/>
                                        <p:tgtEl>
                                          <p:spTgt spid="53"/>
                                        </p:tgtEl>
                                        <p:attrNameLst>
                                          <p:attrName>ppt_x</p:attrName>
                                          <p:attrName>ppt_y</p:attrName>
                                        </p:attrNameLst>
                                      </p:cBhvr>
                                      <p:rCtr x="-19714" y="-231"/>
                                    </p:animMotion>
                                  </p:childTnLst>
                                </p:cTn>
                              </p:par>
                              <p:par>
                                <p:cTn id="63" presetID="35" presetClass="path" presetSubtype="0" fill="hold" grpId="1" nodeType="withEffect">
                                  <p:stCondLst>
                                    <p:cond delay="0"/>
                                  </p:stCondLst>
                                  <p:childTnLst>
                                    <p:animMotion origin="layout" path="M 0.40287 4.07407E-6 L 0.003 4.07407E-6 " pathEditMode="relative" rAng="0" ptsTypes="AA">
                                      <p:cBhvr>
                                        <p:cTn id="64" dur="750" fill="hold"/>
                                        <p:tgtEl>
                                          <p:spTgt spid="54"/>
                                        </p:tgtEl>
                                        <p:attrNameLst>
                                          <p:attrName>ppt_x</p:attrName>
                                          <p:attrName>ppt_y</p:attrName>
                                        </p:attrNameLst>
                                      </p:cBhvr>
                                      <p:rCtr x="-19987" y="0"/>
                                    </p:animMotion>
                                  </p:childTnLst>
                                </p:cTn>
                              </p:par>
                            </p:childTnLst>
                          </p:cTn>
                        </p:par>
                      </p:childTnLst>
                    </p:cTn>
                  </p:par>
                </p:childTnLst>
              </p:cTn>
              <p:nextCondLst>
                <p:cond evt="onClick" delay="0">
                  <p:tgtEl>
                    <p:spTgt spid="107"/>
                  </p:tgtEl>
                </p:cond>
              </p:nextCondLst>
            </p:seq>
          </p:childTnLst>
        </p:cTn>
      </p:par>
    </p:tnLst>
    <p:bldLst>
      <p:bldP spid="100" grpId="0" animBg="1"/>
      <p:bldP spid="151" grpId="0" animBg="1"/>
      <p:bldP spid="54" grpId="0"/>
      <p:bldP spid="5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0EBD373-128F-4247-9061-A28BF176CAFA}"/>
              </a:ext>
            </a:extLst>
          </p:cNvPr>
          <p:cNvSpPr/>
          <p:nvPr/>
        </p:nvSpPr>
        <p:spPr>
          <a:xfrm flipH="1">
            <a:off x="304800" y="1219200"/>
            <a:ext cx="7861005" cy="792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endParaRPr lang="en-US" sz="2000" b="1" dirty="0"/>
          </a:p>
        </p:txBody>
      </p:sp>
      <p:pic>
        <p:nvPicPr>
          <p:cNvPr id="87" name="Picture 86">
            <a:extLst>
              <a:ext uri="{FF2B5EF4-FFF2-40B4-BE49-F238E27FC236}">
                <a16:creationId xmlns:a16="http://schemas.microsoft.com/office/drawing/2014/main" id="{C7B5ABBC-826B-4460-88C7-334877FA83DF}"/>
              </a:ext>
            </a:extLst>
          </p:cNvPr>
          <p:cNvPicPr>
            <a:picLocks noChangeAspect="1"/>
          </p:cNvPicPr>
          <p:nvPr/>
        </p:nvPicPr>
        <p:blipFill rotWithShape="1">
          <a:blip r:embed="rId3">
            <a:extLst>
              <a:ext uri="{28A0092B-C50C-407E-A947-70E740481C1C}">
                <a14:useLocalDpi xmlns:a14="http://schemas.microsoft.com/office/drawing/2010/main" val="0"/>
              </a:ext>
            </a:extLst>
          </a:blip>
          <a:srcRect l="7830" r="41125"/>
          <a:stretch/>
        </p:blipFill>
        <p:spPr>
          <a:xfrm>
            <a:off x="7250018" y="-1"/>
            <a:ext cx="4930693" cy="6858001"/>
          </a:xfrm>
          <a:custGeom>
            <a:avLst/>
            <a:gdLst>
              <a:gd name="connsiteX0" fmla="*/ 2751230 w 4941980"/>
              <a:gd name="connsiteY0" fmla="*/ 0 h 6858000"/>
              <a:gd name="connsiteX1" fmla="*/ 4941980 w 4941980"/>
              <a:gd name="connsiteY1" fmla="*/ 0 h 6858000"/>
              <a:gd name="connsiteX2" fmla="*/ 4941980 w 4941980"/>
              <a:gd name="connsiteY2" fmla="*/ 6858000 h 6858000"/>
              <a:gd name="connsiteX3" fmla="*/ 2751230 w 4941980"/>
              <a:gd name="connsiteY3" fmla="*/ 6858000 h 6858000"/>
              <a:gd name="connsiteX4" fmla="*/ 2751230 w 4941980"/>
              <a:gd name="connsiteY4" fmla="*/ 6857999 h 6858000"/>
              <a:gd name="connsiteX5" fmla="*/ 1702806 w 4941980"/>
              <a:gd name="connsiteY5" fmla="*/ 6857999 h 6858000"/>
              <a:gd name="connsiteX6" fmla="*/ 1688122 w 4941980"/>
              <a:gd name="connsiteY6" fmla="*/ 6847756 h 6858000"/>
              <a:gd name="connsiteX7" fmla="*/ 0 w 4941980"/>
              <a:gd name="connsiteY7" fmla="*/ 3429001 h 6858000"/>
              <a:gd name="connsiteX8" fmla="*/ 1688122 w 4941980"/>
              <a:gd name="connsiteY8" fmla="*/ 10247 h 6858000"/>
              <a:gd name="connsiteX9" fmla="*/ 1702809 w 4941980"/>
              <a:gd name="connsiteY9" fmla="*/ 1 h 6858000"/>
              <a:gd name="connsiteX10" fmla="*/ 2751230 w 494198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1980" h="6858000">
                <a:moveTo>
                  <a:pt x="2751230" y="0"/>
                </a:moveTo>
                <a:lnTo>
                  <a:pt x="4941980" y="0"/>
                </a:lnTo>
                <a:lnTo>
                  <a:pt x="4941980" y="6858000"/>
                </a:lnTo>
                <a:lnTo>
                  <a:pt x="2751230" y="6858000"/>
                </a:lnTo>
                <a:lnTo>
                  <a:pt x="2751230" y="6857999"/>
                </a:lnTo>
                <a:lnTo>
                  <a:pt x="1702806" y="6857999"/>
                </a:lnTo>
                <a:lnTo>
                  <a:pt x="1688122" y="6847756"/>
                </a:lnTo>
                <a:cubicBezTo>
                  <a:pt x="661771" y="6060863"/>
                  <a:pt x="0" y="4822216"/>
                  <a:pt x="0" y="3429001"/>
                </a:cubicBezTo>
                <a:cubicBezTo>
                  <a:pt x="0" y="2035788"/>
                  <a:pt x="661771" y="797140"/>
                  <a:pt x="1688122" y="10247"/>
                </a:cubicBezTo>
                <a:lnTo>
                  <a:pt x="1702809" y="1"/>
                </a:lnTo>
                <a:lnTo>
                  <a:pt x="2751230" y="1"/>
                </a:lnTo>
                <a:close/>
              </a:path>
            </a:pathLst>
          </a:custGeom>
        </p:spPr>
      </p:pic>
      <p:sp>
        <p:nvSpPr>
          <p:cNvPr id="2" name="Title 1">
            <a:extLst>
              <a:ext uri="{FF2B5EF4-FFF2-40B4-BE49-F238E27FC236}">
                <a16:creationId xmlns:a16="http://schemas.microsoft.com/office/drawing/2014/main" id="{07230D2A-8A09-41BB-9B4C-366862DB69FE}"/>
              </a:ext>
            </a:extLst>
          </p:cNvPr>
          <p:cNvSpPr>
            <a:spLocks noGrp="1"/>
          </p:cNvSpPr>
          <p:nvPr>
            <p:ph type="title"/>
          </p:nvPr>
        </p:nvSpPr>
        <p:spPr/>
        <p:txBody>
          <a:bodyPr/>
          <a:lstStyle/>
          <a:p>
            <a:r>
              <a:rPr lang="en-US" dirty="0">
                <a:solidFill>
                  <a:schemeClr val="tx1"/>
                </a:solidFill>
              </a:rPr>
              <a:t>HSA plan</a:t>
            </a:r>
          </a:p>
        </p:txBody>
      </p:sp>
      <p:cxnSp>
        <p:nvCxnSpPr>
          <p:cNvPr id="11" name="Straight Connector 10">
            <a:extLst>
              <a:ext uri="{FF2B5EF4-FFF2-40B4-BE49-F238E27FC236}">
                <a16:creationId xmlns:a16="http://schemas.microsoft.com/office/drawing/2014/main" id="{1E99E89D-2B95-47B5-983B-1A438D65515F}"/>
              </a:ext>
            </a:extLst>
          </p:cNvPr>
          <p:cNvCxnSpPr>
            <a:cxnSpLocks/>
          </p:cNvCxnSpPr>
          <p:nvPr/>
        </p:nvCxnSpPr>
        <p:spPr>
          <a:xfrm>
            <a:off x="613517" y="2956858"/>
            <a:ext cx="64922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5B74F5-29F3-4325-ABC9-49F757692AAF}"/>
              </a:ext>
            </a:extLst>
          </p:cNvPr>
          <p:cNvCxnSpPr>
            <a:cxnSpLocks/>
          </p:cNvCxnSpPr>
          <p:nvPr/>
        </p:nvCxnSpPr>
        <p:spPr>
          <a:xfrm>
            <a:off x="613517" y="3917920"/>
            <a:ext cx="64922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3EE9A8-8A8D-4E12-9A67-F2DD89FBCAB4}"/>
              </a:ext>
            </a:extLst>
          </p:cNvPr>
          <p:cNvCxnSpPr>
            <a:cxnSpLocks/>
          </p:cNvCxnSpPr>
          <p:nvPr/>
        </p:nvCxnSpPr>
        <p:spPr>
          <a:xfrm>
            <a:off x="613517" y="5503608"/>
            <a:ext cx="64922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C5B594-2661-417F-B9A6-10235631B68D}"/>
              </a:ext>
            </a:extLst>
          </p:cNvPr>
          <p:cNvCxnSpPr>
            <a:cxnSpLocks/>
          </p:cNvCxnSpPr>
          <p:nvPr/>
        </p:nvCxnSpPr>
        <p:spPr>
          <a:xfrm>
            <a:off x="613517" y="4732842"/>
            <a:ext cx="64922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103F92-E1C1-4229-A4F0-E3CE4FFD75D9}"/>
              </a:ext>
            </a:extLst>
          </p:cNvPr>
          <p:cNvSpPr/>
          <p:nvPr/>
        </p:nvSpPr>
        <p:spPr>
          <a:xfrm>
            <a:off x="1548383" y="3298890"/>
            <a:ext cx="503488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dirty="0">
                <a:solidFill>
                  <a:schemeClr val="tx1"/>
                </a:solidFill>
              </a:rPr>
              <a:t>Prescription and some over-the-counter meds</a:t>
            </a:r>
          </a:p>
        </p:txBody>
      </p:sp>
      <p:pic>
        <p:nvPicPr>
          <p:cNvPr id="26" name="Graphic 25">
            <a:extLst>
              <a:ext uri="{FF2B5EF4-FFF2-40B4-BE49-F238E27FC236}">
                <a16:creationId xmlns:a16="http://schemas.microsoft.com/office/drawing/2014/main" id="{5BF0CD7C-816D-4AD3-B0FF-09FDDA1659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468" y="3167030"/>
            <a:ext cx="350736" cy="540718"/>
          </a:xfrm>
          <a:prstGeom prst="rect">
            <a:avLst/>
          </a:prstGeom>
        </p:spPr>
      </p:pic>
      <p:sp>
        <p:nvSpPr>
          <p:cNvPr id="20" name="Rectangle 19">
            <a:extLst>
              <a:ext uri="{FF2B5EF4-FFF2-40B4-BE49-F238E27FC236}">
                <a16:creationId xmlns:a16="http://schemas.microsoft.com/office/drawing/2014/main" id="{8679D303-00E3-47B7-8B22-DF96DEAC736B}"/>
              </a:ext>
            </a:extLst>
          </p:cNvPr>
          <p:cNvSpPr/>
          <p:nvPr/>
        </p:nvSpPr>
        <p:spPr>
          <a:xfrm>
            <a:off x="1548383" y="4186882"/>
            <a:ext cx="454761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dirty="0">
                <a:solidFill>
                  <a:schemeClr val="tx1"/>
                </a:solidFill>
              </a:rPr>
              <a:t>Dental care and braces</a:t>
            </a:r>
          </a:p>
        </p:txBody>
      </p:sp>
      <p:pic>
        <p:nvPicPr>
          <p:cNvPr id="28" name="Graphic 27">
            <a:extLst>
              <a:ext uri="{FF2B5EF4-FFF2-40B4-BE49-F238E27FC236}">
                <a16:creationId xmlns:a16="http://schemas.microsoft.com/office/drawing/2014/main" id="{5AB94631-4F2E-40C8-900B-6705F0EA27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8161" y="4128092"/>
            <a:ext cx="365350" cy="394578"/>
          </a:xfrm>
          <a:prstGeom prst="rect">
            <a:avLst/>
          </a:prstGeom>
        </p:spPr>
      </p:pic>
      <p:sp>
        <p:nvSpPr>
          <p:cNvPr id="16" name="Rectangle 15">
            <a:extLst>
              <a:ext uri="{FF2B5EF4-FFF2-40B4-BE49-F238E27FC236}">
                <a16:creationId xmlns:a16="http://schemas.microsoft.com/office/drawing/2014/main" id="{A484BAD5-6651-49BE-8AB4-62B883D6C900}"/>
              </a:ext>
            </a:extLst>
          </p:cNvPr>
          <p:cNvSpPr/>
          <p:nvPr/>
        </p:nvSpPr>
        <p:spPr>
          <a:xfrm>
            <a:off x="1548383" y="2381670"/>
            <a:ext cx="454761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dirty="0">
                <a:solidFill>
                  <a:schemeClr val="tx1"/>
                </a:solidFill>
              </a:rPr>
              <a:t>Doctor visits and lab fees</a:t>
            </a:r>
          </a:p>
        </p:txBody>
      </p:sp>
      <p:pic>
        <p:nvPicPr>
          <p:cNvPr id="30" name="Graphic 29">
            <a:extLst>
              <a:ext uri="{FF2B5EF4-FFF2-40B4-BE49-F238E27FC236}">
                <a16:creationId xmlns:a16="http://schemas.microsoft.com/office/drawing/2014/main" id="{254F6329-7753-4F86-8373-544813B9C2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933" y="2293652"/>
            <a:ext cx="423806" cy="453034"/>
          </a:xfrm>
          <a:prstGeom prst="rect">
            <a:avLst/>
          </a:prstGeom>
        </p:spPr>
      </p:pic>
      <p:sp>
        <p:nvSpPr>
          <p:cNvPr id="22" name="Rectangle 21">
            <a:extLst>
              <a:ext uri="{FF2B5EF4-FFF2-40B4-BE49-F238E27FC236}">
                <a16:creationId xmlns:a16="http://schemas.microsoft.com/office/drawing/2014/main" id="{A4DF31FF-3FB6-480E-9DA0-149DFF8F691D}"/>
              </a:ext>
            </a:extLst>
          </p:cNvPr>
          <p:cNvSpPr/>
          <p:nvPr/>
        </p:nvSpPr>
        <p:spPr>
          <a:xfrm>
            <a:off x="1548383" y="4979726"/>
            <a:ext cx="454761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dirty="0">
                <a:solidFill>
                  <a:schemeClr val="tx1"/>
                </a:solidFill>
              </a:rPr>
              <a:t>Vision care and LASIK surgery</a:t>
            </a:r>
          </a:p>
        </p:txBody>
      </p:sp>
      <p:pic>
        <p:nvPicPr>
          <p:cNvPr id="32" name="Graphic 31">
            <a:extLst>
              <a:ext uri="{FF2B5EF4-FFF2-40B4-BE49-F238E27FC236}">
                <a16:creationId xmlns:a16="http://schemas.microsoft.com/office/drawing/2014/main" id="{76F5C227-6833-4473-80EA-ADFC888A3E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0732" y="4943014"/>
            <a:ext cx="480208" cy="350422"/>
          </a:xfrm>
          <a:prstGeom prst="rect">
            <a:avLst/>
          </a:prstGeom>
        </p:spPr>
      </p:pic>
      <p:sp>
        <p:nvSpPr>
          <p:cNvPr id="23" name="Rectangle 22">
            <a:extLst>
              <a:ext uri="{FF2B5EF4-FFF2-40B4-BE49-F238E27FC236}">
                <a16:creationId xmlns:a16="http://schemas.microsoft.com/office/drawing/2014/main" id="{269737B4-7766-4523-A564-FFC5A8656B46}"/>
              </a:ext>
            </a:extLst>
          </p:cNvPr>
          <p:cNvSpPr/>
          <p:nvPr/>
        </p:nvSpPr>
        <p:spPr>
          <a:xfrm>
            <a:off x="1548383" y="5798145"/>
            <a:ext cx="454761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dirty="0">
                <a:solidFill>
                  <a:schemeClr val="tx1"/>
                </a:solidFill>
              </a:rPr>
              <a:t>Medical equipment you use at home</a:t>
            </a:r>
          </a:p>
        </p:txBody>
      </p:sp>
      <p:pic>
        <p:nvPicPr>
          <p:cNvPr id="34" name="Graphic 33">
            <a:extLst>
              <a:ext uri="{FF2B5EF4-FFF2-40B4-BE49-F238E27FC236}">
                <a16:creationId xmlns:a16="http://schemas.microsoft.com/office/drawing/2014/main" id="{62575C9F-1C8A-4C77-9502-811DF596F5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477" y="5713780"/>
            <a:ext cx="540718" cy="445728"/>
          </a:xfrm>
          <a:prstGeom prst="rect">
            <a:avLst/>
          </a:prstGeom>
        </p:spPr>
      </p:pic>
      <p:sp>
        <p:nvSpPr>
          <p:cNvPr id="31" name="TextBox 30">
            <a:extLst>
              <a:ext uri="{FF2B5EF4-FFF2-40B4-BE49-F238E27FC236}">
                <a16:creationId xmlns:a16="http://schemas.microsoft.com/office/drawing/2014/main" id="{29681FAF-8251-40C8-8CB0-9229AAE18D0C}"/>
              </a:ext>
            </a:extLst>
          </p:cNvPr>
          <p:cNvSpPr txBox="1"/>
          <p:nvPr/>
        </p:nvSpPr>
        <p:spPr>
          <a:xfrm>
            <a:off x="11451456" y="6134100"/>
            <a:ext cx="435742" cy="712787"/>
          </a:xfrm>
          <a:prstGeom prst="rect">
            <a:avLst/>
          </a:prstGeom>
          <a:noFill/>
        </p:spPr>
        <p:txBody>
          <a:bodyPr wrap="square" lIns="0" tIns="0" rIns="0" bIns="0" rtlCol="0" anchor="ctr" anchorCtr="0">
            <a:noAutofit/>
          </a:bodyPr>
          <a:lstStyle/>
          <a:p>
            <a:pPr algn="r"/>
            <a:fld id="{996B5273-46EB-4870-A6B0-6E7F43CBD6D0}" type="slidenum">
              <a:rPr lang="en-US" sz="900" b="1" smtClean="0">
                <a:solidFill>
                  <a:schemeClr val="bg1"/>
                </a:solidFill>
              </a:rPr>
              <a:pPr algn="r"/>
              <a:t>9</a:t>
            </a:fld>
            <a:endParaRPr lang="en-US" sz="1350" b="1" dirty="0">
              <a:solidFill>
                <a:schemeClr val="bg1"/>
              </a:solidFill>
            </a:endParaRPr>
          </a:p>
        </p:txBody>
      </p:sp>
      <p:sp>
        <p:nvSpPr>
          <p:cNvPr id="33" name="TextBox 32">
            <a:extLst>
              <a:ext uri="{FF2B5EF4-FFF2-40B4-BE49-F238E27FC236}">
                <a16:creationId xmlns:a16="http://schemas.microsoft.com/office/drawing/2014/main" id="{1138DD1B-FBF8-4835-AEE9-8493692078C8}"/>
              </a:ext>
            </a:extLst>
          </p:cNvPr>
          <p:cNvSpPr txBox="1"/>
          <p:nvPr/>
        </p:nvSpPr>
        <p:spPr>
          <a:xfrm>
            <a:off x="9829800" y="6134100"/>
            <a:ext cx="1663698" cy="712787"/>
          </a:xfrm>
          <a:prstGeom prst="rect">
            <a:avLst/>
          </a:prstGeom>
          <a:noFill/>
        </p:spPr>
        <p:txBody>
          <a:bodyPr wrap="square" lIns="0" tIns="0" rIns="0" bIns="0" rtlCol="0" anchor="ctr" anchorCtr="0">
            <a:noAutofit/>
          </a:bodyPr>
          <a:lstStyle/>
          <a:p>
            <a:pPr algn="r"/>
            <a:r>
              <a:rPr lang="en-US" sz="900" dirty="0">
                <a:solidFill>
                  <a:schemeClr val="bg1"/>
                </a:solidFill>
              </a:rPr>
              <a:t>© 2024 HealthPartners</a:t>
            </a:r>
            <a:endParaRPr lang="en-US" sz="1350" dirty="0">
              <a:solidFill>
                <a:schemeClr val="bg1"/>
              </a:solidFill>
            </a:endParaRPr>
          </a:p>
        </p:txBody>
      </p:sp>
      <p:cxnSp>
        <p:nvCxnSpPr>
          <p:cNvPr id="35" name="Straight Connector 34">
            <a:extLst>
              <a:ext uri="{FF2B5EF4-FFF2-40B4-BE49-F238E27FC236}">
                <a16:creationId xmlns:a16="http://schemas.microsoft.com/office/drawing/2014/main" id="{B89FDC8C-AC7C-4737-8FCE-2FECF610BCE3}"/>
              </a:ext>
            </a:extLst>
          </p:cNvPr>
          <p:cNvCxnSpPr>
            <a:cxnSpLocks/>
          </p:cNvCxnSpPr>
          <p:nvPr/>
        </p:nvCxnSpPr>
        <p:spPr>
          <a:xfrm>
            <a:off x="11637577" y="6409531"/>
            <a:ext cx="0" cy="161925"/>
          </a:xfrm>
          <a:prstGeom prst="line">
            <a:avLst/>
          </a:prstGeom>
          <a:ln w="95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C4BA6CD-95D6-48AD-BF2F-6D05A8AB27B3}"/>
              </a:ext>
            </a:extLst>
          </p:cNvPr>
          <p:cNvSpPr txBox="1"/>
          <p:nvPr/>
        </p:nvSpPr>
        <p:spPr>
          <a:xfrm>
            <a:off x="613517" y="1461733"/>
            <a:ext cx="6482607" cy="307777"/>
          </a:xfrm>
          <a:prstGeom prst="rect">
            <a:avLst/>
          </a:prstGeom>
          <a:noFill/>
        </p:spPr>
        <p:txBody>
          <a:bodyPr wrap="square" lIns="0" tIns="0" rIns="0" bIns="0" anchor="ctr">
            <a:spAutoFit/>
          </a:bodyPr>
          <a:lstStyle/>
          <a:p>
            <a:r>
              <a:rPr lang="en-US" sz="2000" b="1" dirty="0">
                <a:solidFill>
                  <a:schemeClr val="bg1"/>
                </a:solidFill>
              </a:rPr>
              <a:t>Save or spend on eligible medical expenses, like:</a:t>
            </a:r>
          </a:p>
        </p:txBody>
      </p:sp>
      <p:grpSp>
        <p:nvGrpSpPr>
          <p:cNvPr id="40" name="Hamburger">
            <a:extLst>
              <a:ext uri="{FF2B5EF4-FFF2-40B4-BE49-F238E27FC236}">
                <a16:creationId xmlns:a16="http://schemas.microsoft.com/office/drawing/2014/main" id="{FE360975-5DD8-4DD6-88A4-2F0923FB29A5}"/>
              </a:ext>
            </a:extLst>
          </p:cNvPr>
          <p:cNvGrpSpPr/>
          <p:nvPr/>
        </p:nvGrpSpPr>
        <p:grpSpPr>
          <a:xfrm>
            <a:off x="-1" y="-1"/>
            <a:ext cx="304797" cy="304797"/>
            <a:chOff x="-1" y="-1"/>
            <a:chExt cx="304797" cy="304797"/>
          </a:xfrm>
        </p:grpSpPr>
        <p:sp>
          <p:nvSpPr>
            <p:cNvPr id="41" name="Rectangle 40">
              <a:extLst>
                <a:ext uri="{FF2B5EF4-FFF2-40B4-BE49-F238E27FC236}">
                  <a16:creationId xmlns:a16="http://schemas.microsoft.com/office/drawing/2014/main" id="{84FB6062-72F0-4706-A158-178A7B8DA76F}"/>
                </a:ext>
              </a:extLst>
            </p:cNvPr>
            <p:cNvSpPr/>
            <p:nvPr userDrawn="1"/>
          </p:nvSpPr>
          <p:spPr>
            <a:xfrm flipV="1">
              <a:off x="-1" y="-1"/>
              <a:ext cx="304797" cy="3047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4A8C4FE-BB12-4F36-B8E0-AEE06615F1C3}"/>
                </a:ext>
              </a:extLst>
            </p:cNvPr>
            <p:cNvGrpSpPr/>
            <p:nvPr userDrawn="1"/>
          </p:nvGrpSpPr>
          <p:grpSpPr>
            <a:xfrm>
              <a:off x="88317" y="103148"/>
              <a:ext cx="128160" cy="98498"/>
              <a:chOff x="88317" y="99577"/>
              <a:chExt cx="128160" cy="98498"/>
            </a:xfrm>
          </p:grpSpPr>
          <p:cxnSp>
            <p:nvCxnSpPr>
              <p:cNvPr id="43" name="Straight Connector 42">
                <a:extLst>
                  <a:ext uri="{FF2B5EF4-FFF2-40B4-BE49-F238E27FC236}">
                    <a16:creationId xmlns:a16="http://schemas.microsoft.com/office/drawing/2014/main" id="{FE308B01-F020-4044-8F76-02F75D380E53}"/>
                  </a:ext>
                </a:extLst>
              </p:cNvPr>
              <p:cNvCxnSpPr>
                <a:cxnSpLocks/>
              </p:cNvCxnSpPr>
              <p:nvPr userDrawn="1"/>
            </p:nvCxnSpPr>
            <p:spPr>
              <a:xfrm>
                <a:off x="88317" y="99577"/>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D866033-82C9-4223-8393-8F2BED2E698E}"/>
                  </a:ext>
                </a:extLst>
              </p:cNvPr>
              <p:cNvCxnSpPr>
                <a:cxnSpLocks/>
              </p:cNvCxnSpPr>
              <p:nvPr userDrawn="1"/>
            </p:nvCxnSpPr>
            <p:spPr>
              <a:xfrm>
                <a:off x="88317" y="148826"/>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DFD11A-FF7E-4EDC-99B3-3CC7471F0AF4}"/>
                  </a:ext>
                </a:extLst>
              </p:cNvPr>
              <p:cNvCxnSpPr>
                <a:cxnSpLocks/>
              </p:cNvCxnSpPr>
              <p:nvPr userDrawn="1"/>
            </p:nvCxnSpPr>
            <p:spPr>
              <a:xfrm>
                <a:off x="88317" y="198075"/>
                <a:ext cx="12816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a:extLst>
              <a:ext uri="{FF2B5EF4-FFF2-40B4-BE49-F238E27FC236}">
                <a16:creationId xmlns:a16="http://schemas.microsoft.com/office/drawing/2014/main" id="{E4F84DE7-3067-43EE-89E5-5B314C0A3C3F}"/>
              </a:ext>
            </a:extLst>
          </p:cNvPr>
          <p:cNvGrpSpPr/>
          <p:nvPr/>
        </p:nvGrpSpPr>
        <p:grpSpPr>
          <a:xfrm>
            <a:off x="-4750182" y="304794"/>
            <a:ext cx="4248150" cy="6553205"/>
            <a:chOff x="-4750182" y="304794"/>
            <a:chExt cx="4248150" cy="6553205"/>
          </a:xfrm>
        </p:grpSpPr>
        <p:grpSp>
          <p:nvGrpSpPr>
            <p:cNvPr id="66" name="Group 65">
              <a:extLst>
                <a:ext uri="{FF2B5EF4-FFF2-40B4-BE49-F238E27FC236}">
                  <a16:creationId xmlns:a16="http://schemas.microsoft.com/office/drawing/2014/main" id="{E18E9A41-C4C4-43C6-8F4F-8161C87271A4}"/>
                </a:ext>
              </a:extLst>
            </p:cNvPr>
            <p:cNvGrpSpPr/>
            <p:nvPr/>
          </p:nvGrpSpPr>
          <p:grpSpPr>
            <a:xfrm>
              <a:off x="-4750182" y="304794"/>
              <a:ext cx="4248150" cy="6553205"/>
              <a:chOff x="0" y="304794"/>
              <a:chExt cx="4248150" cy="6553205"/>
            </a:xfrm>
          </p:grpSpPr>
          <p:sp>
            <p:nvSpPr>
              <p:cNvPr id="84" name="Rectangle: Single Corner Rounded 83">
                <a:extLst>
                  <a:ext uri="{FF2B5EF4-FFF2-40B4-BE49-F238E27FC236}">
                    <a16:creationId xmlns:a16="http://schemas.microsoft.com/office/drawing/2014/main" id="{A6CDD028-DBD7-497C-95C7-640C2109DDFC}"/>
                  </a:ext>
                </a:extLst>
              </p:cNvPr>
              <p:cNvSpPr/>
              <p:nvPr/>
            </p:nvSpPr>
            <p:spPr>
              <a:xfrm flipV="1">
                <a:off x="0" y="304794"/>
                <a:ext cx="4248150" cy="6553205"/>
              </a:xfrm>
              <a:prstGeom prst="round1Rect">
                <a:avLst>
                  <a:gd name="adj" fmla="val 20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62113FDC-CDAD-4390-B221-BA9330F759A9}"/>
                  </a:ext>
                </a:extLst>
              </p:cNvPr>
              <p:cNvSpPr/>
              <p:nvPr/>
            </p:nvSpPr>
            <p:spPr>
              <a:xfrm>
                <a:off x="0" y="304796"/>
                <a:ext cx="4248150" cy="78263"/>
              </a:xfrm>
              <a:prstGeom prst="rect">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8" name="Straight Connector 67">
              <a:extLst>
                <a:ext uri="{FF2B5EF4-FFF2-40B4-BE49-F238E27FC236}">
                  <a16:creationId xmlns:a16="http://schemas.microsoft.com/office/drawing/2014/main" id="{2DB4D580-F7E3-43C4-8053-B1579CD0C44B}"/>
                </a:ext>
              </a:extLst>
            </p:cNvPr>
            <p:cNvCxnSpPr/>
            <p:nvPr/>
          </p:nvCxnSpPr>
          <p:spPr>
            <a:xfrm>
              <a:off x="-4440625" y="1219200"/>
              <a:ext cx="34644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D01A51-6938-4830-91A2-F2FF91C6294C}"/>
                </a:ext>
              </a:extLst>
            </p:cNvPr>
            <p:cNvGrpSpPr/>
            <p:nvPr/>
          </p:nvGrpSpPr>
          <p:grpSpPr>
            <a:xfrm>
              <a:off x="-4431269" y="746687"/>
              <a:ext cx="2152889" cy="289561"/>
              <a:chOff x="-4431269" y="644179"/>
              <a:chExt cx="2152889" cy="289561"/>
            </a:xfrm>
          </p:grpSpPr>
          <p:sp>
            <p:nvSpPr>
              <p:cNvPr id="70" name="TextBox 69">
                <a:hlinkClick r:id="rId14" action="ppaction://hlinksldjump"/>
                <a:extLst>
                  <a:ext uri="{FF2B5EF4-FFF2-40B4-BE49-F238E27FC236}">
                    <a16:creationId xmlns:a16="http://schemas.microsoft.com/office/drawing/2014/main" id="{C06DC9D0-4338-4354-A5B0-B1653115095E}"/>
                  </a:ext>
                </a:extLst>
              </p:cNvPr>
              <p:cNvSpPr txBox="1"/>
              <p:nvPr/>
            </p:nvSpPr>
            <p:spPr>
              <a:xfrm>
                <a:off x="-3947160" y="644180"/>
                <a:ext cx="1668780" cy="289560"/>
              </a:xfrm>
              <a:prstGeom prst="rect">
                <a:avLst/>
              </a:prstGeom>
              <a:noFill/>
            </p:spPr>
            <p:txBody>
              <a:bodyPr wrap="none" lIns="0" tIns="0" rIns="0" bIns="0" rtlCol="0" anchor="ctr" anchorCtr="0">
                <a:noAutofit/>
              </a:bodyPr>
              <a:lstStyle/>
              <a:p>
                <a:pPr algn="l"/>
                <a:r>
                  <a:rPr lang="en-GB" sz="2000" b="1" dirty="0">
                    <a:solidFill>
                      <a:schemeClr val="bg1"/>
                    </a:solidFill>
                  </a:rPr>
                  <a:t>MAIN MENU</a:t>
                </a:r>
                <a:endParaRPr lang="en-US" sz="2000" b="1" dirty="0" err="1">
                  <a:solidFill>
                    <a:schemeClr val="bg1"/>
                  </a:solidFill>
                </a:endParaRPr>
              </a:p>
            </p:txBody>
          </p:sp>
          <p:grpSp>
            <p:nvGrpSpPr>
              <p:cNvPr id="71" name="Group 70">
                <a:extLst>
                  <a:ext uri="{FF2B5EF4-FFF2-40B4-BE49-F238E27FC236}">
                    <a16:creationId xmlns:a16="http://schemas.microsoft.com/office/drawing/2014/main" id="{B8A873A7-8A18-47AD-9185-CBE93A04E747}"/>
                  </a:ext>
                </a:extLst>
              </p:cNvPr>
              <p:cNvGrpSpPr/>
              <p:nvPr/>
            </p:nvGrpSpPr>
            <p:grpSpPr>
              <a:xfrm>
                <a:off x="-4431269" y="644179"/>
                <a:ext cx="289560" cy="289560"/>
                <a:chOff x="-4431269" y="644179"/>
                <a:chExt cx="289560" cy="289560"/>
              </a:xfrm>
            </p:grpSpPr>
            <p:sp>
              <p:nvSpPr>
                <p:cNvPr id="72" name="Oval 71">
                  <a:hlinkClick r:id="rId14" action="ppaction://hlinksldjump"/>
                  <a:extLst>
                    <a:ext uri="{FF2B5EF4-FFF2-40B4-BE49-F238E27FC236}">
                      <a16:creationId xmlns:a16="http://schemas.microsoft.com/office/drawing/2014/main" id="{AEE74C0D-1EA8-42CA-A774-6C31C6E40122}"/>
                    </a:ext>
                  </a:extLst>
                </p:cNvPr>
                <p:cNvSpPr/>
                <p:nvPr/>
              </p:nvSpPr>
              <p:spPr>
                <a:xfrm>
                  <a:off x="-4431269" y="644179"/>
                  <a:ext cx="289560" cy="289560"/>
                </a:xfrm>
                <a:prstGeom prst="ellipse">
                  <a:avLst/>
                </a:prstGeom>
                <a:solidFill>
                  <a:srgbClr val="7CC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C051"/>
                    </a:solidFill>
                  </a:endParaRPr>
                </a:p>
              </p:txBody>
            </p:sp>
            <p:pic>
              <p:nvPicPr>
                <p:cNvPr id="73" name="Graphic 72">
                  <a:extLst>
                    <a:ext uri="{FF2B5EF4-FFF2-40B4-BE49-F238E27FC236}">
                      <a16:creationId xmlns:a16="http://schemas.microsoft.com/office/drawing/2014/main" id="{9053A06B-F3D6-4FD3-B46E-ABD6E108346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66291" y="703434"/>
                  <a:ext cx="156762" cy="156762"/>
                </a:xfrm>
                <a:prstGeom prst="rect">
                  <a:avLst/>
                </a:prstGeom>
              </p:spPr>
            </p:pic>
          </p:grpSp>
        </p:grpSp>
      </p:grpSp>
      <p:graphicFrame>
        <p:nvGraphicFramePr>
          <p:cNvPr id="46" name="Table 45">
            <a:extLst>
              <a:ext uri="{FF2B5EF4-FFF2-40B4-BE49-F238E27FC236}">
                <a16:creationId xmlns:a16="http://schemas.microsoft.com/office/drawing/2014/main" id="{6F3F4C69-C76E-692B-29CD-8F81CE169661}"/>
              </a:ext>
            </a:extLst>
          </p:cNvPr>
          <p:cNvGraphicFramePr>
            <a:graphicFrameLocks noGrp="1"/>
          </p:cNvGraphicFramePr>
          <p:nvPr>
            <p:extLst>
              <p:ext uri="{D42A27DB-BD31-4B8C-83A1-F6EECF244321}">
                <p14:modId xmlns:p14="http://schemas.microsoft.com/office/powerpoint/2010/main" val="613153431"/>
              </p:ext>
            </p:extLst>
          </p:nvPr>
        </p:nvGraphicFramePr>
        <p:xfrm>
          <a:off x="-4440625" y="1146198"/>
          <a:ext cx="3584624" cy="716280"/>
        </p:xfrm>
        <a:graphic>
          <a:graphicData uri="http://schemas.openxmlformats.org/drawingml/2006/table">
            <a:tbl>
              <a:tblPr firstRow="1" bandRow="1">
                <a:tableStyleId>{5C22544A-7EE6-4342-B048-85BDC9FD1C3A}</a:tableStyleId>
              </a:tblPr>
              <a:tblGrid>
                <a:gridCol w="3584624">
                  <a:extLst>
                    <a:ext uri="{9D8B030D-6E8A-4147-A177-3AD203B41FA5}">
                      <a16:colId xmlns:a16="http://schemas.microsoft.com/office/drawing/2014/main" val="701147329"/>
                    </a:ext>
                  </a:extLst>
                </a:gridCol>
              </a:tblGrid>
              <a:tr h="411480">
                <a:tc>
                  <a:txBody>
                    <a:bodyPr/>
                    <a:lstStyle/>
                    <a:p>
                      <a:r>
                        <a:rPr lang="en-US" sz="1800" dirty="0"/>
                        <a:t>Medical plan </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sz="1100">
                          <a:solidFill>
                            <a:schemeClr val="bg1"/>
                          </a:solidFill>
                          <a:hlinkClick r:id="rId17" action="ppaction://hlinksldjump"/>
                        </a:rPr>
                        <a:t>HSA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r>
                        <a:rPr lang="en-US" sz="1100">
                          <a:solidFill>
                            <a:schemeClr val="bg1"/>
                          </a:solidFill>
                          <a:hlinkClick r:id="rId18" action="ppaction://hlinksldjump"/>
                        </a:rPr>
                        <a:t>HSA-eligible medical expenses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880">
                <a:tc>
                  <a:txBody>
                    <a:bodyPr/>
                    <a:lstStyle/>
                    <a:p>
                      <a:r>
                        <a:rPr lang="en-US" sz="1100">
                          <a:solidFill>
                            <a:schemeClr val="bg1"/>
                          </a:solidFill>
                          <a:hlinkClick r:id="rId19" action="ppaction://hlinksldjump"/>
                        </a:rPr>
                        <a:t>How your HSA plan works</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880">
                <a:tc>
                  <a:txBody>
                    <a:bodyPr/>
                    <a:lstStyle/>
                    <a:p>
                      <a:r>
                        <a:rPr lang="en-US" sz="1100">
                          <a:solidFill>
                            <a:schemeClr val="bg1"/>
                          </a:solidFill>
                          <a:hlinkClick r:id="rId20" action="ppaction://hlinksldjump"/>
                        </a:rPr>
                        <a:t>Deductible plan</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880">
                <a:tc>
                  <a:txBody>
                    <a:bodyPr/>
                    <a:lstStyle/>
                    <a:p>
                      <a:r>
                        <a:rPr lang="en-US" sz="1100">
                          <a:solidFill>
                            <a:schemeClr val="bg1"/>
                          </a:solidFill>
                          <a:hlinkClick r:id="rId21" action="ppaction://hlinksldjump"/>
                        </a:rPr>
                        <a:t>Open Access network</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2880">
                <a:tc>
                  <a:txBody>
                    <a:bodyPr/>
                    <a:lstStyle/>
                    <a:p>
                      <a:r>
                        <a:rPr lang="en-US" sz="1100">
                          <a:solidFill>
                            <a:schemeClr val="bg1"/>
                          </a:solidFill>
                          <a:hlinkClick r:id="rId22" action="ppaction://hlinksldjump"/>
                        </a:rPr>
                        <a:t>Preventive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2880">
                <a:tc>
                  <a:txBody>
                    <a:bodyPr/>
                    <a:lstStyle/>
                    <a:p>
                      <a:r>
                        <a:rPr lang="en-US" sz="1100">
                          <a:solidFill>
                            <a:schemeClr val="bg1"/>
                          </a:solidFill>
                          <a:hlinkClick r:id="rId23" action="ppaction://hlinksldjump"/>
                        </a:rPr>
                        <a:t>Virtuwell – get care anywhere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2880">
                <a:tc>
                  <a:txBody>
                    <a:bodyPr/>
                    <a:lstStyle/>
                    <a:p>
                      <a:r>
                        <a:rPr lang="en-US" sz="1100">
                          <a:solidFill>
                            <a:schemeClr val="bg1"/>
                          </a:solidFill>
                          <a:hlinkClick r:id="rId24" action="ppaction://hlinksldjump"/>
                        </a:rPr>
                        <a:t>Doctor On Demand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2880">
                <a:tc>
                  <a:txBody>
                    <a:bodyPr/>
                    <a:lstStyle/>
                    <a:p>
                      <a:r>
                        <a:rPr lang="en-US" sz="1100">
                          <a:solidFill>
                            <a:schemeClr val="bg1"/>
                          </a:solidFill>
                          <a:hlinkClick r:id="rId25" action="ppaction://hlinksldjump"/>
                        </a:rPr>
                        <a:t>Teladoc – virtual care</a:t>
                      </a:r>
                      <a:endParaRPr lang="en-US" sz="11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7" name="Rectangle 7, chunk 2">
            <a:extLst>
              <a:ext uri="{FF2B5EF4-FFF2-40B4-BE49-F238E27FC236}">
                <a16:creationId xmlns:a16="http://schemas.microsoft.com/office/drawing/2014/main" id="{64D8B7D6-75BE-10CE-81DF-D1A419A7E90C}"/>
              </a:ext>
            </a:extLst>
          </p:cNvPr>
          <p:cNvSpPr txBox="1"/>
          <p:nvPr/>
        </p:nvSpPr>
        <p:spPr>
          <a:xfrm>
            <a:off x="-4361179" y="5907048"/>
            <a:ext cx="1607435" cy="384445"/>
          </a:xfrm>
          <a:prstGeom prst="rect">
            <a:avLst/>
          </a:prstGeom>
          <a:noFill/>
        </p:spPr>
        <p:txBody>
          <a:bodyPr wrap="square" lIns="0" rIns="0" anchor="ctr" anchorCtr="0">
            <a:noAutofit/>
          </a:bodyPr>
          <a:lstStyle>
            <a:defPPr>
              <a:defRPr lang="en-US"/>
            </a:defPPr>
            <a:lvl1pPr marL="285750" indent="-285750" algn="ctr">
              <a:spcBef>
                <a:spcPct val="0"/>
              </a:spcBef>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stStyle>
          <a:p>
            <a:pPr algn="l"/>
            <a:r>
              <a:rPr lang="en-US" sz="1500" b="1" dirty="0">
                <a:solidFill>
                  <a:schemeClr val="bg1"/>
                </a:solidFill>
                <a:hlinkClick r:id="rId26" action="ppaction://hlinksldjump"/>
              </a:rPr>
              <a:t>Contact us</a:t>
            </a:r>
            <a:endParaRPr lang="en-US" sz="1500" b="1" dirty="0">
              <a:solidFill>
                <a:schemeClr val="bg1"/>
              </a:solidFill>
            </a:endParaRPr>
          </a:p>
        </p:txBody>
      </p:sp>
    </p:spTree>
    <p:extLst>
      <p:ext uri="{BB962C8B-B14F-4D97-AF65-F5344CB8AC3E}">
        <p14:creationId xmlns:p14="http://schemas.microsoft.com/office/powerpoint/2010/main" val="32524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63" presetClass="path" presetSubtype="0" fill="hold" nodeType="clickEffect">
                                  <p:stCondLst>
                                    <p:cond delay="0"/>
                                  </p:stCondLst>
                                  <p:childTnLst>
                                    <p:animMotion origin="layout" path="M 4.58333E-6 -2.22222E-6 L 0.38971 -2.22222E-6 " pathEditMode="relative" rAng="0" ptsTypes="AA">
                                      <p:cBhvr>
                                        <p:cTn id="6" dur="750" fill="hold"/>
                                        <p:tgtEl>
                                          <p:spTgt spid="65"/>
                                        </p:tgtEl>
                                        <p:attrNameLst>
                                          <p:attrName>ppt_x</p:attrName>
                                          <p:attrName>ppt_y</p:attrName>
                                        </p:attrNameLst>
                                      </p:cBhvr>
                                      <p:rCtr x="19492" y="0"/>
                                    </p:animMotion>
                                  </p:childTnLst>
                                </p:cTn>
                              </p:par>
                              <p:par>
                                <p:cTn id="7" presetID="63" presetClass="path" presetSubtype="0" fill="hold" nodeType="withEffect">
                                  <p:stCondLst>
                                    <p:cond delay="0"/>
                                  </p:stCondLst>
                                  <p:childTnLst>
                                    <p:animMotion origin="layout" path="M -2.5E-6 2.59259E-6 L 0.3944 0.00463 " pathEditMode="relative" rAng="0" ptsTypes="AA">
                                      <p:cBhvr>
                                        <p:cTn id="8" dur="750" fill="hold"/>
                                        <p:tgtEl>
                                          <p:spTgt spid="46"/>
                                        </p:tgtEl>
                                        <p:attrNameLst>
                                          <p:attrName>ppt_x</p:attrName>
                                          <p:attrName>ppt_y</p:attrName>
                                        </p:attrNameLst>
                                      </p:cBhvr>
                                      <p:rCtr x="19727" y="231"/>
                                    </p:animMotion>
                                  </p:childTnLst>
                                </p:cTn>
                              </p:par>
                              <p:par>
                                <p:cTn id="9" presetID="63" presetClass="path" presetSubtype="0" fill="hold" grpId="0" nodeType="withEffect">
                                  <p:stCondLst>
                                    <p:cond delay="0"/>
                                  </p:stCondLst>
                                  <p:childTnLst>
                                    <p:animMotion origin="layout" path="M 0.01446 0.00115 L 0.40287 4.07407E-6 " pathEditMode="relative" rAng="0" ptsTypes="AA">
                                      <p:cBhvr>
                                        <p:cTn id="10" dur="750" fill="hold"/>
                                        <p:tgtEl>
                                          <p:spTgt spid="47"/>
                                        </p:tgtEl>
                                        <p:attrNameLst>
                                          <p:attrName>ppt_x</p:attrName>
                                          <p:attrName>ppt_y</p:attrName>
                                        </p:attrNameLst>
                                      </p:cBhvr>
                                      <p:rCtr x="19427" y="-69"/>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38971 -2.22222E-6 L 4.58333E-6 -2.22222E-6 " pathEditMode="relative" rAng="0" ptsTypes="AA">
                                      <p:cBhvr>
                                        <p:cTn id="14" dur="750" fill="hold"/>
                                        <p:tgtEl>
                                          <p:spTgt spid="65"/>
                                        </p:tgtEl>
                                        <p:attrNameLst>
                                          <p:attrName>ppt_x</p:attrName>
                                          <p:attrName>ppt_y</p:attrName>
                                        </p:attrNameLst>
                                      </p:cBhvr>
                                      <p:rCtr x="-19479" y="0"/>
                                    </p:animMotion>
                                  </p:childTnLst>
                                </p:cTn>
                              </p:par>
                              <p:par>
                                <p:cTn id="15" presetID="35" presetClass="path" presetSubtype="0" fill="hold" nodeType="withEffect">
                                  <p:stCondLst>
                                    <p:cond delay="0"/>
                                  </p:stCondLst>
                                  <p:childTnLst>
                                    <p:animMotion origin="layout" path="M 0.3944 0.00463 L -2.5E-6 2.59259E-6 " pathEditMode="relative" rAng="0" ptsTypes="AA">
                                      <p:cBhvr>
                                        <p:cTn id="16" dur="750" fill="hold"/>
                                        <p:tgtEl>
                                          <p:spTgt spid="46"/>
                                        </p:tgtEl>
                                        <p:attrNameLst>
                                          <p:attrName>ppt_x</p:attrName>
                                          <p:attrName>ppt_y</p:attrName>
                                        </p:attrNameLst>
                                      </p:cBhvr>
                                      <p:rCtr x="-19714" y="-231"/>
                                    </p:animMotion>
                                  </p:childTnLst>
                                </p:cTn>
                              </p:par>
                              <p:par>
                                <p:cTn id="17" presetID="35" presetClass="path" presetSubtype="0" fill="hold" grpId="1" nodeType="withEffect">
                                  <p:stCondLst>
                                    <p:cond delay="0"/>
                                  </p:stCondLst>
                                  <p:childTnLst>
                                    <p:animMotion origin="layout" path="M 0.40287 4.07407E-6 L 0.003 4.07407E-6 " pathEditMode="relative" rAng="0" ptsTypes="AA">
                                      <p:cBhvr>
                                        <p:cTn id="18" dur="750" fill="hold"/>
                                        <p:tgtEl>
                                          <p:spTgt spid="47"/>
                                        </p:tgtEl>
                                        <p:attrNameLst>
                                          <p:attrName>ppt_x</p:attrName>
                                          <p:attrName>ppt_y</p:attrName>
                                        </p:attrNameLst>
                                      </p:cBhvr>
                                      <p:rCtr x="-19987" y="0"/>
                                    </p:animMotion>
                                  </p:childTnLst>
                                </p:cTn>
                              </p:par>
                            </p:childTnLst>
                          </p:cTn>
                        </p:par>
                      </p:childTnLst>
                    </p:cTn>
                  </p:par>
                </p:childTnLst>
              </p:cTn>
              <p:nextCondLst>
                <p:cond evt="onClick" delay="0">
                  <p:tgtEl>
                    <p:spTgt spid="40"/>
                  </p:tgtEl>
                </p:cond>
              </p:nextCondLst>
            </p:seq>
          </p:childTnLst>
        </p:cTn>
      </p:par>
    </p:tnLst>
    <p:bldLst>
      <p:bldP spid="47" grpId="0"/>
      <p:bldP spid="47" grpId="1"/>
    </p:bldLst>
  </p:timing>
</p:sld>
</file>

<file path=ppt/tags/tag1.xml><?xml version="1.0" encoding="utf-8"?>
<p:tagLst xmlns:a="http://schemas.openxmlformats.org/drawingml/2006/main" xmlns:r="http://schemas.openxmlformats.org/officeDocument/2006/relationships" xmlns:p="http://schemas.openxmlformats.org/presentationml/2006/main">
  <p:tag name="SEISMICINSTANCE" val="{&quot;format&quot;:&quot;pptx&quot;,&quot;origin&quot;:{&quot;formId&quot;:&quot;a962ed72-505b-40eb-9b06-31c316c68681&quot;,&quot;content&quot;:{&quot;id&quot;:&quot;96f7d156-f79f-4c5c-a834-dea25f584ae1&quot;,&quot;name&quot;:&quot;2025 Open Enrollment Presentation&quot;,&quot;format&quot;:&quot;pptx&quot;,&quot;version&quot;:&quot;9.0&quot;,&quot;versionId&quot;:&quot;5e1eee35-c1ba-4aef-9381-72b1548e71ad&quot;},&quot;formName&quot;:&quot;2025 Open Enrollment Presentation&quot;,&quot;contentId&quot;:&quot;96f7d156-f79f-4c5c-a834-dea25f584ae1&quot;,&quot;profileId&quot;:&quot;a5df61ca-06fb-4dea-a192-abc5a8f47416&quot;,&quot;fullPathId&quot;:&quot;/ddb399183d-a773-4965-a8bd-38b927a8d1a7/dd15aacd54-ac00-4bcf-a5a3-0d54b9962d3a/dfNDg3YmQ5MTQtMmE0MS00NmU0LTkwNGMtOGM0ZTQyN2YzZmY4,PT0=,QjJD/dfNTYyMDRlMWMtYjhjOC00MzIxLWEyNTYtZTkzNWIyNDM0NGFm,PT0=,UHJlc2VudGF0aW9u/lf5e1eee35-c1ba-4aef-9381-72b1548e71ad&quot;,&quot;repository&quot;:&quot;doccenter&quot;,&quot;teamsiteId&quot;:&quot;1&quot;,&quot;fullPathName&quot;:&quot;\\*Regions\\Dental-All\\B2C\\Presentation\\2025 Open Enrollment Presentation&quot;,&quot;contentVersionId&quot;:&quot;5e1eee35-c1ba-4aef-9381-72b1548e71ad&quot;,&quot;profileVersionId&quot;:&quot;c00dfc30-ba7a-4bed-84a5-43b2230083a2&quot;},&quot;storages&quot;:[],&quot;generator&quot;:&quot;LiveDoc&quot;,&quot;instanceId&quot;:&quot;c66c8be6-06ba-41f8-ac5f-43d966cc1755&quot;,&quot;generationId&quot;:&quot;264300f9-a5ae-43fa-af20-1f663df6d16d&quot;,&quot;regionalFormat&quot;:{&quot;name&quot;:&quot;en-US&quot;,&quot;displayName&quot;:&quot;English (United States)&quot;},&quot;instanceStageId&quot;:&quot;5ee5999d-9d42-4922-b211-dd44c1d85a0c&quot;,&quot;instanceStageType&quot;:2}"/>
</p:tagLst>
</file>

<file path=ppt/theme/theme1.xml><?xml version="1.0" encoding="utf-8"?>
<a:theme xmlns:a="http://schemas.openxmlformats.org/drawingml/2006/main" name="Office Theme">
  <a:themeElements>
    <a:clrScheme name="Custom 1">
      <a:dk1>
        <a:srgbClr val="222021"/>
      </a:dk1>
      <a:lt1>
        <a:srgbClr val="FFFFFF"/>
      </a:lt1>
      <a:dk2>
        <a:srgbClr val="878A8F"/>
      </a:dk2>
      <a:lt2>
        <a:srgbClr val="C7C9C8"/>
      </a:lt2>
      <a:accent1>
        <a:srgbClr val="00A651"/>
      </a:accent1>
      <a:accent2>
        <a:srgbClr val="60489D"/>
      </a:accent2>
      <a:accent3>
        <a:srgbClr val="1776B5"/>
      </a:accent3>
      <a:accent4>
        <a:srgbClr val="7EC352"/>
      </a:accent4>
      <a:accent5>
        <a:srgbClr val="B35FA5"/>
      </a:accent5>
      <a:accent6>
        <a:srgbClr val="36C3DC"/>
      </a:accent6>
      <a:hlink>
        <a:srgbClr val="FFFFFF"/>
      </a:hlink>
      <a:folHlink>
        <a:srgbClr val="FFFFFF"/>
      </a:folHlink>
    </a:clrScheme>
    <a:fontScheme name="SG Template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22021"/>
      </a:dk1>
      <a:lt1>
        <a:srgbClr val="FFFFFF"/>
      </a:lt1>
      <a:dk2>
        <a:srgbClr val="878A8F"/>
      </a:dk2>
      <a:lt2>
        <a:srgbClr val="C7C9C8"/>
      </a:lt2>
      <a:accent1>
        <a:srgbClr val="00A651"/>
      </a:accent1>
      <a:accent2>
        <a:srgbClr val="60489D"/>
      </a:accent2>
      <a:accent3>
        <a:srgbClr val="1776B5"/>
      </a:accent3>
      <a:accent4>
        <a:srgbClr val="7EC352"/>
      </a:accent4>
      <a:accent5>
        <a:srgbClr val="B35FA5"/>
      </a:accent5>
      <a:accent6>
        <a:srgbClr val="36C3DC"/>
      </a:accent6>
      <a:hlink>
        <a:srgbClr val="FFFFFF"/>
      </a:hlink>
      <a:folHlink>
        <a:srgbClr val="FFFFFF"/>
      </a:folHlink>
    </a:clrScheme>
    <a:fontScheme name="SG Template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66071</TotalTime>
  <Words>11142</Words>
  <Application>Microsoft Office PowerPoint</Application>
  <PresentationFormat>Widescreen</PresentationFormat>
  <Paragraphs>1398</Paragraphs>
  <Slides>42</Slides>
  <Notes>42</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Times New Roman</vt:lpstr>
      <vt:lpstr>Museo Sans 700</vt:lpstr>
      <vt:lpstr>ProximaNova-Regular</vt:lpstr>
      <vt:lpstr>Museo Sans 300</vt:lpstr>
      <vt:lpstr>Arial</vt:lpstr>
      <vt:lpstr>Tahoma</vt:lpstr>
      <vt:lpstr>Arial Regular</vt:lpstr>
      <vt:lpstr>MS Mincho</vt:lpstr>
      <vt:lpstr>ＭＳ Ｐゴシック</vt:lpstr>
      <vt:lpstr>Calibri</vt:lpstr>
      <vt:lpstr>Arial Bold</vt:lpstr>
      <vt:lpstr>ＭＳ Ｐゴシック</vt:lpstr>
      <vt:lpstr>Office Theme</vt:lpstr>
      <vt:lpstr>1_Office Theme</vt:lpstr>
      <vt:lpstr>2025 Open Enrollment</vt:lpstr>
      <vt:lpstr>How the online learning guide works</vt:lpstr>
      <vt:lpstr>Learn more about…</vt:lpstr>
      <vt:lpstr>About HealthPartners</vt:lpstr>
      <vt:lpstr>Your partner  for goodSM</vt:lpstr>
      <vt:lpstr>5 tips for making the most of your health plan</vt:lpstr>
      <vt:lpstr>Medical plan</vt:lpstr>
      <vt:lpstr>HSA plan</vt:lpstr>
      <vt:lpstr>HSA plan</vt:lpstr>
      <vt:lpstr>HSA plan</vt:lpstr>
      <vt:lpstr>Deductible plan</vt:lpstr>
      <vt:lpstr>Open Access network</vt:lpstr>
      <vt:lpstr>Care today for a healthier tomorrow</vt:lpstr>
      <vt:lpstr>Virtuwell® – get care anywhere*</vt:lpstr>
      <vt:lpstr>Doctor On Demand</vt:lpstr>
      <vt:lpstr>Teladoc</vt:lpstr>
      <vt:lpstr>Prescription benefits</vt:lpstr>
      <vt:lpstr>Prescription coverage</vt:lpstr>
      <vt:lpstr>Get the most from your medicines</vt:lpstr>
      <vt:lpstr>Manage your medications with the Rx Shopping Tool </vt:lpstr>
      <vt:lpstr>Medicine delivered to your door</vt:lpstr>
      <vt:lpstr>Dental plan</vt:lpstr>
      <vt:lpstr>Dental Open Access plan</vt:lpstr>
      <vt:lpstr>Unlock extra dental health benefits </vt:lpstr>
      <vt:lpstr>Extra support</vt:lpstr>
      <vt:lpstr>Take charge of your health plan</vt:lpstr>
      <vt:lpstr>Find important plan information – in one easy place</vt:lpstr>
      <vt:lpstr>Improve your health and well-being</vt:lpstr>
      <vt:lpstr>Live your best life</vt:lpstr>
      <vt:lpstr>Get help from a health coach </vt:lpstr>
      <vt:lpstr>Move more with Wellbeats</vt:lpstr>
      <vt:lpstr>Living healthier just got a little less expensive</vt:lpstr>
      <vt:lpstr>Get paid to work out</vt:lpstr>
      <vt:lpstr>Personalized condition management support services</vt:lpstr>
      <vt:lpstr>A resilient you</vt:lpstr>
      <vt:lpstr>Travel anywhere, worry-free</vt:lpstr>
      <vt:lpstr>Get the right care at the right price</vt:lpstr>
      <vt:lpstr>What’s next</vt:lpstr>
      <vt:lpstr>Your member ID card</vt:lpstr>
      <vt:lpstr>Let’s keep in touch</vt:lpstr>
      <vt:lpstr>Here for you 24/7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Arevalo</dc:creator>
  <cp:lastModifiedBy>Rachelle Dethloff</cp:lastModifiedBy>
  <cp:revision>2997</cp:revision>
  <dcterms:created xsi:type="dcterms:W3CDTF">2016-04-18T22:13:42Z</dcterms:created>
  <dcterms:modified xsi:type="dcterms:W3CDTF">2025-04-14T16:28:23Z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0x010100C4689C359221F84CA6C8A700AD48302A</vt:lpwstr>
  </property>
  <property fmtid="{D5CDD505-2E9C-101B-9397-08002B2CF9AE}" pid="3" name="_dlc_DocIdItemGuid">
    <vt:lpwstr>df82a8c6-14f0-4046-a442-948f6f46c82f</vt:lpwstr>
  </property>
  <property fmtid="{D5CDD505-2E9C-101B-9397-08002B2CF9AE}" pid="4" name="Access">
    <vt:lpwstr/>
  </property>
</Properties>
</file>